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67" r:id="rId14"/>
    <p:sldId id="270" r:id="rId15"/>
    <p:sldId id="271" r:id="rId16"/>
    <p:sldId id="272" r:id="rId17"/>
    <p:sldId id="273" r:id="rId18"/>
    <p:sldId id="274" r:id="rId19"/>
    <p:sldId id="260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7FB1-0ABE-422D-AF1D-6DCF84D495D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9040-0F37-4547-84AA-8B268C789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7FB1-0ABE-422D-AF1D-6DCF84D495D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9040-0F37-4547-84AA-8B268C789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7FB1-0ABE-422D-AF1D-6DCF84D495D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9040-0F37-4547-84AA-8B268C789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4765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267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237413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C35C22-ACBB-4DD0-B234-8A99F99966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7FB1-0ABE-422D-AF1D-6DCF84D495D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9040-0F37-4547-84AA-8B268C789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7FB1-0ABE-422D-AF1D-6DCF84D495D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2909040-0F37-4547-84AA-8B268C789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7FB1-0ABE-422D-AF1D-6DCF84D495D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9040-0F37-4547-84AA-8B268C789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7FB1-0ABE-422D-AF1D-6DCF84D495D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9040-0F37-4547-84AA-8B268C789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7FB1-0ABE-422D-AF1D-6DCF84D495D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9040-0F37-4547-84AA-8B268C789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7FB1-0ABE-422D-AF1D-6DCF84D495D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9040-0F37-4547-84AA-8B268C789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7FB1-0ABE-422D-AF1D-6DCF84D495D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9040-0F37-4547-84AA-8B268C789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7FB1-0ABE-422D-AF1D-6DCF84D495D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9040-0F37-4547-84AA-8B268C789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BD7FB1-0ABE-422D-AF1D-6DCF84D495D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909040-0F37-4547-84AA-8B268C789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jpeg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215370" cy="2143140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Иррациональные уравнения.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2786058"/>
            <a:ext cx="5643602" cy="2928958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>
                <a:solidFill>
                  <a:schemeClr val="tx1"/>
                </a:solidFill>
                <a:latin typeface="Cambria" pitchFamily="18" charset="0"/>
              </a:rPr>
              <a:t>Я бы почувствовал настоящее </a:t>
            </a:r>
            <a:br>
              <a:rPr lang="ru-RU" i="1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i="1" dirty="0">
                <a:solidFill>
                  <a:schemeClr val="tx1"/>
                </a:solidFill>
                <a:latin typeface="Cambria" pitchFamily="18" charset="0"/>
              </a:rPr>
              <a:t>удовлетворение лишь в том случае, </a:t>
            </a:r>
            <a:br>
              <a:rPr lang="ru-RU" i="1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i="1" dirty="0">
                <a:solidFill>
                  <a:schemeClr val="tx1"/>
                </a:solidFill>
                <a:latin typeface="Cambria" pitchFamily="18" charset="0"/>
              </a:rPr>
              <a:t>если бы смог передать ученику гибкость ума, </a:t>
            </a:r>
            <a:br>
              <a:rPr lang="ru-RU" i="1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i="1" dirty="0">
                <a:solidFill>
                  <a:schemeClr val="tx1"/>
                </a:solidFill>
                <a:latin typeface="Cambria" pitchFamily="18" charset="0"/>
              </a:rPr>
              <a:t>которая дала бы ему в дальнейшем </a:t>
            </a:r>
            <a:br>
              <a:rPr lang="ru-RU" i="1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i="1" dirty="0">
                <a:solidFill>
                  <a:schemeClr val="tx1"/>
                </a:solidFill>
                <a:latin typeface="Cambria" pitchFamily="18" charset="0"/>
              </a:rPr>
              <a:t>возможность самостоятельно решать задачи.</a:t>
            </a:r>
          </a:p>
          <a:p>
            <a:pPr algn="r"/>
            <a:r>
              <a:rPr lang="ru-RU" i="1" dirty="0">
                <a:solidFill>
                  <a:schemeClr val="tx1"/>
                </a:solidFill>
                <a:latin typeface="Cambria" pitchFamily="18" charset="0"/>
              </a:rPr>
              <a:t>У.У</a:t>
            </a:r>
            <a:r>
              <a:rPr lang="ru-RU" i="1" dirty="0" smtClean="0">
                <a:solidFill>
                  <a:schemeClr val="tx1"/>
                </a:solidFill>
                <a:latin typeface="Cambria" pitchFamily="18" charset="0"/>
              </a:rPr>
              <a:t>. </a:t>
            </a:r>
            <a:r>
              <a:rPr lang="ru-RU" i="1" dirty="0" err="1" smtClean="0">
                <a:solidFill>
                  <a:schemeClr val="tx1"/>
                </a:solidFill>
                <a:latin typeface="Cambria" pitchFamily="18" charset="0"/>
              </a:rPr>
              <a:t>Сойер</a:t>
            </a:r>
            <a:r>
              <a:rPr lang="ru-RU" i="1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550070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Презентацию подготовила преподаватель математики ГАПОУ СО «</a:t>
            </a:r>
            <a:r>
              <a:rPr lang="ru-RU" dirty="0" err="1" smtClean="0"/>
              <a:t>Балашовский</a:t>
            </a:r>
            <a:r>
              <a:rPr lang="ru-RU" dirty="0" smtClean="0"/>
              <a:t> техникум механизации сельского хозяйства» </a:t>
            </a:r>
            <a:r>
              <a:rPr lang="ru-RU" dirty="0" err="1" smtClean="0"/>
              <a:t>Мерикова</a:t>
            </a:r>
            <a:r>
              <a:rPr lang="ru-RU" dirty="0" smtClean="0"/>
              <a:t> Л.А.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Пример 2.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lum contrast="30000"/>
          </a:blip>
          <a:srcRect l="9091" r="7025"/>
          <a:stretch>
            <a:fillRect/>
          </a:stretch>
        </p:blipFill>
        <p:spPr bwMode="auto">
          <a:xfrm>
            <a:off x="2857488" y="2643182"/>
            <a:ext cx="328614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472" y="1857364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Решить уравнение:                          .  </a:t>
            </a:r>
          </a:p>
          <a:p>
            <a:endParaRPr lang="ru-RU" sz="2400" dirty="0"/>
          </a:p>
          <a:p>
            <a:r>
              <a:rPr lang="ru-RU" sz="2400" dirty="0" smtClean="0"/>
              <a:t>Решение.</a:t>
            </a:r>
            <a:endParaRPr lang="ru-RU" sz="2400" dirty="0"/>
          </a:p>
        </p:txBody>
      </p:sp>
      <p:pic>
        <p:nvPicPr>
          <p:cNvPr id="6" name="Рисунок 5"/>
          <p:cNvPicPr/>
          <p:nvPr/>
        </p:nvPicPr>
        <p:blipFill>
          <a:blip r:embed="rId2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lum contrast="30000"/>
          </a:blip>
          <a:srcRect l="9091" r="39669"/>
          <a:stretch>
            <a:fillRect/>
          </a:stretch>
        </p:blipFill>
        <p:spPr bwMode="auto">
          <a:xfrm>
            <a:off x="3214678" y="1643050"/>
            <a:ext cx="178595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14348" y="3857628"/>
            <a:ext cx="7572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 определению арифметического квадратного корня: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это неотрицательное число, квадрат которого равен </a:t>
            </a:r>
            <a:r>
              <a:rPr lang="en-US" sz="2400" dirty="0" smtClean="0"/>
              <a:t>a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 smtClean="0"/>
              <a:t>Ответ: решений нет.</a:t>
            </a:r>
            <a:endParaRPr lang="ru-RU" sz="2400" dirty="0"/>
          </a:p>
        </p:txBody>
      </p:sp>
      <p:pic>
        <p:nvPicPr>
          <p:cNvPr id="9" name="Рисунок 8"/>
          <p:cNvPicPr/>
          <p:nvPr/>
        </p:nvPicPr>
        <p:blipFill>
          <a:blip r:embed="rId3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lum contrast="30000"/>
          </a:blip>
          <a:srcRect l="14078" t="8421" r="5340" b="15789"/>
          <a:stretch>
            <a:fillRect/>
          </a:stretch>
        </p:blipFill>
        <p:spPr bwMode="auto">
          <a:xfrm>
            <a:off x="1000100" y="4214818"/>
            <a:ext cx="23574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285728"/>
            <a:ext cx="8501122" cy="64294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Уравнение вида: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Способ решения:                                                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Пример 3.</a:t>
            </a:r>
          </a:p>
          <a:p>
            <a:pPr>
              <a:buNone/>
            </a:pPr>
            <a:r>
              <a:rPr lang="ru-RU" dirty="0" smtClean="0"/>
              <a:t>Решить уравнение:                            </a:t>
            </a:r>
          </a:p>
          <a:p>
            <a:pPr>
              <a:buNone/>
            </a:pPr>
            <a:r>
              <a:rPr lang="ru-RU" dirty="0" smtClean="0"/>
              <a:t>Решение.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Ответ: 3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lum contrast="30000"/>
          </a:blip>
          <a:srcRect l="9453" r="8955" b="8974"/>
          <a:stretch>
            <a:fillRect/>
          </a:stretch>
        </p:blipFill>
        <p:spPr bwMode="auto">
          <a:xfrm>
            <a:off x="3000364" y="0"/>
            <a:ext cx="213837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lum contrast="30000"/>
          </a:blip>
          <a:srcRect l="3636" t="15748" r="5195" b="16535"/>
          <a:stretch>
            <a:fillRect/>
          </a:stretch>
        </p:blipFill>
        <p:spPr bwMode="auto">
          <a:xfrm>
            <a:off x="3214678" y="714356"/>
            <a:ext cx="4214842" cy="1357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4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</a:blip>
          <a:srcRect l="34718" t="1062" r="34219" b="85138"/>
          <a:stretch>
            <a:fillRect/>
          </a:stretch>
        </p:blipFill>
        <p:spPr bwMode="auto">
          <a:xfrm>
            <a:off x="3428992" y="2214554"/>
            <a:ext cx="2247910" cy="95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5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</a:blip>
          <a:srcRect l="3212" r="3426" b="6926"/>
          <a:stretch>
            <a:fillRect/>
          </a:stretch>
        </p:blipFill>
        <p:spPr bwMode="auto">
          <a:xfrm>
            <a:off x="2500298" y="3000372"/>
            <a:ext cx="528641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Рассмотрим уравнение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Из двух систем решают ту, которая решается проще.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Пример 4.</a:t>
            </a:r>
          </a:p>
          <a:p>
            <a:pPr>
              <a:buNone/>
            </a:pPr>
            <a:r>
              <a:rPr lang="ru-RU" dirty="0" smtClean="0"/>
              <a:t>Решить уравнение: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 -7.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lum contrast="30000"/>
          </a:blip>
          <a:srcRect l="7330" r="5759"/>
          <a:stretch>
            <a:fillRect/>
          </a:stretch>
        </p:blipFill>
        <p:spPr bwMode="auto">
          <a:xfrm>
            <a:off x="4286248" y="52365"/>
            <a:ext cx="2362211" cy="73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lum contrast="30000"/>
          </a:blip>
          <a:srcRect l="2128" t="6931" r="3868" b="14851"/>
          <a:stretch>
            <a:fillRect/>
          </a:stretch>
        </p:blipFill>
        <p:spPr bwMode="auto">
          <a:xfrm>
            <a:off x="1214414" y="928670"/>
            <a:ext cx="7358113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lum contrast="30000"/>
          </a:blip>
          <a:srcRect l="5376" r="11470" b="12000"/>
          <a:stretch>
            <a:fillRect/>
          </a:stretch>
        </p:blipFill>
        <p:spPr bwMode="auto">
          <a:xfrm>
            <a:off x="3786182" y="2928934"/>
            <a:ext cx="2786082" cy="638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lum contrast="30000"/>
          </a:blip>
          <a:srcRect l="2737" r="1474" b="8651"/>
          <a:stretch>
            <a:fillRect/>
          </a:stretch>
        </p:blipFill>
        <p:spPr bwMode="auto">
          <a:xfrm>
            <a:off x="3000364" y="3643314"/>
            <a:ext cx="4929222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Пример 5.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Решить уравнение:                          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Решение.</a:t>
            </a:r>
          </a:p>
          <a:p>
            <a:pPr>
              <a:buNone/>
            </a:pPr>
            <a:r>
              <a:rPr lang="ru-RU" dirty="0" smtClean="0"/>
              <a:t>Подкоренные выражения не должны быть отрицательными: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Полученная система неравенств решений не имеет, не имеет их, таким образом, и исходное уравнение.</a:t>
            </a:r>
          </a:p>
          <a:p>
            <a:pPr>
              <a:buNone/>
            </a:pPr>
            <a:r>
              <a:rPr lang="ru-RU" dirty="0" smtClean="0"/>
              <a:t>Ответ: решений нет.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</a:blip>
          <a:srcRect l="14500" t="5556" r="9500" b="22222"/>
          <a:stretch>
            <a:fillRect/>
          </a:stretch>
        </p:blipFill>
        <p:spPr bwMode="auto">
          <a:xfrm>
            <a:off x="3419472" y="1214423"/>
            <a:ext cx="2224098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</a:blip>
          <a:srcRect l="5907" r="8017"/>
          <a:stretch>
            <a:fillRect/>
          </a:stretch>
        </p:blipFill>
        <p:spPr bwMode="auto">
          <a:xfrm>
            <a:off x="3214678" y="3429000"/>
            <a:ext cx="292895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Линейные комбинации двух и более радикалов.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уравнение содержит два и более радикала, то необходимо придерживаться следующих правил:</a:t>
            </a:r>
            <a:br>
              <a:rPr lang="ru-RU" dirty="0" smtClean="0"/>
            </a:br>
            <a:r>
              <a:rPr lang="ru-RU" dirty="0" smtClean="0"/>
              <a:t>1. указать область допустимых значений уравнения;</a:t>
            </a:r>
            <a:br>
              <a:rPr lang="ru-RU" dirty="0" smtClean="0"/>
            </a:br>
            <a:r>
              <a:rPr lang="ru-RU" dirty="0" smtClean="0"/>
              <a:t>2. распределить радикалы по обеим частям, чтобы обе части уравнения стали неотрицательными;</a:t>
            </a:r>
            <a:br>
              <a:rPr lang="ru-RU" dirty="0" smtClean="0"/>
            </a:br>
            <a:r>
              <a:rPr lang="ru-RU" dirty="0" smtClean="0"/>
              <a:t>3. только после этого возводить в квадрат левую и правую части уравнения.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l"/>
            <a:r>
              <a:rPr lang="ru-RU" dirty="0" smtClean="0"/>
              <a:t>Пример 6.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Решить уравнение: </a:t>
            </a:r>
          </a:p>
          <a:p>
            <a:pPr>
              <a:buNone/>
            </a:pPr>
            <a:r>
              <a:rPr lang="ru-RU" dirty="0" smtClean="0"/>
              <a:t>Решение.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 5.</a:t>
            </a: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lum contrast="30000"/>
          </a:blip>
          <a:srcRect l="10081" r="10081"/>
          <a:stretch>
            <a:fillRect/>
          </a:stretch>
        </p:blipFill>
        <p:spPr bwMode="auto">
          <a:xfrm>
            <a:off x="3643306" y="857232"/>
            <a:ext cx="251461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lum contrast="30000"/>
          </a:blip>
          <a:srcRect l="5288" t="2230" r="4487" b="8922"/>
          <a:stretch>
            <a:fillRect/>
          </a:stretch>
        </p:blipFill>
        <p:spPr bwMode="auto">
          <a:xfrm>
            <a:off x="285720" y="1928802"/>
            <a:ext cx="864399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/>
          <a:lstStyle/>
          <a:p>
            <a:pPr algn="l"/>
            <a:r>
              <a:rPr lang="ru-RU" dirty="0" smtClean="0"/>
              <a:t>Пример 7.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Решить уравнение:                               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Решение.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 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</a:blip>
          <a:srcRect l="9756" r="9350"/>
          <a:stretch>
            <a:fillRect/>
          </a:stretch>
        </p:blipFill>
        <p:spPr bwMode="auto">
          <a:xfrm>
            <a:off x="3357554" y="857232"/>
            <a:ext cx="264320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lum contrast="30000"/>
          </a:blip>
          <a:srcRect l="2235" r="7635" b="7693"/>
          <a:stretch>
            <a:fillRect/>
          </a:stretch>
        </p:blipFill>
        <p:spPr bwMode="auto">
          <a:xfrm>
            <a:off x="2000232" y="2285992"/>
            <a:ext cx="650085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</a:blip>
          <a:srcRect l="10588" r="20000" b="16883"/>
          <a:stretch>
            <a:fillRect/>
          </a:stretch>
        </p:blipFill>
        <p:spPr bwMode="auto">
          <a:xfrm>
            <a:off x="1643042" y="5929330"/>
            <a:ext cx="857256" cy="71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92869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Использование замены переменных</a:t>
            </a:r>
            <a:endParaRPr lang="ru-RU" sz="36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lum contrast="30000"/>
          </a:blip>
          <a:srcRect l="1766" t="11007" r="4976" b="2164"/>
          <a:stretch>
            <a:fillRect/>
          </a:stretch>
        </p:blipFill>
        <p:spPr bwMode="auto">
          <a:xfrm>
            <a:off x="1000100" y="1571612"/>
            <a:ext cx="7500990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2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lum contrast="30000"/>
          </a:blip>
          <a:srcRect l="1766" r="4893" b="89084"/>
          <a:stretch>
            <a:fillRect/>
          </a:stretch>
        </p:blipFill>
        <p:spPr bwMode="auto">
          <a:xfrm>
            <a:off x="857224" y="928670"/>
            <a:ext cx="635798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9001156" cy="650085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Уравнение вида                           </a:t>
            </a:r>
          </a:p>
          <a:p>
            <a:pPr>
              <a:buNone/>
            </a:pPr>
            <a:r>
              <a:rPr lang="ru-RU" dirty="0" smtClean="0"/>
              <a:t>     Произведение равно 0, если хотя бы один из множителей равен 0, а второй при этом имеет смысл: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  Пример  9.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clrChange>
              <a:clrFrom>
                <a:srgbClr val="5A5A5A"/>
              </a:clrFrom>
              <a:clrTo>
                <a:srgbClr val="5A5A5A">
                  <a:alpha val="0"/>
                </a:srgbClr>
              </a:clrTo>
            </a:clrChange>
            <a:lum contrast="20000"/>
          </a:blip>
          <a:srcRect l="8556"/>
          <a:stretch>
            <a:fillRect/>
          </a:stretch>
        </p:blipFill>
        <p:spPr bwMode="auto">
          <a:xfrm>
            <a:off x="3000364" y="0"/>
            <a:ext cx="2214578" cy="719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>
            <a:clrChange>
              <a:clrFrom>
                <a:srgbClr val="5A5A5A"/>
              </a:clrFrom>
              <a:clrTo>
                <a:srgbClr val="5A5A5A">
                  <a:alpha val="0"/>
                </a:srgbClr>
              </a:clrTo>
            </a:clrChange>
            <a:lum contrast="20000"/>
          </a:blip>
          <a:srcRect l="3058" r="4281" b="9524"/>
          <a:stretch>
            <a:fillRect/>
          </a:stretch>
        </p:blipFill>
        <p:spPr bwMode="auto">
          <a:xfrm>
            <a:off x="2857488" y="1571612"/>
            <a:ext cx="4086243" cy="145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>
            <a:clrChange>
              <a:clrFrom>
                <a:srgbClr val="5A5A5A"/>
              </a:clrFrom>
              <a:clrTo>
                <a:srgbClr val="5A5A5A">
                  <a:alpha val="0"/>
                </a:srgbClr>
              </a:clrTo>
            </a:clrChange>
            <a:lum contrast="20000"/>
          </a:blip>
          <a:srcRect l="1821" r="2732"/>
          <a:stretch>
            <a:fillRect/>
          </a:stretch>
        </p:blipFill>
        <p:spPr bwMode="auto">
          <a:xfrm>
            <a:off x="857224" y="3071810"/>
            <a:ext cx="56436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>
            <a:clrChange>
              <a:clrFrom>
                <a:srgbClr val="5A5A5A"/>
              </a:clrFrom>
              <a:clrTo>
                <a:srgbClr val="5A5A5A">
                  <a:alpha val="0"/>
                </a:srgbClr>
              </a:clrTo>
            </a:clrChange>
            <a:lum contrast="20000"/>
          </a:blip>
          <a:srcRect l="5528" b="8814"/>
          <a:stretch>
            <a:fillRect/>
          </a:stretch>
        </p:blipFill>
        <p:spPr bwMode="auto">
          <a:xfrm>
            <a:off x="857224" y="3571876"/>
            <a:ext cx="5929354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000132"/>
          </a:xfrm>
        </p:spPr>
        <p:txBody>
          <a:bodyPr/>
          <a:lstStyle/>
          <a:p>
            <a:r>
              <a:rPr lang="ru-RU" dirty="0" smtClean="0"/>
              <a:t>Степень нечётная: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301038" cy="757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Решим уравнение: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6386" name="Формула" r:id="rId3" imgW="114120" imgH="215640" progId="Equation.3">
              <p:embed/>
            </p:oleObj>
          </a:graphicData>
        </a:graphic>
      </p:graphicFrame>
      <p:pic>
        <p:nvPicPr>
          <p:cNvPr id="7" name="Рисунок 6"/>
          <p:cNvPicPr/>
          <p:nvPr/>
        </p:nvPicPr>
        <p:blipFill>
          <a:blip r:embed="rId4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</a:blip>
          <a:srcRect l="7132" t="2982"/>
          <a:stretch>
            <a:fillRect/>
          </a:stretch>
        </p:blipFill>
        <p:spPr bwMode="auto">
          <a:xfrm>
            <a:off x="2714612" y="1142984"/>
            <a:ext cx="5580896" cy="46488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00034" y="6143644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0; 2.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5500702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Проверка не нужна!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358246" cy="450059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 Понятие иррациональных уравнений.</a:t>
            </a:r>
          </a:p>
          <a:p>
            <a:pPr>
              <a:buNone/>
            </a:pPr>
            <a:r>
              <a:rPr lang="ru-RU" dirty="0" smtClean="0"/>
              <a:t>2) Методы решения иррациональных уравнений.</a:t>
            </a:r>
          </a:p>
          <a:p>
            <a:pPr>
              <a:buNone/>
            </a:pPr>
            <a:r>
              <a:rPr lang="ru-RU" dirty="0" smtClean="0"/>
              <a:t>3) Решение иррациональных уравнений.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038350" cy="466725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038350" cy="46672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038350" cy="46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Графический способ решения иррационального уравнения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1497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Графически решить уравнение                  .Построим в</a:t>
            </a:r>
            <a:r>
              <a:rPr lang="en-US" dirty="0" smtClean="0"/>
              <a:t> </a:t>
            </a:r>
            <a:r>
              <a:rPr lang="ru-RU" dirty="0" smtClean="0"/>
              <a:t>одной системе координат графики функций</a:t>
            </a:r>
          </a:p>
          <a:p>
            <a:pPr>
              <a:buNone/>
            </a:pPr>
            <a:r>
              <a:rPr lang="ru-RU" dirty="0" smtClean="0"/>
              <a:t>и                  . Графики пересекаются в одной точке при               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x  0,5.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  <a:r>
              <a:rPr lang="en-US" dirty="0" smtClean="0"/>
              <a:t> 0,5.    </a:t>
            </a:r>
            <a:endParaRPr lang="ru-RU" dirty="0" smtClean="0"/>
          </a:p>
        </p:txBody>
      </p:sp>
      <p:pic>
        <p:nvPicPr>
          <p:cNvPr id="6" name="Рисунок 5"/>
          <p:cNvPicPr/>
          <p:nvPr/>
        </p:nvPicPr>
        <p:blipFill>
          <a:blip r:embed="rId2">
            <a:clrChange>
              <a:clrFrom>
                <a:srgbClr val="5A5A5A"/>
              </a:clrFrom>
              <a:clrTo>
                <a:srgbClr val="5A5A5A">
                  <a:alpha val="0"/>
                </a:srgbClr>
              </a:clrTo>
            </a:clrChange>
          </a:blip>
          <a:srcRect l="4294" b="10526"/>
          <a:stretch>
            <a:fillRect/>
          </a:stretch>
        </p:blipFill>
        <p:spPr bwMode="auto">
          <a:xfrm>
            <a:off x="5143504" y="1357298"/>
            <a:ext cx="157163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>
            <a:clrChange>
              <a:clrFrom>
                <a:srgbClr val="5A5A5A"/>
              </a:clrFrom>
              <a:clrTo>
                <a:srgbClr val="5A5A5A">
                  <a:alpha val="0"/>
                </a:srgbClr>
              </a:clrTo>
            </a:clrChange>
          </a:blip>
          <a:srcRect r="9600" b="14286"/>
          <a:stretch>
            <a:fillRect/>
          </a:stretch>
        </p:blipFill>
        <p:spPr bwMode="auto">
          <a:xfrm>
            <a:off x="7572396" y="1928802"/>
            <a:ext cx="1323981" cy="45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>
            <a:clrChange>
              <a:clrFrom>
                <a:srgbClr val="5A5A5A"/>
              </a:clrFrom>
              <a:clrTo>
                <a:srgbClr val="5A5A5A">
                  <a:alpha val="0"/>
                </a:srgbClr>
              </a:clrTo>
            </a:clrChange>
          </a:blip>
          <a:srcRect r="7692" b="17021"/>
          <a:stretch>
            <a:fillRect/>
          </a:stretch>
        </p:blipFill>
        <p:spPr bwMode="auto">
          <a:xfrm>
            <a:off x="714348" y="2428868"/>
            <a:ext cx="1500198" cy="47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D:\УчЁбА\Алгебра\Рисунок1.jpg"/>
          <p:cNvPicPr>
            <a:picLocks noChangeAspect="1" noChangeArrowheads="1"/>
          </p:cNvPicPr>
          <p:nvPr/>
        </p:nvPicPr>
        <p:blipFill>
          <a:blip r:embed="rId5">
            <a:lum contrast="20000"/>
          </a:blip>
          <a:srcRect l="6001" t="2368" b="4540"/>
          <a:stretch>
            <a:fillRect/>
          </a:stretch>
        </p:blipFill>
        <p:spPr bwMode="auto">
          <a:xfrm>
            <a:off x="4429124" y="3000372"/>
            <a:ext cx="4227005" cy="3687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1" name="Rectangle 7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7772400" cy="857256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Тест</a:t>
            </a:r>
            <a:endParaRPr lang="ru-RU" i="1" dirty="0"/>
          </a:p>
        </p:txBody>
      </p:sp>
      <p:sp>
        <p:nvSpPr>
          <p:cNvPr id="149565" name="Rectangle 61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895600"/>
            <a:ext cx="8534400" cy="3733800"/>
          </a:xfrm>
        </p:spPr>
        <p:txBody>
          <a:bodyPr/>
          <a:lstStyle/>
          <a:p>
            <a:pPr marL="533400" indent="-533400">
              <a:buNone/>
            </a:pPr>
            <a:r>
              <a:rPr lang="en-US" sz="2000" b="0" dirty="0" smtClean="0">
                <a:solidFill>
                  <a:srgbClr val="000000"/>
                </a:solidFill>
              </a:rPr>
              <a:t>1) </a:t>
            </a:r>
            <a:r>
              <a:rPr lang="ru-RU" sz="2000" b="0" dirty="0" smtClean="0">
                <a:solidFill>
                  <a:srgbClr val="000000"/>
                </a:solidFill>
              </a:rPr>
              <a:t>Какие из уравнений не являются иррациональными?</a:t>
            </a:r>
          </a:p>
          <a:p>
            <a:pPr marL="533400" indent="-533400">
              <a:buNone/>
            </a:pPr>
            <a:r>
              <a:rPr lang="en-US" sz="2000" b="0" dirty="0" smtClean="0">
                <a:solidFill>
                  <a:srgbClr val="000000"/>
                </a:solidFill>
              </a:rPr>
              <a:t>2) </a:t>
            </a:r>
            <a:r>
              <a:rPr lang="ru-RU" sz="2000" b="0" dirty="0" smtClean="0">
                <a:solidFill>
                  <a:srgbClr val="000000"/>
                </a:solidFill>
              </a:rPr>
              <a:t>Какие </a:t>
            </a:r>
            <a:r>
              <a:rPr lang="ru-RU" sz="2000" b="0" dirty="0">
                <a:solidFill>
                  <a:srgbClr val="000000"/>
                </a:solidFill>
              </a:rPr>
              <a:t>иррациональные уравнения не имеют корней?</a:t>
            </a:r>
          </a:p>
          <a:p>
            <a:pPr marL="533400" indent="-533400">
              <a:buNone/>
            </a:pPr>
            <a:r>
              <a:rPr lang="en-US" sz="2000" b="0" dirty="0" smtClean="0">
                <a:solidFill>
                  <a:srgbClr val="000000"/>
                </a:solidFill>
              </a:rPr>
              <a:t>3) </a:t>
            </a:r>
            <a:r>
              <a:rPr lang="ru-RU" sz="2000" b="0" dirty="0" smtClean="0">
                <a:solidFill>
                  <a:srgbClr val="000000"/>
                </a:solidFill>
              </a:rPr>
              <a:t>Какие </a:t>
            </a:r>
            <a:r>
              <a:rPr lang="ru-RU" sz="2000" b="0" dirty="0">
                <a:solidFill>
                  <a:srgbClr val="000000"/>
                </a:solidFill>
              </a:rPr>
              <a:t>иррациональные уравнения необходимо решить с проверкой?</a:t>
            </a:r>
          </a:p>
          <a:p>
            <a:pPr marL="533400" indent="-533400">
              <a:buNone/>
            </a:pPr>
            <a:r>
              <a:rPr lang="en-US" sz="2000" b="0" dirty="0" smtClean="0">
                <a:solidFill>
                  <a:srgbClr val="000000"/>
                </a:solidFill>
              </a:rPr>
              <a:t>4) </a:t>
            </a:r>
            <a:r>
              <a:rPr lang="ru-RU" sz="2000" b="0" dirty="0" smtClean="0">
                <a:solidFill>
                  <a:srgbClr val="000000"/>
                </a:solidFill>
              </a:rPr>
              <a:t>Какие </a:t>
            </a:r>
            <a:r>
              <a:rPr lang="ru-RU" sz="2000" b="0" dirty="0">
                <a:solidFill>
                  <a:srgbClr val="000000"/>
                </a:solidFill>
              </a:rPr>
              <a:t>уравнения имеют один корень?</a:t>
            </a:r>
          </a:p>
          <a:p>
            <a:pPr marL="533400" indent="-533400">
              <a:buNone/>
            </a:pPr>
            <a:r>
              <a:rPr lang="ru-RU" sz="2000" b="0" dirty="0">
                <a:solidFill>
                  <a:srgbClr val="000000"/>
                </a:solidFill>
              </a:rPr>
              <a:t>                                                        </a:t>
            </a:r>
            <a:endParaRPr lang="ru-RU" b="0" dirty="0">
              <a:solidFill>
                <a:srgbClr val="000000"/>
              </a:solidFill>
            </a:endParaRPr>
          </a:p>
        </p:txBody>
      </p:sp>
      <p:graphicFrame>
        <p:nvGraphicFramePr>
          <p:cNvPr id="149513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1214414" y="714356"/>
          <a:ext cx="6705600" cy="2146300"/>
        </p:xfrm>
        <a:graphic>
          <a:graphicData uri="http://schemas.openxmlformats.org/presentationml/2006/ole">
            <p:oleObj spid="_x0000_s49154" name="Equation" r:id="rId3" imgW="2489040" imgH="774360" progId="">
              <p:embed/>
            </p:oleObj>
          </a:graphicData>
        </a:graphic>
      </p:graphicFrame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9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9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9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9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9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6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/>
          <a:lstStyle/>
          <a:p>
            <a:r>
              <a:rPr lang="ru-RU" dirty="0" smtClean="0"/>
              <a:t>Ключ к тесту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в, д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а, е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Ответы к самостоятельной работе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Вариант 1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Вариант 2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857364"/>
          <a:ext cx="7500990" cy="121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570"/>
                <a:gridCol w="1071570"/>
                <a:gridCol w="1071570"/>
                <a:gridCol w="1071570"/>
                <a:gridCol w="1071570"/>
                <a:gridCol w="1071570"/>
                <a:gridCol w="1071570"/>
              </a:tblGrid>
              <a:tr h="837679">
                <a:tc>
                  <a:txBody>
                    <a:bodyPr/>
                    <a:lstStyle/>
                    <a:p>
                      <a:r>
                        <a:rPr lang="ru-RU" dirty="0" smtClean="0"/>
                        <a:t>№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3929066"/>
          <a:ext cx="7500990" cy="121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570"/>
                <a:gridCol w="1071570"/>
                <a:gridCol w="1071570"/>
                <a:gridCol w="1071570"/>
                <a:gridCol w="1071570"/>
                <a:gridCol w="1071570"/>
                <a:gridCol w="1071570"/>
              </a:tblGrid>
              <a:tr h="837679">
                <a:tc>
                  <a:txBody>
                    <a:bodyPr/>
                    <a:lstStyle/>
                    <a:p>
                      <a:r>
                        <a:rPr lang="ru-RU" dirty="0" smtClean="0"/>
                        <a:t>№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1900238"/>
          </a:xfrm>
        </p:spPr>
        <p:txBody>
          <a:bodyPr>
            <a:normAutofit/>
          </a:bodyPr>
          <a:lstStyle/>
          <a:p>
            <a:r>
              <a:rPr lang="ru-RU" dirty="0" smtClean="0"/>
              <a:t>Иррациональным уравнением называют уравнение, в котором неизвестная величина содержится под знаком радикала.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3357562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Примеры:</a:t>
            </a:r>
            <a:endParaRPr lang="ru-RU" sz="28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038350" cy="466725"/>
          </a:xfrm>
          <a:prstGeom prst="rect">
            <a:avLst/>
          </a:prstGeom>
          <a:noFill/>
        </p:spPr>
      </p:pic>
      <p:pic>
        <p:nvPicPr>
          <p:cNvPr id="13" name="Рисунок 12"/>
          <p:cNvPicPr/>
          <p:nvPr/>
        </p:nvPicPr>
        <p:blipFill>
          <a:blip r:embed="rId3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</a:blip>
          <a:srcRect l="1807" t="3650" r="2410" b="10949"/>
          <a:stretch>
            <a:fillRect/>
          </a:stretch>
        </p:blipFill>
        <p:spPr bwMode="auto">
          <a:xfrm>
            <a:off x="2857488" y="3429000"/>
            <a:ext cx="48577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Приёмы решения иррациональных уравнений.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Решение иррационального уравнения основано на преобразовании его к рациональному уравнению. Это достигается возведением обеих его частей в одну и ту же степень (иногда несколько раз).</a:t>
            </a:r>
          </a:p>
          <a:p>
            <a:r>
              <a:rPr lang="ru-RU" dirty="0" smtClean="0"/>
              <a:t>При этом если обе части уравнения возвести в нечётную степень, то получим уравнение, равносильное данному.</a:t>
            </a:r>
          </a:p>
          <a:p>
            <a:r>
              <a:rPr lang="ru-RU" dirty="0" smtClean="0"/>
              <a:t>Уравнения, имеющие одни и те же корни, называют </a:t>
            </a:r>
            <a:r>
              <a:rPr lang="ru-RU" dirty="0" smtClean="0">
                <a:solidFill>
                  <a:srgbClr val="FFC000"/>
                </a:solidFill>
              </a:rPr>
              <a:t>равносильными.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6286544"/>
          </a:xfrm>
        </p:spPr>
        <p:txBody>
          <a:bodyPr>
            <a:normAutofit/>
          </a:bodyPr>
          <a:lstStyle/>
          <a:p>
            <a:r>
              <a:rPr lang="ru-RU" dirty="0" smtClean="0"/>
              <a:t>В процессе решения заданное уравнение заменяют более простым, при этом используя следующие правила преобразований уравнения в равносильное:</a:t>
            </a:r>
            <a:br>
              <a:rPr lang="ru-RU" dirty="0" smtClean="0"/>
            </a:br>
            <a:r>
              <a:rPr lang="ru-RU" dirty="0" smtClean="0"/>
              <a:t>- перенос слагаемых из одной части равенства в другую с противоположным знаком;</a:t>
            </a:r>
            <a:br>
              <a:rPr lang="ru-RU" dirty="0" smtClean="0"/>
            </a:br>
            <a:r>
              <a:rPr lang="ru-RU" dirty="0" smtClean="0"/>
              <a:t>- обе части уравнения можно умножить или разделить на одно и то же, отличное от нуля число;</a:t>
            </a:r>
            <a:br>
              <a:rPr lang="ru-RU" dirty="0" smtClean="0"/>
            </a:br>
            <a:r>
              <a:rPr lang="ru-RU" dirty="0" smtClean="0"/>
              <a:t>- уравнение                   можно заменить </a:t>
            </a:r>
          </a:p>
          <a:p>
            <a:pPr>
              <a:buNone/>
            </a:pPr>
            <a:r>
              <a:rPr lang="ru-RU" dirty="0" smtClean="0"/>
              <a:t>     равносильной системой                   или решить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f(x)=0</a:t>
            </a:r>
            <a:r>
              <a:rPr lang="ru-RU" dirty="0" smtClean="0"/>
              <a:t>, а затем отбросить те корни, которые обращают в 0 знаменатель.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</a:blip>
          <a:srcRect l="11047" r="5232" b="18018"/>
          <a:stretch>
            <a:fillRect/>
          </a:stretch>
        </p:blipFill>
        <p:spPr bwMode="auto">
          <a:xfrm>
            <a:off x="3000364" y="3929066"/>
            <a:ext cx="128588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</a:blip>
          <a:srcRect l="8824" r="2940" b="30672"/>
          <a:stretch>
            <a:fillRect/>
          </a:stretch>
        </p:blipFill>
        <p:spPr bwMode="auto">
          <a:xfrm>
            <a:off x="4786314" y="4572008"/>
            <a:ext cx="142876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Степень чётная: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возведении обеих частей иррационального уравнения в чётную степень получается уравнение, являющееся </a:t>
            </a:r>
            <a:r>
              <a:rPr lang="ru-RU" dirty="0" smtClean="0">
                <a:solidFill>
                  <a:srgbClr val="FFC000"/>
                </a:solidFill>
              </a:rPr>
              <a:t>следствием</a:t>
            </a:r>
            <a:r>
              <a:rPr lang="ru-RU" dirty="0" smtClean="0"/>
              <a:t> исходного.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Уравнению-следствию</a:t>
            </a:r>
            <a:r>
              <a:rPr lang="ru-RU" dirty="0" smtClean="0"/>
              <a:t> удовлетворяют все корни исходного уравнения, но могут появиться и корни, которые не являются корнями исходного уравнения, так называемые </a:t>
            </a:r>
            <a:r>
              <a:rPr lang="ru-RU" dirty="0" smtClean="0">
                <a:solidFill>
                  <a:srgbClr val="FFC000"/>
                </a:solidFill>
              </a:rPr>
              <a:t>посторонние корни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Поэтому все найденные корни уравнения-следствия проверяют подстановкой в исходное уравнение и посторонние корни отбрасывают.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709160"/>
          </a:xfrm>
        </p:spPr>
        <p:txBody>
          <a:bodyPr/>
          <a:lstStyle/>
          <a:p>
            <a:r>
              <a:rPr lang="ru-RU" dirty="0" smtClean="0"/>
              <a:t>К появлению посторонних корней могут привести (не обязательно приводят) следующие преобразования:</a:t>
            </a:r>
            <a:br>
              <a:rPr lang="ru-RU" dirty="0" smtClean="0"/>
            </a:br>
            <a:r>
              <a:rPr lang="ru-RU" dirty="0" smtClean="0"/>
              <a:t>- возведение в квадрат (или четную степень) обеих частей уравнения;</a:t>
            </a:r>
            <a:br>
              <a:rPr lang="ru-RU" dirty="0" smtClean="0"/>
            </a:br>
            <a:r>
              <a:rPr lang="ru-RU" dirty="0" smtClean="0"/>
              <a:t>- умножение обеих частей уравнения на алгебраическое выражение, содержащее переменную.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Cambria" pitchFamily="18" charset="0"/>
              </a:rPr>
              <a:t>Правила равносильного перехода для простейших иррациональных уравнений</a:t>
            </a:r>
            <a:endParaRPr lang="ru-RU" sz="3200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58204" cy="49292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1) если </a:t>
            </a:r>
            <a:r>
              <a:rPr lang="en-US" dirty="0" smtClean="0"/>
              <a:t>a&gt;0</a:t>
            </a:r>
            <a:r>
              <a:rPr lang="ru-RU" dirty="0" smtClean="0"/>
              <a:t>, то                             (здесь проверять область допустимых значений не надо);</a:t>
            </a:r>
          </a:p>
          <a:p>
            <a:pPr>
              <a:buNone/>
            </a:pPr>
            <a:r>
              <a:rPr lang="ru-RU" dirty="0" smtClean="0"/>
              <a:t>2) если </a:t>
            </a:r>
            <a:r>
              <a:rPr lang="en-US" dirty="0" smtClean="0"/>
              <a:t> </a:t>
            </a:r>
            <a:r>
              <a:rPr lang="ru-RU" dirty="0" smtClean="0"/>
              <a:t>                         ;   </a:t>
            </a:r>
          </a:p>
          <a:p>
            <a:pPr>
              <a:buNone/>
            </a:pPr>
            <a:r>
              <a:rPr lang="ru-RU" dirty="0" smtClean="0"/>
              <a:t>3) если квадратный корень равен нулю, то и подкоренное выражение равно нулю: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Уравнение вида                               решаются по аналогичным правилам.</a:t>
            </a:r>
          </a:p>
          <a:p>
            <a:pPr>
              <a:buNone/>
            </a:pPr>
            <a:r>
              <a:rPr lang="ru-RU" dirty="0" smtClean="0"/>
              <a:t>4)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</a:blip>
          <a:srcRect l="8531" t="8621" r="5213"/>
          <a:stretch>
            <a:fillRect/>
          </a:stretch>
        </p:blipFill>
        <p:spPr bwMode="auto">
          <a:xfrm>
            <a:off x="2857488" y="1285860"/>
            <a:ext cx="235745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</a:blip>
          <a:srcRect l="5140" r="2336" b="25352"/>
          <a:stretch>
            <a:fillRect/>
          </a:stretch>
        </p:blipFill>
        <p:spPr bwMode="auto">
          <a:xfrm>
            <a:off x="1714480" y="2071678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</a:blip>
          <a:srcRect l="7792" t="6757" r="5628" b="18919"/>
          <a:stretch>
            <a:fillRect/>
          </a:stretch>
        </p:blipFill>
        <p:spPr bwMode="auto">
          <a:xfrm>
            <a:off x="2928926" y="3214686"/>
            <a:ext cx="257176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143380"/>
            <a:ext cx="242889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6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</a:blip>
          <a:srcRect l="4492" t="15384" r="4255"/>
          <a:stretch>
            <a:fillRect/>
          </a:stretch>
        </p:blipFill>
        <p:spPr bwMode="auto">
          <a:xfrm>
            <a:off x="1142976" y="4857760"/>
            <a:ext cx="485778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Пример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Решить уравнение: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Подставив полученные корни в исходное уравнение, видим, что они удовлетворяют ему.</a:t>
            </a:r>
          </a:p>
          <a:p>
            <a:pPr>
              <a:buNone/>
            </a:pPr>
            <a:r>
              <a:rPr lang="ru-RU" dirty="0" smtClean="0"/>
              <a:t>Ответ: -4; 4.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lum contrast="30000"/>
          </a:blip>
          <a:srcRect l="13913" t="6000" r="15652" b="15000"/>
          <a:stretch>
            <a:fillRect/>
          </a:stretch>
        </p:blipFill>
        <p:spPr bwMode="auto">
          <a:xfrm>
            <a:off x="2714612" y="1857364"/>
            <a:ext cx="3143272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860</TotalTime>
  <Words>556</Words>
  <Application>Microsoft Office PowerPoint</Application>
  <PresentationFormat>Экран (4:3)</PresentationFormat>
  <Paragraphs>167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Апекс</vt:lpstr>
      <vt:lpstr>Формула</vt:lpstr>
      <vt:lpstr>Equation</vt:lpstr>
      <vt:lpstr>Иррациональные уравнения.</vt:lpstr>
      <vt:lpstr>План</vt:lpstr>
      <vt:lpstr>Определение</vt:lpstr>
      <vt:lpstr>Приёмы решения иррациональных уравнений.</vt:lpstr>
      <vt:lpstr>Слайд 5</vt:lpstr>
      <vt:lpstr>Степень чётная:</vt:lpstr>
      <vt:lpstr>Слайд 7</vt:lpstr>
      <vt:lpstr>Правила равносильного перехода для простейших иррациональных уравнений</vt:lpstr>
      <vt:lpstr>Пример 1.</vt:lpstr>
      <vt:lpstr>Пример 2.</vt:lpstr>
      <vt:lpstr>Слайд 11</vt:lpstr>
      <vt:lpstr>Слайд 12</vt:lpstr>
      <vt:lpstr>Пример 5.</vt:lpstr>
      <vt:lpstr>Линейные комбинации двух и более радикалов.</vt:lpstr>
      <vt:lpstr>Пример 6. </vt:lpstr>
      <vt:lpstr>Пример 7.</vt:lpstr>
      <vt:lpstr>Использование замены переменных</vt:lpstr>
      <vt:lpstr>Слайд 18</vt:lpstr>
      <vt:lpstr>Степень нечётная:</vt:lpstr>
      <vt:lpstr>Графический способ решения иррационального уравнения</vt:lpstr>
      <vt:lpstr> Тест</vt:lpstr>
      <vt:lpstr>Ключ к тесту</vt:lpstr>
      <vt:lpstr>Ответы к самостоятельной работе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Иррациональные уравнения.</dc:title>
  <dc:creator>User01</dc:creator>
  <cp:lastModifiedBy>Преподаватель</cp:lastModifiedBy>
  <cp:revision>85</cp:revision>
  <dcterms:created xsi:type="dcterms:W3CDTF">2010-10-17T10:16:16Z</dcterms:created>
  <dcterms:modified xsi:type="dcterms:W3CDTF">2017-02-10T06:30:46Z</dcterms:modified>
</cp:coreProperties>
</file>