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3"/>
  </p:notesMasterIdLst>
  <p:sldIdLst>
    <p:sldId id="256" r:id="rId2"/>
    <p:sldId id="257" r:id="rId3"/>
    <p:sldId id="282" r:id="rId4"/>
    <p:sldId id="283" r:id="rId5"/>
    <p:sldId id="284" r:id="rId6"/>
    <p:sldId id="288" r:id="rId7"/>
    <p:sldId id="285" r:id="rId8"/>
    <p:sldId id="280" r:id="rId9"/>
    <p:sldId id="287" r:id="rId10"/>
    <p:sldId id="286" r:id="rId11"/>
    <p:sldId id="289" r:id="rId12"/>
    <p:sldId id="290" r:id="rId13"/>
    <p:sldId id="291" r:id="rId14"/>
    <p:sldId id="292" r:id="rId15"/>
    <p:sldId id="295" r:id="rId16"/>
    <p:sldId id="296" r:id="rId17"/>
    <p:sldId id="297" r:id="rId18"/>
    <p:sldId id="298" r:id="rId19"/>
    <p:sldId id="299" r:id="rId20"/>
    <p:sldId id="300" r:id="rId21"/>
    <p:sldId id="30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EACBD-6204-4463-B903-51880854DA04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BB38-68D5-48A6-BF1B-6E38AAFC5E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0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BB38-68D5-48A6-BF1B-6E38AAFC5E4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7F75AED-159B-406C-B115-9AA9BF406895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EC849CD-EF67-4FF0-8BA6-FD40B6C9A4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chebnik.mos.ru/composer2/lesson/807443/view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Урок по истории древнего мира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Учитель истории и обществознания МАОУ СОШ №13</a:t>
            </a:r>
          </a:p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Плишка Юлия Владимировна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>
                    <a:lumMod val="95000"/>
                  </a:schemeClr>
                </a:solidFill>
              </a:rPr>
              <a:t>Архонт Солон</a:t>
            </a:r>
            <a:endParaRPr lang="ru-RU" sz="4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074" name="Picture 2" descr="D:\методическая работа\Плишка\maxresdefault.jpg"/>
          <p:cNvPicPr>
            <a:picLocks noChangeAspect="1" noChangeArrowheads="1"/>
          </p:cNvPicPr>
          <p:nvPr/>
        </p:nvPicPr>
        <p:blipFill>
          <a:blip r:embed="rId4" cstate="print"/>
          <a:srcRect l="20165" r="20047"/>
          <a:stretch>
            <a:fillRect/>
          </a:stretch>
        </p:blipFill>
        <p:spPr bwMode="auto">
          <a:xfrm>
            <a:off x="672859" y="1797410"/>
            <a:ext cx="4571999" cy="4301466"/>
          </a:xfrm>
          <a:prstGeom prst="rect">
            <a:avLst/>
          </a:prstGeom>
          <a:noFill/>
        </p:spPr>
      </p:pic>
      <p:pic>
        <p:nvPicPr>
          <p:cNvPr id="8" name="Видеоурок по истории 'Зарождение демократии в Афинах' (convert-video-online.com)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00369" y="2303253"/>
            <a:ext cx="6020046" cy="3386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3902"/>
            <a:ext cx="11844068" cy="1253736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Какие качества  Солона привлекали к нему и знать, и демос?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8536" y="2984740"/>
            <a:ext cx="3761117" cy="88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Солон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8408" y="1716657"/>
            <a:ext cx="3545457" cy="1345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Аристократ по происхождению 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80716" y="1716657"/>
            <a:ext cx="3545457" cy="144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Занимался морской торговлей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2053" y="4088921"/>
            <a:ext cx="3545457" cy="1457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Много путешествовал и размышлял 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46854" y="4106174"/>
            <a:ext cx="3545457" cy="1423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Поэт 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01707" y="5106838"/>
            <a:ext cx="3703606" cy="1526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Мудрейший из семи мудрецов Эллады</a:t>
            </a:r>
            <a:endParaRPr lang="ru-RU" sz="3200" b="1" dirty="0"/>
          </a:p>
        </p:txBody>
      </p:sp>
      <p:sp>
        <p:nvSpPr>
          <p:cNvPr id="12" name="Стрелка вверх 11"/>
          <p:cNvSpPr/>
          <p:nvPr/>
        </p:nvSpPr>
        <p:spPr>
          <a:xfrm rot="10800000">
            <a:off x="5727940" y="4011283"/>
            <a:ext cx="457200" cy="8712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3037978">
            <a:off x="4215442" y="3999783"/>
            <a:ext cx="457200" cy="8712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8771159">
            <a:off x="7398589" y="3939396"/>
            <a:ext cx="457200" cy="8712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2693936">
            <a:off x="7191554" y="2032958"/>
            <a:ext cx="457200" cy="8712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9158534">
            <a:off x="4155057" y="2015704"/>
            <a:ext cx="457200" cy="8712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s://thumbs.dreamstime.com/b/%D0%B3%D1%80%D0%B5%D1%87%D0%B5%D1%81%D0%BA%D0%B8%D0%B9-%D0%B0-%D1%84%D0%B0%D0%B2%D0%B8%D1%82-33431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8471" y="1518249"/>
            <a:ext cx="7481602" cy="500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ЗАКОНЫ СОЛОНА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5062" name="Picture 6" descr="https://www.ancient-origins.net/sites/default/files/styles/large/public/solon.jpg?itok=TUkOhVY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39" y="1503075"/>
            <a:ext cx="3695376" cy="50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https://i.ytimg.com/vi/SBJTHU-Xe4I/maxresdefault.jpg"/>
          <p:cNvPicPr>
            <a:picLocks noChangeAspect="1" noChangeArrowheads="1"/>
          </p:cNvPicPr>
          <p:nvPr/>
        </p:nvPicPr>
        <p:blipFill>
          <a:blip r:embed="rId2" cstate="print"/>
          <a:srcRect l="14614" t="2309" r="14857" b="5896"/>
          <a:stretch>
            <a:fillRect/>
          </a:stretch>
        </p:blipFill>
        <p:spPr bwMode="auto">
          <a:xfrm>
            <a:off x="1794076" y="190633"/>
            <a:ext cx="8669437" cy="634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авнобедренный треугольник 17"/>
          <p:cNvSpPr/>
          <p:nvPr/>
        </p:nvSpPr>
        <p:spPr>
          <a:xfrm rot="16200000">
            <a:off x="-655607" y="2976112"/>
            <a:ext cx="5063705" cy="1863305"/>
          </a:xfrm>
          <a:prstGeom prst="triangle">
            <a:avLst>
              <a:gd name="adj" fmla="val 5034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>
            <a:stCxn id="18" idx="3"/>
          </p:cNvCxnSpPr>
          <p:nvPr/>
        </p:nvCxnSpPr>
        <p:spPr>
          <a:xfrm flipV="1">
            <a:off x="2807898" y="3795623"/>
            <a:ext cx="6870940" cy="9487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авнобедренный треугольник 20"/>
          <p:cNvSpPr/>
          <p:nvPr/>
        </p:nvSpPr>
        <p:spPr>
          <a:xfrm rot="16200000">
            <a:off x="8145219" y="3262000"/>
            <a:ext cx="4183811" cy="1059611"/>
          </a:xfrm>
          <a:prstGeom prst="triangle">
            <a:avLst>
              <a:gd name="adj" fmla="val 5034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ДЕМОКРАТИЯ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5400000" flipH="1" flipV="1">
            <a:off x="2782019" y="2204049"/>
            <a:ext cx="2070340" cy="126808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 flipH="1" flipV="1">
            <a:off x="3986844" y="2183921"/>
            <a:ext cx="2070340" cy="126808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5145659" y="2178169"/>
            <a:ext cx="2070340" cy="126808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6396491" y="2152290"/>
            <a:ext cx="2070340" cy="126808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7543803" y="2135039"/>
            <a:ext cx="2070340" cy="126808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6200000" flipH="1">
            <a:off x="2549106" y="4550433"/>
            <a:ext cx="2355011" cy="105242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6200000" flipH="1">
            <a:off x="3753929" y="4495799"/>
            <a:ext cx="2355011" cy="105242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4944374" y="4495799"/>
            <a:ext cx="2355011" cy="105242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6200000" flipH="1">
            <a:off x="6117567" y="4461293"/>
            <a:ext cx="2355011" cy="105242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16200000" flipH="1">
            <a:off x="7308011" y="4469921"/>
            <a:ext cx="2355011" cy="105242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4049398">
            <a:off x="629225" y="4614591"/>
            <a:ext cx="257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Преобразования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8384733">
            <a:off x="1096546" y="2454430"/>
            <a:ext cx="214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Солона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rot="18015843">
            <a:off x="2242986" y="1893240"/>
            <a:ext cx="2788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Уничтожил  долговые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камни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18037688">
            <a:off x="4668974" y="2294786"/>
            <a:ext cx="2104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Отпустил на волю</a:t>
            </a: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 должников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18064711">
            <a:off x="3288748" y="2358468"/>
            <a:ext cx="2918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Рабы – только чужеземцы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18073759">
            <a:off x="5487994" y="2062037"/>
            <a:ext cx="3044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Государственные дела </a:t>
            </a: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Решало Народное собрание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18125603">
            <a:off x="6821224" y="1796236"/>
            <a:ext cx="3154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Судьи выбирались по </a:t>
            </a: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жребию из числа всех граждан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 rot="14754457">
            <a:off x="8509177" y="4674420"/>
            <a:ext cx="188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Народ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 (Demos)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 rot="14703336">
            <a:off x="2041862" y="5073134"/>
            <a:ext cx="2847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Запрет долгового рабства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 rot="14712838">
            <a:off x="2893656" y="4917382"/>
            <a:ext cx="3040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Выкупил рабов - афинян в </a:t>
            </a: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других странах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4766899">
            <a:off x="5357894" y="4991597"/>
            <a:ext cx="2974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Должность архонта не </a:t>
            </a: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зависит от происхождения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14710636">
            <a:off x="6846092" y="5049909"/>
            <a:ext cx="2459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Создал выборный суд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14821326">
            <a:off x="4193086" y="5090884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Отменил законы Драконта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8064711">
            <a:off x="8174695" y="2207391"/>
            <a:ext cx="2980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Пришел к власти (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kratos)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8130" name="Picture 2" descr="https://persona.rin.ru/images/21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466" y="176841"/>
            <a:ext cx="1428750" cy="142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618392" y="0"/>
            <a:ext cx="109728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Солон и его законы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1" grpId="0"/>
      <p:bldP spid="42" grpId="0"/>
      <p:bldP spid="43" grpId="0"/>
      <p:bldP spid="44" grpId="0" build="allAtOnce"/>
      <p:bldP spid="45" grpId="0"/>
      <p:bldP spid="46" grpId="0"/>
      <p:bldP spid="48" grpId="0"/>
      <p:bldP spid="49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ПЛАН УРОКА:</a:t>
            </a:r>
            <a:endParaRPr lang="ru-RU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16725" y="1600201"/>
            <a:ext cx="7617124" cy="4525963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ru-RU" sz="36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1. ОБОСТРЕНИЕ ОТНОШЕНИЙ МЕЖДУ       ЗНАТЬЮ И ДЕМОСОМ.</a:t>
            </a:r>
          </a:p>
          <a:p>
            <a:pPr>
              <a:buNone/>
            </a:pPr>
            <a:r>
              <a:rPr lang="ru-RU" sz="36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2. СОЛОН И АФИНЫ.</a:t>
            </a:r>
          </a:p>
          <a:p>
            <a:pPr>
              <a:buNone/>
            </a:pPr>
            <a:r>
              <a:rPr lang="ru-RU" sz="36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3. ПЕРЕМЕНЫ В УПРАВЛЕНИИ АФИНАМИ.</a:t>
            </a:r>
            <a:endParaRPr lang="ru-RU" sz="3600" b="1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9938" name="Picture 2" descr="https://kurspresent.ru/assets/images/resources/243/stick-figure-drawing-three-check-marks-nonlooping-500-clr-657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60" y="1513717"/>
            <a:ext cx="3036198" cy="506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chemeClr val="tx1">
                    <a:lumMod val="85000"/>
                  </a:schemeClr>
                </a:solidFill>
              </a:rPr>
              <a:t>Главный вопрос урока</a:t>
            </a:r>
            <a:endParaRPr lang="ru-RU" sz="48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602415" cy="4525963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>
              <a:buNone/>
            </a:pPr>
            <a:r>
              <a:rPr lang="ru-RU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ru-RU" sz="44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ПОЧЕМУ ЗАРОЖДЕНИЕ ДЕМОКРАТИИ ПРОИЗОШЛО ИМЕННО В </a:t>
            </a:r>
          </a:p>
          <a:p>
            <a:pPr algn="just">
              <a:buNone/>
            </a:pPr>
            <a:r>
              <a:rPr lang="ru-RU" sz="44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АФИНАХ?</a:t>
            </a:r>
            <a:endParaRPr lang="ru-RU" sz="4400" b="1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8920" name="Picture 8" descr="https://sites.google.com/site/partedelainvestigacion/_/rsrc/1470958758159/pasos-para-realizar-el-planteamiento-del-problema/9b8cd2d6-8998-42e0-871d-ec565e733cb2image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1079" y="0"/>
            <a:ext cx="5748068" cy="7591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23093" y="5532436"/>
            <a:ext cx="11550162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</a:rPr>
              <a:t>Благодаря законам Солона в Афинах </a:t>
            </a:r>
            <a:r>
              <a:rPr lang="ru-RU" sz="3600" smtClean="0">
                <a:solidFill>
                  <a:schemeClr val="tx1">
                    <a:lumMod val="95000"/>
                  </a:schemeClr>
                </a:solidFill>
              </a:rPr>
              <a:t>установилась демократия.</a:t>
            </a:r>
            <a:endParaRPr lang="ru-RU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9158" name="Picture 6" descr="https://ds04.infourok.ru/uploads/ex/053c/00045e83-27075855/img14.jpg"/>
          <p:cNvPicPr>
            <a:picLocks noChangeAspect="1" noChangeArrowheads="1"/>
          </p:cNvPicPr>
          <p:nvPr/>
        </p:nvPicPr>
        <p:blipFill>
          <a:blip r:embed="rId2" cstate="print"/>
          <a:srcRect l="9933" t="11448" r="10067" b="8937"/>
          <a:stretch>
            <a:fillRect/>
          </a:stretch>
        </p:blipFill>
        <p:spPr bwMode="auto">
          <a:xfrm>
            <a:off x="290146" y="272560"/>
            <a:ext cx="3604591" cy="269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60" name="Picture 8" descr="https://ds05.infourok.ru/uploads/ex/09d9/00058818-ec2c8170/img9.jpg"/>
          <p:cNvPicPr>
            <a:picLocks noChangeAspect="1" noChangeArrowheads="1"/>
          </p:cNvPicPr>
          <p:nvPr/>
        </p:nvPicPr>
        <p:blipFill>
          <a:blip r:embed="rId3" cstate="print"/>
          <a:srcRect t="32179" r="78173" b="8846"/>
          <a:stretch>
            <a:fillRect/>
          </a:stretch>
        </p:blipFill>
        <p:spPr bwMode="auto">
          <a:xfrm>
            <a:off x="4264267" y="202222"/>
            <a:ext cx="1890348" cy="383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https://ds05.infourok.ru/uploads/ex/09d9/00058818-ec2c8170/img9.jpg"/>
          <p:cNvPicPr>
            <a:picLocks noChangeAspect="1" noChangeArrowheads="1"/>
          </p:cNvPicPr>
          <p:nvPr/>
        </p:nvPicPr>
        <p:blipFill>
          <a:blip r:embed="rId3" cstate="print"/>
          <a:srcRect l="21824" t="31790" r="27888" b="7185"/>
          <a:stretch>
            <a:fillRect/>
          </a:stretch>
        </p:blipFill>
        <p:spPr bwMode="auto">
          <a:xfrm>
            <a:off x="6831622" y="369276"/>
            <a:ext cx="3226777" cy="293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трелка вправо с вырезом 10"/>
          <p:cNvSpPr/>
          <p:nvPr/>
        </p:nvSpPr>
        <p:spPr>
          <a:xfrm rot="5400000">
            <a:off x="1692520" y="3283927"/>
            <a:ext cx="808892" cy="39565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10779369" y="949570"/>
            <a:ext cx="905607" cy="276078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17424" y="3569678"/>
            <a:ext cx="2839915" cy="1380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Получили политические права</a:t>
            </a:r>
            <a:endParaRPr lang="ru-RU" sz="2800" b="1" dirty="0"/>
          </a:p>
        </p:txBody>
      </p:sp>
      <p:sp>
        <p:nvSpPr>
          <p:cNvPr id="14" name="Крест 13"/>
          <p:cNvSpPr/>
          <p:nvPr/>
        </p:nvSpPr>
        <p:spPr>
          <a:xfrm>
            <a:off x="6312877" y="1705710"/>
            <a:ext cx="290146" cy="33410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6263054" y="3464169"/>
            <a:ext cx="1157654" cy="5920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85447" y="3889132"/>
            <a:ext cx="2839915" cy="1271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Уничтожено долговое рабство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55429"/>
            <a:ext cx="12019085" cy="157174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«Трудно в великих делах сразу же всем угодить»</a:t>
            </a:r>
            <a:b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</a:br>
            <a:endParaRPr lang="ru-RU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2226" name="Picture 2" descr="https://ds04.infourok.ru/uploads/ex/107b/0012d52a-4f5ea6e2/img10.jpg"/>
          <p:cNvPicPr>
            <a:picLocks noChangeAspect="1" noChangeArrowheads="1"/>
          </p:cNvPicPr>
          <p:nvPr/>
        </p:nvPicPr>
        <p:blipFill>
          <a:blip r:embed="rId2" cstate="print"/>
          <a:srcRect l="24645" t="6832" r="4586" b="32655"/>
          <a:stretch>
            <a:fillRect/>
          </a:stretch>
        </p:blipFill>
        <p:spPr bwMode="auto">
          <a:xfrm>
            <a:off x="2532185" y="184639"/>
            <a:ext cx="7148147" cy="45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>
                    <a:lumMod val="95000"/>
                  </a:schemeClr>
                </a:solidFill>
              </a:rPr>
              <a:t>Домашнее задание</a:t>
            </a:r>
            <a:endParaRPr lang="ru-RU" sz="4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3200" dirty="0" smtClean="0">
                <a:latin typeface="Yu Gothic UI Semilight"/>
                <a:ea typeface="Yu Gothic UI Semilight"/>
              </a:rPr>
              <a:t> </a:t>
            </a:r>
            <a:r>
              <a:rPr lang="ru-RU" sz="3200" b="1" dirty="0" smtClean="0"/>
              <a:t>§ 30 прочитать.</a:t>
            </a:r>
          </a:p>
          <a:p>
            <a:r>
              <a:rPr lang="ru-RU" sz="3200" b="1" dirty="0" smtClean="0"/>
              <a:t>Написать краткое сочинение – рассуждение  по высказыванию Солона </a:t>
            </a:r>
            <a:r>
              <a:rPr lang="ru-RU" sz="3200" b="1" i="1" dirty="0" smtClean="0">
                <a:solidFill>
                  <a:schemeClr val="tx1">
                    <a:lumMod val="95000"/>
                  </a:schemeClr>
                </a:solidFill>
              </a:rPr>
              <a:t>«Трудно в великих делах сразу же всем угодить»</a:t>
            </a:r>
            <a:endParaRPr lang="ru-RU" sz="3200" b="1" i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3258" name="Picture 10" descr="https://rused.ru/irk-mdou180/wp-content/uploads/sites/104/2017/11/%D0%A7_%D0%9A%D0%BE%D0%BD%D1%81%D1%83%D0%BB%D1%8C%D1%82%D0%B0%D1%86%D0%B8%D0%B8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305" y="1582796"/>
            <a:ext cx="5790958" cy="434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cdni.rt.com/russian/images/2020.01/original/5e207b9eae5ac97aec3f90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5167" y="181155"/>
            <a:ext cx="3763441" cy="25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https://www.culture.ru/storage/images/4068b5d838e24b7938eb2626bcdeabbc/65515371d0d02408c4c06bb63b78bb3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902" y="110317"/>
            <a:ext cx="3542961" cy="265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3039" y="3925967"/>
            <a:ext cx="4055507" cy="269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787" y="4035691"/>
            <a:ext cx="4868865" cy="255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362" y="155277"/>
            <a:ext cx="3909952" cy="260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87209" y="2974694"/>
            <a:ext cx="682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ДЕМОКРАТИЯ – ВЛАСТЬ НАРОДА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0510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>
                    <a:lumMod val="95000"/>
                  </a:schemeClr>
                </a:solidFill>
              </a:rPr>
              <a:t>Неоконченные  предложения </a:t>
            </a:r>
            <a:endParaRPr lang="ru-RU" sz="4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4278" name="Picture 6" descr="https://s3.amazonaws.com/cdn.freshdesk.com/data/helpdesk/attachments/production/11003136136/original/1%D0%BA.jpg?1459361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484" y="1670538"/>
            <a:ext cx="3672988" cy="4897316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4158762" y="1565031"/>
            <a:ext cx="8033238" cy="513916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lvl="0"/>
            <a:r>
              <a:rPr lang="ru-RU" sz="3200" dirty="0" smtClean="0"/>
              <a:t>1. Сегодня на уроке я узнал …..</a:t>
            </a:r>
          </a:p>
          <a:p>
            <a:pPr lvl="0"/>
            <a:endParaRPr lang="ru-RU" sz="3200" dirty="0" smtClean="0"/>
          </a:p>
          <a:p>
            <a:pPr lvl="0"/>
            <a:r>
              <a:rPr lang="ru-RU" sz="3200" dirty="0" smtClean="0"/>
              <a:t>2. Мне  больше всего запомнилось….</a:t>
            </a:r>
          </a:p>
          <a:p>
            <a:pPr lvl="0"/>
            <a:endParaRPr lang="ru-RU" sz="3200" dirty="0" smtClean="0"/>
          </a:p>
          <a:p>
            <a:pPr lvl="0"/>
            <a:r>
              <a:rPr lang="ru-RU" sz="3200" dirty="0" smtClean="0"/>
              <a:t>3. Самым интересным для меня на уроке     было …</a:t>
            </a:r>
          </a:p>
          <a:p>
            <a:pPr lvl="0"/>
            <a:endParaRPr lang="ru-RU" sz="3200" dirty="0" smtClean="0"/>
          </a:p>
          <a:p>
            <a:pPr lvl="0"/>
            <a:r>
              <a:rPr lang="ru-RU" sz="3200" dirty="0" smtClean="0"/>
              <a:t>4. Моя группа на уроке работала…..</a:t>
            </a:r>
          </a:p>
          <a:p>
            <a:pPr lvl="0"/>
            <a:endParaRPr lang="ru-RU" sz="3200" dirty="0" smtClean="0"/>
          </a:p>
          <a:p>
            <a:pPr lvl="0"/>
            <a:r>
              <a:rPr lang="ru-RU" sz="3200" dirty="0" smtClean="0"/>
              <a:t>5. Если бы в истории Греции не было Солона, то ….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5108" y="1619862"/>
            <a:ext cx="10972800" cy="114300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tx1">
                    <a:lumMod val="95000"/>
                  </a:schemeClr>
                </a:solidFill>
              </a:rPr>
              <a:t>Спасибо за урок!</a:t>
            </a:r>
            <a:endParaRPr lang="ru-RU" sz="7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6815" y="222880"/>
            <a:ext cx="11271850" cy="222702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>
                    <a:lumMod val="95000"/>
                  </a:schemeClr>
                </a:solidFill>
              </a:rPr>
              <a:t>ТЕМА УРОКА: ЗАРОЖДЕНИЕ ДЕМОКРАТИИ В АФИНАХ </a:t>
            </a:r>
            <a:endParaRPr lang="ru-RU" sz="4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196" y="2497016"/>
            <a:ext cx="7582717" cy="396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1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chemeClr val="tx1">
                    <a:lumMod val="85000"/>
                  </a:schemeClr>
                </a:solidFill>
              </a:rPr>
              <a:t>Главный вопрос урока</a:t>
            </a:r>
            <a:endParaRPr lang="ru-RU" sz="48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602415" cy="4525963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>
              <a:buNone/>
            </a:pPr>
            <a:r>
              <a:rPr lang="ru-RU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ru-RU" sz="44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ПОЧЕМУ ЗАРОЖДЕНИЕ ДЕМОКРАТИИ ПРОИЗОШЛО ИМЕННО В </a:t>
            </a:r>
          </a:p>
          <a:p>
            <a:pPr algn="just">
              <a:buNone/>
            </a:pPr>
            <a:r>
              <a:rPr lang="ru-RU" sz="44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АФИНАХ?</a:t>
            </a:r>
            <a:endParaRPr lang="ru-RU" sz="4400" b="1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8920" name="Picture 8" descr="https://sites.google.com/site/partedelainvestigacion/_/rsrc/1470958758159/pasos-para-realizar-el-planteamiento-del-problema/9b8cd2d6-8998-42e0-871d-ec565e733cb2image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1079" y="0"/>
            <a:ext cx="5748068" cy="7591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ПЛАН УРОКА:</a:t>
            </a:r>
            <a:endParaRPr lang="ru-RU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16725" y="1600201"/>
            <a:ext cx="7617124" cy="4525963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ru-RU" sz="36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1. ОБОСТРЕНИЕ  ОТНОШЕНИЙ МЕЖДУ       ЗНАТЬЮ И ДЕМОСОМ.</a:t>
            </a:r>
          </a:p>
          <a:p>
            <a:pPr>
              <a:buNone/>
            </a:pPr>
            <a:r>
              <a:rPr lang="ru-RU" sz="36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2. СОЛОН И АФИНЫ.</a:t>
            </a:r>
          </a:p>
          <a:p>
            <a:pPr>
              <a:buNone/>
            </a:pPr>
            <a:r>
              <a:rPr lang="ru-RU" sz="3600" b="1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3. ПЕРЕМЕНЫ В УПРАВЛЕНИИ АФИНАМИ.</a:t>
            </a:r>
            <a:endParaRPr lang="ru-RU" sz="3600" b="1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9938" name="Picture 2" descr="https://kurspresent.ru/assets/images/resources/243/stick-figure-drawing-three-check-marks-nonlooping-500-clr-657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60" y="1513717"/>
            <a:ext cx="3036198" cy="506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chemeClr val="tx1">
                    <a:lumMod val="95000"/>
                  </a:schemeClr>
                </a:solidFill>
                <a:hlinkClick r:id="rId2"/>
              </a:rPr>
              <a:t>https://uchebnik.mos.ru/composer2/lesson/807443/view</a:t>
            </a:r>
            <a:r>
              <a:rPr lang="ru-RU" u="sn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864" y="1167582"/>
            <a:ext cx="10116297" cy="569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avatars.mds.yandex.net/get-zen_doc/175962/pub_5cfa9b7dd9d3d300b05572bf_5cfaa2a1babd4000b092c13f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79" y="1595887"/>
            <a:ext cx="5606471" cy="447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https://slide-share.ru/image/587572.jpeg"/>
          <p:cNvPicPr>
            <a:picLocks noChangeAspect="1" noChangeArrowheads="1"/>
          </p:cNvPicPr>
          <p:nvPr/>
        </p:nvPicPr>
        <p:blipFill>
          <a:blip r:embed="rId4" cstate="print"/>
          <a:srcRect b="4446"/>
          <a:stretch>
            <a:fillRect/>
          </a:stretch>
        </p:blipFill>
        <p:spPr bwMode="auto">
          <a:xfrm>
            <a:off x="7242055" y="1616256"/>
            <a:ext cx="3678987" cy="449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ГРЕЦИЯ  - РОДИНА ДЕМОКРАТИИ</a:t>
            </a:r>
            <a:endParaRPr lang="ru-RU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ОБОСТРЕНИЕ ОТНОШЕНИЙ МЕЖДУ ЗНАТЬЮ И ДЕМОСОМ</a:t>
            </a:r>
            <a:endParaRPr lang="ru-RU" sz="4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1746" name="Picture 2" descr="http://nstuleaks.org/uploads/posts/2018-11/1542549000_pravovoe-polozhenie-rabov-v-rimskom-prave-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23" y="2070338"/>
            <a:ext cx="5657801" cy="310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https://data3.proshkolu.ru/content/media/pic/std/1000000/878000/877271-2c4dd91a518dc32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54405" y="2826857"/>
            <a:ext cx="1970384" cy="2323112"/>
          </a:xfrm>
          <a:prstGeom prst="rect">
            <a:avLst/>
          </a:prstGeom>
          <a:noFill/>
        </p:spPr>
      </p:pic>
      <p:pic>
        <p:nvPicPr>
          <p:cNvPr id="24578" name="Picture 2" descr="https://avatars.mds.yandex.net/get-zen_doc/58826/pub_5da4e39e9515ee725602cb44_5da4e3a05ba2b500ac659c05/scale_1200"/>
          <p:cNvPicPr>
            <a:picLocks noChangeAspect="1" noChangeArrowheads="1"/>
          </p:cNvPicPr>
          <p:nvPr/>
        </p:nvPicPr>
        <p:blipFill>
          <a:blip r:embed="rId4" cstate="print"/>
          <a:srcRect l="18287" r="8124"/>
          <a:stretch>
            <a:fillRect/>
          </a:stretch>
        </p:blipFill>
        <p:spPr bwMode="auto">
          <a:xfrm>
            <a:off x="8678174" y="1841419"/>
            <a:ext cx="2881222" cy="4585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106" y="136616"/>
            <a:ext cx="109728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Причины восстания демоса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1706" y="1475117"/>
            <a:ext cx="2303253" cy="1440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Всевластие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 знати </a:t>
            </a:r>
          </a:p>
          <a:p>
            <a:pPr algn="ctr"/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2855343" y="2096219"/>
            <a:ext cx="1388853" cy="319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96597" y="1475117"/>
            <a:ext cx="2866846" cy="1440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Имущественное неравенство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303697" y="2145103"/>
            <a:ext cx="1388853" cy="319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899585" y="1420483"/>
            <a:ext cx="2478657" cy="154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Политическое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бесправие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демоса </a:t>
            </a:r>
          </a:p>
          <a:p>
            <a:pPr algn="ctr"/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r="2057"/>
          <a:stretch>
            <a:fillRect/>
          </a:stretch>
        </p:blipFill>
        <p:spPr bwMode="auto">
          <a:xfrm>
            <a:off x="1768416" y="3212595"/>
            <a:ext cx="3286663" cy="351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трелка углом вверх 10"/>
          <p:cNvSpPr/>
          <p:nvPr/>
        </p:nvSpPr>
        <p:spPr>
          <a:xfrm rot="5400000" flipV="1">
            <a:off x="6905449" y="2169548"/>
            <a:ext cx="2290311" cy="457631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97614" y="4804913"/>
            <a:ext cx="253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ВОССТАНИЕ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1077</TotalTime>
  <Words>331</Words>
  <Application>Microsoft Office PowerPoint</Application>
  <PresentationFormat>Произвольный</PresentationFormat>
  <Paragraphs>82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Урок по истории древнего мира</vt:lpstr>
      <vt:lpstr>Презентация PowerPoint</vt:lpstr>
      <vt:lpstr>ТЕМА УРОКА: ЗАРОЖДЕНИЕ ДЕМОКРАТИИ В АФИНАХ </vt:lpstr>
      <vt:lpstr>Главный вопрос урока</vt:lpstr>
      <vt:lpstr>ПЛАН УРОКА:</vt:lpstr>
      <vt:lpstr>https://uchebnik.mos.ru/composer2/lesson/807443/view  </vt:lpstr>
      <vt:lpstr>ГРЕЦИЯ  - РОДИНА ДЕМОКРАТИИ</vt:lpstr>
      <vt:lpstr>ОБОСТРЕНИЕ ОТНОШЕНИЙ МЕЖДУ ЗНАТЬЮ И ДЕМОСОМ</vt:lpstr>
      <vt:lpstr>Причины восстания демоса</vt:lpstr>
      <vt:lpstr>Архонт Солон</vt:lpstr>
      <vt:lpstr>Какие качества  Солона привлекали к нему и знать, и демос?</vt:lpstr>
      <vt:lpstr>ЗАКОНЫ СОЛОНА </vt:lpstr>
      <vt:lpstr>Презентация PowerPoint</vt:lpstr>
      <vt:lpstr>Солон и его законы</vt:lpstr>
      <vt:lpstr>ПЛАН УРОКА:</vt:lpstr>
      <vt:lpstr>Главный вопрос урока</vt:lpstr>
      <vt:lpstr>Благодаря законам Солона в Афинах установилась демократия.</vt:lpstr>
      <vt:lpstr>«Трудно в великих делах сразу же всем угодить» </vt:lpstr>
      <vt:lpstr>Домашнее задание</vt:lpstr>
      <vt:lpstr>Неоконченные  предложения </vt:lpstr>
      <vt:lpstr>Спасибо за урок!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шерепаха юля</dc:creator>
  <cp:lastModifiedBy>Пользователь Windows</cp:lastModifiedBy>
  <cp:revision>126</cp:revision>
  <dcterms:created xsi:type="dcterms:W3CDTF">2020-01-16T21:46:11Z</dcterms:created>
  <dcterms:modified xsi:type="dcterms:W3CDTF">2020-01-20T11:20:19Z</dcterms:modified>
</cp:coreProperties>
</file>