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990099"/>
    <a:srgbClr val="A84EB2"/>
    <a:srgbClr val="3F1D43"/>
    <a:srgbClr val="550B2B"/>
    <a:srgbClr val="CC0000"/>
    <a:srgbClr val="5A2406"/>
    <a:srgbClr val="4B1539"/>
    <a:srgbClr val="4C3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38198" y="665163"/>
            <a:ext cx="5034567" cy="3726533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</a:t>
            </a:r>
            <a:r>
              <a:rPr lang="ru-RU" sz="2800" dirty="0"/>
              <a:t>Мой любимый </a:t>
            </a:r>
            <a:r>
              <a:rPr lang="ru-RU" sz="2800" dirty="0" smtClean="0"/>
              <a:t>учитель - наставник</a:t>
            </a:r>
            <a:r>
              <a:rPr lang="ru-RU" sz="2800" dirty="0"/>
              <a:t>, благодаря которому я выбрала свою </a:t>
            </a:r>
            <a:r>
              <a:rPr lang="ru-RU" sz="2800" dirty="0" smtClean="0"/>
              <a:t>профессию»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96260" y="3928056"/>
            <a:ext cx="3979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Выполнила: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учитель начальных классов</a:t>
            </a: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МОУ-СОШ №6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г.Маркса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Сыса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Наталья Евгеньевна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6868" y="6181859"/>
            <a:ext cx="303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2022-2023уч.год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38908" r="45460" b="20071"/>
          <a:stretch/>
        </p:blipFill>
        <p:spPr bwMode="auto">
          <a:xfrm>
            <a:off x="6387548" y="1236295"/>
            <a:ext cx="4404948" cy="225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A84EB2"/>
                </a:solidFill>
              </a:rPr>
              <a:t>Воеводина Галина Михайловна -</a:t>
            </a:r>
            <a:endParaRPr lang="ru-RU" dirty="0">
              <a:solidFill>
                <a:srgbClr val="A84EB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660033"/>
                </a:solidFill>
              </a:rPr>
              <a:t>Заслуженный </a:t>
            </a:r>
            <a:r>
              <a:rPr lang="ru-RU" sz="2400" b="1" i="1" dirty="0">
                <a:solidFill>
                  <a:srgbClr val="660033"/>
                </a:solidFill>
              </a:rPr>
              <a:t>учитель Российской </a:t>
            </a:r>
            <a:r>
              <a:rPr lang="ru-RU" sz="2400" b="1" i="1" dirty="0" smtClean="0">
                <a:solidFill>
                  <a:srgbClr val="660033"/>
                </a:solidFill>
              </a:rPr>
              <a:t>Федерации;</a:t>
            </a:r>
            <a:endParaRPr lang="ru-RU" sz="2400" b="1" i="1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660033"/>
                </a:solidFill>
              </a:rPr>
              <a:t>Отличник </a:t>
            </a:r>
            <a:r>
              <a:rPr lang="ru-RU" sz="2400" b="1" i="1" dirty="0">
                <a:solidFill>
                  <a:srgbClr val="660033"/>
                </a:solidFill>
              </a:rPr>
              <a:t>народного </a:t>
            </a:r>
            <a:r>
              <a:rPr lang="ru-RU" sz="2400" b="1" i="1" dirty="0" smtClean="0">
                <a:solidFill>
                  <a:srgbClr val="660033"/>
                </a:solidFill>
              </a:rPr>
              <a:t>просвещения;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660033"/>
                </a:solidFill>
              </a:rPr>
              <a:t>Учитель-методист;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660033"/>
                </a:solidFill>
              </a:rPr>
              <a:t>Ветеран труда;</a:t>
            </a:r>
          </a:p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660033"/>
                </a:solidFill>
              </a:rPr>
              <a:t>Учитель </a:t>
            </a:r>
            <a:r>
              <a:rPr lang="ru-RU" sz="3200" b="1" i="1" u="sng" dirty="0">
                <a:solidFill>
                  <a:srgbClr val="660033"/>
                </a:solidFill>
              </a:rPr>
              <a:t>Учителей, </a:t>
            </a:r>
            <a:endParaRPr lang="ru-RU" sz="3200" b="1" i="1" u="sng" dirty="0" smtClean="0">
              <a:solidFill>
                <a:srgbClr val="660033"/>
              </a:solidFill>
            </a:endParaRPr>
          </a:p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660033"/>
                </a:solidFill>
              </a:rPr>
              <a:t>мой </a:t>
            </a:r>
            <a:r>
              <a:rPr lang="ru-RU" sz="3200" b="1" i="1" u="sng" dirty="0">
                <a:solidFill>
                  <a:srgbClr val="660033"/>
                </a:solidFill>
              </a:rPr>
              <a:t>первый учитель!!!</a:t>
            </a:r>
          </a:p>
          <a:p>
            <a:pPr algn="ctr"/>
            <a:endParaRPr lang="ru-RU" sz="3600" dirty="0">
              <a:solidFill>
                <a:srgbClr val="660033"/>
              </a:solidFill>
            </a:endParaRPr>
          </a:p>
        </p:txBody>
      </p:sp>
      <p:pic>
        <p:nvPicPr>
          <p:cNvPr id="2050" name="Picture 2" descr="C:\Users\user\Desktop\МОЙ ПЕРВЫЙ УЧИТЕЛЬ ВОЕВОДИНА ГАЛИНА МИХАЙЛОВНА (СТАТЬЯ)+ФОТО\1.jpg"/>
          <p:cNvPicPr>
            <a:picLocks noGrp="1" noChangeAspect="1" noChangeArrowheads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4" t="24935" r="24100" b="17054"/>
          <a:stretch/>
        </p:blipFill>
        <p:spPr bwMode="auto">
          <a:xfrm>
            <a:off x="1565242" y="1687132"/>
            <a:ext cx="3599186" cy="4314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1584" cy="934653"/>
          </a:xfrm>
        </p:spPr>
        <p:txBody>
          <a:bodyPr>
            <a:noAutofit/>
          </a:bodyPr>
          <a:lstStyle/>
          <a:p>
            <a:r>
              <a:rPr lang="ru-RU" sz="4800" dirty="0"/>
              <a:t>Школьный день…</a:t>
            </a:r>
          </a:p>
        </p:txBody>
      </p:sp>
      <p:pic>
        <p:nvPicPr>
          <p:cNvPr id="3074" name="Picture 2" descr="C:\Users\user\Desktop\PHOTO-2023-03-10-21-18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1021851"/>
            <a:ext cx="2226085" cy="335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17077" r="21209" b="14084"/>
          <a:stretch/>
        </p:blipFill>
        <p:spPr bwMode="auto">
          <a:xfrm>
            <a:off x="6817216" y="3824031"/>
            <a:ext cx="4043966" cy="266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esktop\PHOTO-2023-02-10-12-29-0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" y="4700709"/>
            <a:ext cx="2380346" cy="1785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PHOTO-2023-02-10-12-29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9" y="4700709"/>
            <a:ext cx="2367567" cy="1775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IMG_78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47" y="866871"/>
            <a:ext cx="2511379" cy="3356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t="14975" r="19844" b="14612"/>
          <a:stretch/>
        </p:blipFill>
        <p:spPr bwMode="auto">
          <a:xfrm>
            <a:off x="6441820" y="1613411"/>
            <a:ext cx="4610635" cy="2610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раз в первый класс!!!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6" t="7698" r="19529" b="13169"/>
          <a:stretch/>
        </p:blipFill>
        <p:spPr bwMode="auto">
          <a:xfrm>
            <a:off x="6180366" y="2227280"/>
            <a:ext cx="4904098" cy="3498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15449" r="29148" b="21523"/>
          <a:stretch/>
        </p:blipFill>
        <p:spPr bwMode="auto">
          <a:xfrm rot="20815554">
            <a:off x="1107583" y="720644"/>
            <a:ext cx="3322749" cy="220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0" t="15149" r="31602" b="18478"/>
          <a:stretch/>
        </p:blipFill>
        <p:spPr bwMode="auto">
          <a:xfrm>
            <a:off x="4227443" y="4922259"/>
            <a:ext cx="1603065" cy="160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5843" r="26640" b="19876"/>
          <a:stretch/>
        </p:blipFill>
        <p:spPr bwMode="auto">
          <a:xfrm rot="592980">
            <a:off x="1984128" y="3073072"/>
            <a:ext cx="2669349" cy="194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72199" y="365125"/>
            <a:ext cx="5251361" cy="2056103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/>
              <a:t>Н</a:t>
            </a:r>
            <a:r>
              <a:rPr lang="ru-RU" sz="3200" dirty="0" smtClean="0"/>
              <a:t>ачальная школа – </a:t>
            </a:r>
            <a:r>
              <a:rPr lang="ru-RU" sz="3200" dirty="0"/>
              <a:t>это период самых ярких воспоминаний о школе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20718050">
            <a:off x="880811" y="1572153"/>
            <a:ext cx="4927639" cy="3319516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Мой любимый</a:t>
            </a:r>
          </a:p>
          <a:p>
            <a:pPr algn="ctr"/>
            <a:r>
              <a:rPr lang="ru-RU" sz="6000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3«Б»!!!</a:t>
            </a:r>
            <a:endParaRPr lang="ru-RU" sz="6000" i="1" dirty="0">
              <a:solidFill>
                <a:srgbClr val="4B153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9337" r="21147" b="20935"/>
          <a:stretch/>
        </p:blipFill>
        <p:spPr bwMode="auto">
          <a:xfrm>
            <a:off x="6085748" y="2498501"/>
            <a:ext cx="5105993" cy="3696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Учительница первая моя!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30282" r="33384" b="34859"/>
          <a:stretch/>
        </p:blipFill>
        <p:spPr bwMode="auto">
          <a:xfrm rot="21215088">
            <a:off x="1168869" y="2070738"/>
            <a:ext cx="4317531" cy="270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Desktop\IMG_7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8"/>
          <a:stretch/>
        </p:blipFill>
        <p:spPr bwMode="auto">
          <a:xfrm>
            <a:off x="6156102" y="2186649"/>
            <a:ext cx="4958366" cy="270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9132" y="656824"/>
            <a:ext cx="4700789" cy="135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Мой коллектив-надёжная дружина,</a:t>
            </a:r>
          </a:p>
          <a:p>
            <a:pPr algn="ctr"/>
            <a:r>
              <a:rPr lang="ru-RU" sz="20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Мы ставим цель, идём к её вершинам !!!</a:t>
            </a:r>
            <a:endParaRPr lang="ru-RU" sz="2000" b="1" i="1" dirty="0">
              <a:solidFill>
                <a:srgbClr val="4B153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ОЙ ПЕРВЫЙ УЧИТЕЛЬ ВОЕВОДИНА ГАЛИНА МИХАЙЛОВНА (СТАТЬЯ)+ФОТО\IMG_7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0" y="3851335"/>
            <a:ext cx="3681679" cy="2683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11326" r="17860" b="14629"/>
          <a:stretch/>
        </p:blipFill>
        <p:spPr bwMode="auto">
          <a:xfrm>
            <a:off x="930638" y="647006"/>
            <a:ext cx="4850297" cy="308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9131" y="476518"/>
            <a:ext cx="48424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smtClean="0">
                <a:solidFill>
                  <a:srgbClr val="CC0000"/>
                </a:solidFill>
              </a:rPr>
              <a:t>Посвящается  Воеводиной Галине Михайловне</a:t>
            </a:r>
          </a:p>
          <a:p>
            <a:pPr fontAlgn="t"/>
            <a:r>
              <a:rPr lang="ru-RU" b="1" dirty="0" smtClean="0">
                <a:solidFill>
                  <a:srgbClr val="550B2B"/>
                </a:solidFill>
              </a:rPr>
              <a:t>                                         ***</a:t>
            </a:r>
            <a:endParaRPr lang="ru-RU" sz="1600" b="1" i="1" dirty="0">
              <a:solidFill>
                <a:srgbClr val="550B2B"/>
              </a:solidFill>
              <a:latin typeface="Bookman Old Style" panose="02050604050505020204" pitchFamily="18" charset="0"/>
            </a:endParaRPr>
          </a:p>
          <a:p>
            <a:pPr fontAlgn="t"/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…</a:t>
            </a:r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И сердцу ваши милые черты,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И добрые до слез морщинки…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Нас с трепетом учили Вы,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Основы нам давали без запинки,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Любили и воспитывали нас, 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Журили и с душою обнимали!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О как же грустно нам порой сейчас,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Давно уж у доски мы не стояли! 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Вы были путеводною </a:t>
            </a: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звездой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    </a:t>
            </a:r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для нас </a:t>
            </a: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  детей </a:t>
            </a:r>
            <a:endParaRPr lang="ru-RU" sz="1600" b="1" i="1" dirty="0">
              <a:solidFill>
                <a:srgbClr val="4B1539"/>
              </a:solidFill>
              <a:latin typeface="Bookman Old Style" panose="02050604050505020204" pitchFamily="18" charset="0"/>
            </a:endParaRP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В пространстве неба синем.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Вы как лебёдушка навстречу  </a:t>
            </a:r>
            <a:endParaRPr lang="ru-RU" sz="1600" b="1" i="1" dirty="0" smtClean="0">
              <a:solidFill>
                <a:srgbClr val="4B1539"/>
              </a:solidFill>
              <a:latin typeface="Bookman Old Style" panose="02050604050505020204" pitchFamily="18" charset="0"/>
            </a:endParaRP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    плыли </a:t>
            </a:r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к нам 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 И не было учителя красивее! 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Любимый! Первый! Самый дорогой! 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Учитель жизни сути и основы! </a:t>
            </a: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   Мы сердцем рядышком </a:t>
            </a:r>
            <a:endParaRPr lang="ru-RU" sz="1600" b="1" i="1" dirty="0" smtClean="0">
              <a:solidFill>
                <a:srgbClr val="4B1539"/>
              </a:solidFill>
              <a:latin typeface="Bookman Old Style" panose="02050604050505020204" pitchFamily="18" charset="0"/>
            </a:endParaRPr>
          </a:p>
          <a:p>
            <a:pPr fontAlgn="t"/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   всегда </a:t>
            </a:r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с тобой!   </a:t>
            </a:r>
            <a:endParaRPr lang="ru-RU" sz="1600" b="1" i="1" dirty="0" smtClean="0">
              <a:solidFill>
                <a:srgbClr val="4B1539"/>
              </a:solidFill>
              <a:latin typeface="Bookman Old Style" panose="02050604050505020204" pitchFamily="18" charset="0"/>
            </a:endParaRPr>
          </a:p>
          <a:p>
            <a:pPr fontAlgn="t"/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i="1" dirty="0">
                <a:solidFill>
                  <a:srgbClr val="4B1539"/>
                </a:solidFill>
                <a:latin typeface="Bookman Old Style" panose="02050604050505020204" pitchFamily="18" charset="0"/>
              </a:rPr>
              <a:t>Теперь и я учитель в жизни </a:t>
            </a: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школьной!</a:t>
            </a:r>
            <a:b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</a:br>
            <a:r>
              <a:rPr lang="ru-RU" sz="1600" b="1" i="1" dirty="0" smtClean="0">
                <a:solidFill>
                  <a:srgbClr val="4B1539"/>
                </a:solidFill>
                <a:latin typeface="Bookman Old Style" panose="02050604050505020204" pitchFamily="18" charset="0"/>
              </a:rPr>
              <a:t>                         </a:t>
            </a:r>
            <a:r>
              <a:rPr lang="ru-RU" b="1" dirty="0" smtClean="0">
                <a:solidFill>
                  <a:srgbClr val="CC0000"/>
                </a:solidFill>
              </a:rPr>
              <a:t>Инна </a:t>
            </a:r>
            <a:r>
              <a:rPr lang="ru-RU" b="1" dirty="0" err="1" smtClean="0">
                <a:solidFill>
                  <a:srgbClr val="CC0000"/>
                </a:solidFill>
              </a:rPr>
              <a:t>Копанева</a:t>
            </a:r>
            <a:r>
              <a:rPr lang="ru-RU" b="1" dirty="0" smtClean="0">
                <a:solidFill>
                  <a:srgbClr val="CC0000"/>
                </a:solidFill>
              </a:rPr>
              <a:t> (Афанасьева)</a:t>
            </a:r>
            <a:endParaRPr lang="ru-RU" b="1" dirty="0">
              <a:solidFill>
                <a:srgbClr val="CC0000"/>
              </a:solidFill>
            </a:endParaRPr>
          </a:p>
          <a:p>
            <a:endParaRPr lang="ru-RU" sz="1600" b="1" i="1" dirty="0">
              <a:solidFill>
                <a:srgbClr val="4B153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3037" y="1481070"/>
            <a:ext cx="4881093" cy="4069725"/>
          </a:xfrm>
        </p:spPr>
        <p:txBody>
          <a:bodyPr>
            <a:normAutofit/>
          </a:bodyPr>
          <a:lstStyle/>
          <a:p>
            <a:pPr fontAlgn="t"/>
            <a:r>
              <a:rPr lang="ru-RU" dirty="0" smtClean="0"/>
              <a:t>                                           </a:t>
            </a:r>
            <a:br>
              <a:rPr lang="ru-RU" dirty="0" smtClean="0"/>
            </a:br>
            <a:r>
              <a:rPr lang="ru-RU" dirty="0" smtClean="0"/>
              <a:t>С благодарностью учитель начальных классов      </a:t>
            </a:r>
            <a:br>
              <a:rPr lang="ru-RU" dirty="0" smtClean="0"/>
            </a:br>
            <a:r>
              <a:rPr lang="ru-RU" dirty="0" smtClean="0"/>
              <a:t> МОУ - СОШ №6 </a:t>
            </a:r>
            <a:r>
              <a:rPr lang="ru-RU" dirty="0" err="1" smtClean="0"/>
              <a:t>Сыса</a:t>
            </a:r>
            <a:r>
              <a:rPr lang="ru-RU" dirty="0" smtClean="0"/>
              <a:t> Наталья Евгеньевна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4" descr="Воеводина 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41" y="1929816"/>
            <a:ext cx="2843679" cy="395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8828" y="772733"/>
            <a:ext cx="517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8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Учитель </a:t>
            </a:r>
            <a:r>
              <a:rPr lang="ru-RU" sz="28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 большой буквы!!!</a:t>
            </a:r>
          </a:p>
        </p:txBody>
      </p:sp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11" y="128790"/>
            <a:ext cx="5151550" cy="30780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Уважаемые коллеги!</a:t>
            </a:r>
            <a:br>
              <a:rPr lang="ru-RU" sz="2800" dirty="0" smtClean="0"/>
            </a:br>
            <a:r>
              <a:rPr lang="ru-RU" sz="2800" dirty="0" err="1" smtClean="0"/>
              <a:t>Здоровья,благодарных</a:t>
            </a:r>
            <a:r>
              <a:rPr lang="ru-RU" sz="2800" dirty="0" smtClean="0"/>
              <a:t> учеников и мирного неба 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679" y="1004552"/>
            <a:ext cx="4649273" cy="5096445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Спасибо за внимание!!!</a:t>
            </a:r>
            <a:endParaRPr lang="ru-RU" sz="40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0158" y="1262130"/>
            <a:ext cx="4997003" cy="460685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5" name="Picture 3" descr="C:\Users\user\Desktop\ko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144">
            <a:off x="9467045" y="721217"/>
            <a:ext cx="1618310" cy="16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14436" r="29030" b="18486"/>
          <a:stretch/>
        </p:blipFill>
        <p:spPr bwMode="auto">
          <a:xfrm>
            <a:off x="1571223" y="3790453"/>
            <a:ext cx="3258356" cy="22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93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386</TotalTime>
  <Words>212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листание 8</vt:lpstr>
      <vt:lpstr>  «Мой любимый учитель - наставник, благодаря которому я выбрала свою профессию»</vt:lpstr>
      <vt:lpstr>Воеводина Галина Михайловна -</vt:lpstr>
      <vt:lpstr>Школьный день…</vt:lpstr>
      <vt:lpstr>Первый раз в первый класс!!!</vt:lpstr>
      <vt:lpstr> Начальная школа – это период самых ярких воспоминаний о школе</vt:lpstr>
      <vt:lpstr>Учительница первая моя!</vt:lpstr>
      <vt:lpstr>Презентация PowerPoint</vt:lpstr>
      <vt:lpstr>                                            С благодарностью учитель начальных классов        МОУ - СОШ №6 Сыса Наталья Евгеньевна </vt:lpstr>
      <vt:lpstr>Уважаемые коллеги! Здоровья,благодарных учеников и мирного неба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32</cp:revision>
  <dcterms:created xsi:type="dcterms:W3CDTF">2016-11-15T09:14:47Z</dcterms:created>
  <dcterms:modified xsi:type="dcterms:W3CDTF">2023-04-03T13:28:23Z</dcterms:modified>
</cp:coreProperties>
</file>