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00FF"/>
    <a:srgbClr val="AE5DFF"/>
    <a:srgbClr val="642F04"/>
    <a:srgbClr val="351413"/>
    <a:srgbClr val="212911"/>
    <a:srgbClr val="1A210D"/>
    <a:srgbClr val="460046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2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6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233952a89091ccd95ff57eb5398f00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980728"/>
            <a:ext cx="6768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0232" y="4653136"/>
            <a:ext cx="720080" cy="1324404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331640" y="4653136"/>
            <a:ext cx="720080" cy="13244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47428" y="1484784"/>
            <a:ext cx="46537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«Своя игра»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420888"/>
            <a:ext cx="67687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«Занимательная </a:t>
            </a:r>
          </a:p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математика»</a:t>
            </a:r>
            <a:endParaRPr lang="ru-RU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4797152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23928" y="4653136"/>
            <a:ext cx="1368152" cy="108012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80112" y="4725144"/>
            <a:ext cx="1008112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60107991_60-kartinkin-net-p-fon-dlya-prezentatsii-buratino-krasivo-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39752" y="2060848"/>
            <a:ext cx="5616624" cy="3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ctr">
              <a:spcBef>
                <a:spcPct val="20000"/>
              </a:spcBef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посчитать, чтобы не ошибиться. Первому Колобок спел зайцу, потом - волку, затем - медведю и последней ему встретилась рыжая плутовка-лиса. Ей он пел дважды.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31640" y="836712"/>
            <a:ext cx="66967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 сказку «Колобок».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раз исполнял Колобок 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любимую  песенку?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4067944" y="256490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95736" y="0"/>
            <a:ext cx="5832648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Числа в сказках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0"/>
            <a:ext cx="648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598"/>
            <a:ext cx="9144000" cy="6812803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0" y="2204864"/>
            <a:ext cx="91440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</a:p>
          <a:p>
            <a:pPr algn="ctr">
              <a:spcBef>
                <a:spcPct val="20000"/>
              </a:spcBef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своих поисках три раза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обращается за помощью: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красному солнцу,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месяцу ясному,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ветру буйному. 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836712"/>
            <a:ext cx="6696744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 сказку «Сказка о мёртвой царевне и о семи богатырях». 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раз царевич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обращается за помощью?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4067944" y="30689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95736" y="0"/>
            <a:ext cx="5832648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Числа в сказках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0"/>
            <a:ext cx="6480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c4e7d7902dac10d18dd2dcd183f6eb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28125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37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i="1" dirty="0" smtClean="0">
                <a:solidFill>
                  <a:srgbClr val="FFFF00"/>
                </a:solidFill>
                <a:latin typeface="Georgia" pitchFamily="18" charset="0"/>
              </a:rPr>
              <a:t>4 </a:t>
            </a:r>
            <a:r>
              <a:rPr lang="ru-RU" sz="6600" i="1" dirty="0" smtClean="0">
                <a:solidFill>
                  <a:srgbClr val="FFFF00"/>
                </a:solidFill>
                <a:latin typeface="Georgia" pitchFamily="18" charset="0"/>
              </a:rPr>
              <a:t>месяц</a:t>
            </a:r>
          </a:p>
          <a:p>
            <a:pPr algn="ctr">
              <a:spcBef>
                <a:spcPct val="20000"/>
              </a:spcBef>
            </a:pPr>
            <a:r>
              <a:rPr lang="ru-RU" sz="6600" i="1" dirty="0" smtClean="0">
                <a:solidFill>
                  <a:srgbClr val="FFFF00"/>
                </a:solidFill>
                <a:latin typeface="Georgia" pitchFamily="18" charset="0"/>
              </a:rPr>
              <a:t>Апрель</a:t>
            </a:r>
          </a:p>
          <a:p>
            <a:pPr algn="ctr">
              <a:spcBef>
                <a:spcPct val="20000"/>
              </a:spcBef>
            </a:pPr>
            <a:endParaRPr lang="ru-RU" sz="6600" i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1520" y="836712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 сказку "Двенадцать месяцев".  Какой по счёту месяц  подарил падчерице колечко? Назовите его.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851920" y="3549864"/>
            <a:ext cx="1512168" cy="278124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832648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Числа в сказках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0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GnXqKMlJMIw.jpg"/>
          <p:cNvPicPr>
            <a:picLocks noChangeAspect="1"/>
          </p:cNvPicPr>
          <p:nvPr/>
        </p:nvPicPr>
        <p:blipFill>
          <a:blip r:embed="rId4" cstate="print"/>
          <a:srcRect l="1176" t="2746" r="4325" b="4846"/>
          <a:stretch>
            <a:fillRect/>
          </a:stretch>
        </p:blipFill>
        <p:spPr>
          <a:xfrm>
            <a:off x="0" y="-101420"/>
            <a:ext cx="9144000" cy="695942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99992" y="4005064"/>
            <a:ext cx="446449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500" b="1" i="1" dirty="0" smtClean="0">
                <a:solidFill>
                  <a:srgbClr val="0070C0"/>
                </a:solidFill>
                <a:latin typeface="Monotype Corsiva" pitchFamily="66" charset="0"/>
              </a:rPr>
              <a:t>5</a:t>
            </a:r>
            <a: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  <a:t> клубков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71400"/>
            <a:ext cx="7848872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задачки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2160" y="4221088"/>
            <a:ext cx="1147223" cy="21100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164288" y="-99392"/>
            <a:ext cx="6480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351413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59e340bf7fe3288f676197ccd4f49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59832" y="3933056"/>
            <a:ext cx="648072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500" i="1" dirty="0" smtClean="0">
                <a:solidFill>
                  <a:srgbClr val="0070C0"/>
                </a:solidFill>
                <a:latin typeface="Monotype Corsiva" pitchFamily="66" charset="0"/>
              </a:rPr>
              <a:t>5</a:t>
            </a:r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</a:rPr>
              <a:t> медвежат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0032" y="4365104"/>
            <a:ext cx="1355392" cy="249289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416824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задачки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0"/>
            <a:ext cx="72008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351413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creen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324036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500" i="1" dirty="0" smtClean="0">
                <a:solidFill>
                  <a:srgbClr val="0070C0"/>
                </a:solidFill>
                <a:latin typeface="Monotype Corsiva" pitchFamily="66" charset="0"/>
              </a:rPr>
              <a:t>5</a:t>
            </a:r>
            <a:r>
              <a:rPr lang="ru-RU" sz="7200" i="1" dirty="0" smtClean="0">
                <a:latin typeface="Monotype Corsiva" pitchFamily="66" charset="0"/>
              </a:rPr>
              <a:t> </a:t>
            </a:r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</a:rPr>
              <a:t>гусей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1680" y="4149080"/>
            <a:ext cx="1108072" cy="203801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0"/>
            <a:ext cx="745232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задачки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0"/>
            <a:ext cx="8275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351413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zx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500" i="1" dirty="0" smtClean="0">
                <a:solidFill>
                  <a:srgbClr val="0070C0"/>
                </a:solidFill>
                <a:latin typeface="Monotype Corsiva" pitchFamily="66" charset="0"/>
              </a:rPr>
              <a:t>1</a:t>
            </a:r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</a:rPr>
              <a:t> книга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66834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задачки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0"/>
            <a:ext cx="86409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351413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3928" y="263691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cree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23928" y="4221088"/>
            <a:ext cx="403244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500" i="1" dirty="0" smtClean="0">
                <a:solidFill>
                  <a:srgbClr val="0070C0"/>
                </a:solidFill>
                <a:latin typeface="Monotype Corsiva" pitchFamily="66" charset="0"/>
              </a:rPr>
              <a:t>8</a:t>
            </a:r>
            <a:r>
              <a:rPr lang="ru-RU" sz="7200" i="1" dirty="0" smtClean="0">
                <a:solidFill>
                  <a:srgbClr val="0070C0"/>
                </a:solidFill>
                <a:latin typeface="Monotype Corsiva" pitchFamily="66" charset="0"/>
              </a:rPr>
              <a:t> друзей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4509120"/>
            <a:ext cx="1108072" cy="203801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72400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0"/>
            <a:ext cx="7596336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задачки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5928" y="0"/>
            <a:ext cx="6480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351413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8838890_8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10059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55776" y="5013176"/>
            <a:ext cx="432048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500" b="1" i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 козлёнка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908720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козлят за забором стоят?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0"/>
            <a:ext cx="58326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0"/>
            <a:ext cx="6480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2_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988840"/>
            <a:ext cx="5532369" cy="2952328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4581128"/>
            <a:ext cx="936104" cy="17217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8838890_8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9250" y="0"/>
            <a:ext cx="9283250" cy="68580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1484784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Сколько зайцев спряталось за забором?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0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0"/>
            <a:ext cx="6480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023-02-07_22-51-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988840"/>
            <a:ext cx="6111618" cy="2817887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403648" y="4941168"/>
            <a:ext cx="846431" cy="1556792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71800" y="4797152"/>
            <a:ext cx="504056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зайцев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1613644786_15-p-fon-dlya-prezentatsii-matematika-dlya-dete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008" y="0"/>
            <a:ext cx="8873983" cy="6858000"/>
          </a:xfrm>
          <a:prstGeom prst="rect">
            <a:avLst/>
          </a:prstGeom>
        </p:spPr>
      </p:pic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2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64088" y="2348880"/>
            <a:ext cx="503114" cy="503040"/>
          </a:xfrm>
          <a:prstGeom prst="bevel">
            <a:avLst>
              <a:gd name="adj" fmla="val 7727"/>
            </a:avLst>
          </a:prstGeom>
          <a:solidFill>
            <a:srgbClr val="AE5DFF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84168" y="2348880"/>
            <a:ext cx="503114" cy="503040"/>
          </a:xfrm>
          <a:prstGeom prst="bevel">
            <a:avLst>
              <a:gd name="adj" fmla="val 7727"/>
            </a:avLst>
          </a:prstGeom>
          <a:solidFill>
            <a:srgbClr val="AE5DFF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32240" y="2348880"/>
            <a:ext cx="503114" cy="503040"/>
          </a:xfrm>
          <a:prstGeom prst="bevel">
            <a:avLst>
              <a:gd name="adj" fmla="val 7727"/>
            </a:avLst>
          </a:prstGeom>
          <a:solidFill>
            <a:srgbClr val="AE5DFF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452320" y="2348880"/>
            <a:ext cx="503114" cy="503040"/>
          </a:xfrm>
          <a:prstGeom prst="bevel">
            <a:avLst>
              <a:gd name="adj" fmla="val 7727"/>
            </a:avLst>
          </a:prstGeom>
          <a:solidFill>
            <a:srgbClr val="AE5DFF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172400" y="2348880"/>
            <a:ext cx="503114" cy="503040"/>
          </a:xfrm>
          <a:prstGeom prst="bevel">
            <a:avLst>
              <a:gd name="adj" fmla="val 7727"/>
            </a:avLst>
          </a:prstGeom>
          <a:solidFill>
            <a:srgbClr val="AE5DFF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364088" y="3212976"/>
            <a:ext cx="503114" cy="503040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84168" y="3212976"/>
            <a:ext cx="503114" cy="503040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732240" y="3212976"/>
            <a:ext cx="503114" cy="503040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452320" y="3212976"/>
            <a:ext cx="503114" cy="503040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172400" y="3212976"/>
            <a:ext cx="503114" cy="503040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364088" y="4077072"/>
            <a:ext cx="503114" cy="503040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12160" y="4077072"/>
            <a:ext cx="503114" cy="503040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732240" y="4077072"/>
            <a:ext cx="503114" cy="503040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452320" y="4077072"/>
            <a:ext cx="503114" cy="503040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100392" y="4077072"/>
            <a:ext cx="503114" cy="503040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364088" y="5013176"/>
            <a:ext cx="503114" cy="503040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12160" y="5013176"/>
            <a:ext cx="503114" cy="503040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732240" y="5013176"/>
            <a:ext cx="503114" cy="503040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452320" y="5013176"/>
            <a:ext cx="503114" cy="503040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8100392" y="5013176"/>
            <a:ext cx="503114" cy="503040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259632" y="2276872"/>
            <a:ext cx="3816424" cy="648072"/>
          </a:xfrm>
          <a:prstGeom prst="bevel">
            <a:avLst>
              <a:gd name="adj" fmla="val 7727"/>
            </a:avLst>
          </a:prstGeom>
          <a:solidFill>
            <a:srgbClr val="AE5DFF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Найди  лишнюю </a:t>
            </a:r>
          </a:p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геометрическую фигуру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259632" y="5013176"/>
            <a:ext cx="3816424" cy="504056"/>
          </a:xfrm>
          <a:prstGeom prst="bevel">
            <a:avLst>
              <a:gd name="adj" fmla="val 772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259632" y="3212976"/>
            <a:ext cx="3816424" cy="576064"/>
          </a:xfrm>
          <a:prstGeom prst="bevel">
            <a:avLst>
              <a:gd name="adj" fmla="val 77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Числа в сказках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259632" y="4077072"/>
            <a:ext cx="3816424" cy="576064"/>
          </a:xfrm>
          <a:prstGeom prst="bevel">
            <a:avLst>
              <a:gd name="adj" fmla="val 772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Весёлые задачки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907704" y="1124744"/>
            <a:ext cx="30567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94367" y="1124744"/>
            <a:ext cx="2007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8838890_8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41" y="0"/>
            <a:ext cx="9110059" cy="68580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124744"/>
            <a:ext cx="75963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i="1" dirty="0" smtClean="0">
                <a:latin typeface="Monotype Corsiva" pitchFamily="66" charset="0"/>
              </a:rPr>
              <a:t>В саду  на  самой большой ветке березы росло 10 груш. Папа сорвал 5 груш. Сколько груш осталось на ветке  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3928" y="2204863"/>
            <a:ext cx="2016224" cy="3708327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19672" y="0"/>
            <a:ext cx="58326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0"/>
            <a:ext cx="6480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3068960"/>
            <a:ext cx="7812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На березе груши не растут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8838890_8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70" y="0"/>
            <a:ext cx="9110059" cy="685800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116632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116632"/>
            <a:ext cx="6480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31840" y="2348880"/>
            <a:ext cx="352839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500" b="1" i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 минуты </a:t>
            </a:r>
            <a:r>
              <a:rPr lang="ru-RU" sz="7200" b="1" dirty="0" smtClean="0">
                <a:solidFill>
                  <a:srgbClr val="FF3399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3968" y="2564904"/>
            <a:ext cx="1080120" cy="19866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59632" y="1052736"/>
            <a:ext cx="78843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Monotype Corsiva" pitchFamily="66" charset="0"/>
              </a:rPr>
              <a:t>Одно яйцо варится 3 минуты. </a:t>
            </a:r>
          </a:p>
          <a:p>
            <a:pPr>
              <a:spcBef>
                <a:spcPct val="20000"/>
              </a:spcBef>
            </a:pPr>
            <a:r>
              <a:rPr lang="ru-RU" sz="4000" b="1" dirty="0" smtClean="0">
                <a:latin typeface="Monotype Corsiva" pitchFamily="66" charset="0"/>
              </a:rPr>
              <a:t>Сколько минут  будут вариться </a:t>
            </a:r>
          </a:p>
          <a:p>
            <a:pPr>
              <a:spcBef>
                <a:spcPct val="20000"/>
              </a:spcBef>
            </a:pPr>
            <a:r>
              <a:rPr lang="ru-RU" sz="4000" b="1" dirty="0" smtClean="0">
                <a:latin typeface="Monotype Corsiva" pitchFamily="66" charset="0"/>
              </a:rPr>
              <a:t>                                                 3 яйца?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68838890_8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70" y="0"/>
            <a:ext cx="9110059" cy="685800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79712" y="0"/>
            <a:ext cx="58326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0"/>
            <a:ext cx="6480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 descr="2023-02-07_22-59-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908720"/>
            <a:ext cx="6696744" cy="4683603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3648" y="4439666"/>
            <a:ext cx="1224136" cy="2251484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43808" y="4797152"/>
            <a:ext cx="4320480" cy="23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красок</a:t>
            </a:r>
          </a:p>
          <a:p>
            <a:pPr algn="ctr">
              <a:spcBef>
                <a:spcPct val="20000"/>
              </a:spcBef>
            </a:pPr>
            <a:endParaRPr lang="ru-RU" sz="24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35696" y="980728"/>
            <a:ext cx="72008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геометрическая фигура лишняя?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почему?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0"/>
            <a:ext cx="5832648" cy="830997"/>
          </a:xfrm>
          <a:prstGeom prst="rect">
            <a:avLst/>
          </a:prstGeom>
          <a:solidFill>
            <a:srgbClr val="AE5D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Найди  лишнюю </a:t>
            </a:r>
          </a:p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геометрическую фигуру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0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1675780564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005305"/>
            <a:ext cx="6408712" cy="4582464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16016" y="5229200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9552" y="4941168"/>
            <a:ext cx="1042185" cy="19168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4744"/>
            <a:ext cx="66967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геометрическая фигура лишняя?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почему?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0"/>
            <a:ext cx="5832648" cy="954107"/>
          </a:xfrm>
          <a:prstGeom prst="rect">
            <a:avLst/>
          </a:prstGeom>
          <a:solidFill>
            <a:srgbClr val="AE5D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Найди  лишнюю </a:t>
            </a:r>
          </a:p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геометрическую фигуру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0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6757805643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132856"/>
            <a:ext cx="6844760" cy="3850178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9552" y="4500098"/>
            <a:ext cx="1152128" cy="2119044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76256" y="4365104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круг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0"/>
            <a:ext cx="5832648" cy="707886"/>
          </a:xfrm>
          <a:prstGeom prst="rect">
            <a:avLst/>
          </a:prstGeom>
          <a:solidFill>
            <a:srgbClr val="AE5D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 лишнюю </a:t>
            </a:r>
          </a:p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геометрическую фигуру</a:t>
            </a:r>
            <a:endParaRPr lang="ru-RU" sz="2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0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75780564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564904"/>
            <a:ext cx="7458546" cy="2592288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11559" y="4725144"/>
            <a:ext cx="1068921" cy="196600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72000" y="4437112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пятиугольник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836712"/>
            <a:ext cx="66967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геометрическая фигура лишняя?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почему?</a:t>
            </a:r>
          </a:p>
        </p:txBody>
      </p:sp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373269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196752"/>
            <a:ext cx="66967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геометрическая фигура лишняя?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почему?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0"/>
            <a:ext cx="5832648" cy="954107"/>
          </a:xfrm>
          <a:prstGeom prst="rect">
            <a:avLst/>
          </a:prstGeom>
          <a:solidFill>
            <a:srgbClr val="AE5D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Найди  лишнюю </a:t>
            </a:r>
          </a:p>
          <a:p>
            <a:pPr algn="ctr"/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геометрическую фигуру</a:t>
            </a:r>
            <a:endParaRPr lang="ru-RU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0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4a2fc4c4e52c7463038495070d87a147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132856"/>
            <a:ext cx="6889764" cy="353933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44008" y="4077072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11560" y="4221088"/>
            <a:ext cx="1303826" cy="239805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0"/>
            <a:ext cx="5832648" cy="584775"/>
          </a:xfrm>
          <a:prstGeom prst="rect">
            <a:avLst/>
          </a:prstGeom>
          <a:solidFill>
            <a:srgbClr val="AE5D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0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0ff7f304618b7110022b14b8e1fc84f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556792"/>
            <a:ext cx="7141200" cy="472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620688"/>
            <a:ext cx="66967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геометрическая фигура лишняя?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почему?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9552" y="4581128"/>
            <a:ext cx="1186374" cy="218203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373269" y="6093296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236296" y="5013176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5484161_68-kartinkin-net-p-kartinki-buratino-i-malvina-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1556792"/>
            <a:ext cx="5976664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5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5</a:t>
            </a:r>
            <a: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7200" i="1" dirty="0" smtClean="0">
                <a:solidFill>
                  <a:srgbClr val="C00000"/>
                </a:solidFill>
                <a:latin typeface="Monotype Corsiva" pitchFamily="66" charset="0"/>
              </a:rPr>
              <a:t>золотых монет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99592" y="980728"/>
            <a:ext cx="525658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золотых монет дал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Буратино Карабас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0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Числа в сказках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843808" y="2492896"/>
            <a:ext cx="1152128" cy="211904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724128" y="0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659706310_2-kartinkin-net-p-zastavka-teremok-krasiv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-324544" y="620688"/>
            <a:ext cx="11089232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Вспомните сказку «Теремок».</a:t>
            </a:r>
          </a:p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Сколько животных поселилось жить в теремке?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907704" y="1772816"/>
            <a:ext cx="1029770" cy="189399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51720" y="0"/>
            <a:ext cx="5832648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Числа в сказках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0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08520" y="1268760"/>
            <a:ext cx="4932040" cy="47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Первой в теремок зашла мышка-норушка.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встречала в теремке лягушку, зайца, волка, лису.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Медведь развалил теремок.</a:t>
            </a:r>
          </a:p>
          <a:p>
            <a:pPr algn="ctr"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372</Words>
  <Application>Microsoft Office PowerPoint</Application>
  <PresentationFormat>Экран (4:3)</PresentationFormat>
  <Paragraphs>162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Win10</cp:lastModifiedBy>
  <cp:revision>72</cp:revision>
  <dcterms:created xsi:type="dcterms:W3CDTF">2014-01-06T16:00:12Z</dcterms:created>
  <dcterms:modified xsi:type="dcterms:W3CDTF">2023-02-10T08:59:16Z</dcterms:modified>
</cp:coreProperties>
</file>