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8" r:id="rId6"/>
    <p:sldId id="264" r:id="rId7"/>
    <p:sldId id="268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297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246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744AD-ECBA-4987-9F59-0CE4B580A234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FFA1-1896-4051-A432-E627E548B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FFA1-1896-4051-A432-E627E548B0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7903-2A16-4908-B453-BCE8A5416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7216-AA4A-448E-A99D-B5665623E5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2D4A4F-E80D-4FF0-8976-9A35218DC1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7A789-BC11-43E3-9212-F2D5703B9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page?&amp;p=13&amp;text=%D0%A8%D0%BB%D0%B5%D0%BC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http://im4-tub.yandex.net/i?id=21755801&amp;tov=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ouzpresent.ru/souz_katalog/img_1911_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5562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Латы (панцирь)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6019800" cy="4800600"/>
          </a:xfrm>
        </p:spPr>
        <p:txBody>
          <a:bodyPr/>
          <a:lstStyle/>
          <a:p>
            <a:pPr eaLnBrk="1" hangingPunct="1"/>
            <a:r>
              <a:rPr lang="ru-RU" sz="2400" smtClean="0"/>
              <a:t>Латы -  вид доспеха для защиты от поражения холодным, а позже и огнестрельным оружием</a:t>
            </a:r>
          </a:p>
          <a:p>
            <a:pPr eaLnBrk="1" hangingPunct="1"/>
            <a:r>
              <a:rPr lang="ru-RU" sz="2400" smtClean="0"/>
              <a:t>Латы - защитное вооружение из 2 металлических пластин (в древности из войлока и кожи), выгнутых по форме спины и груди и соединенных пряжками на плечах и боках</a:t>
            </a:r>
          </a:p>
          <a:p>
            <a:pPr eaLnBrk="1" hangingPunct="1"/>
            <a:r>
              <a:rPr lang="ru-RU" sz="2400" smtClean="0"/>
              <a:t>Латы означают, что рыцарское сердце должно быть недоступной порокам крепостью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96617" name="Picture 9" descr="01828"/>
          <p:cNvPicPr>
            <a:picLocks noChangeAspect="1" noChangeArrowheads="1"/>
          </p:cNvPicPr>
          <p:nvPr/>
        </p:nvPicPr>
        <p:blipFill>
          <a:blip r:embed="rId2"/>
          <a:srcRect l="25890" r="23628"/>
          <a:stretch>
            <a:fillRect/>
          </a:stretch>
        </p:blipFill>
        <p:spPr bwMode="auto">
          <a:xfrm>
            <a:off x="609600" y="228600"/>
            <a:ext cx="23256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6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6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6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Сколько стоило рыцарское вооружение?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4495800" cy="4343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Снаряжение было весьма дорогим.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Комплект вооружения вместе с конем стоил: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40 </a:t>
            </a:r>
            <a:r>
              <a:rPr lang="ru-RU" dirty="0" err="1" smtClean="0">
                <a:solidFill>
                  <a:schemeClr val="accent2"/>
                </a:solidFill>
              </a:rPr>
              <a:t>солидов</a:t>
            </a:r>
            <a:r>
              <a:rPr lang="ru-RU" dirty="0" smtClean="0"/>
              <a:t> или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45 коров</a:t>
            </a:r>
            <a:r>
              <a:rPr lang="ru-RU" dirty="0" smtClean="0"/>
              <a:t> или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15 кобылиц</a:t>
            </a:r>
            <a:r>
              <a:rPr lang="ru-RU" dirty="0" smtClean="0"/>
              <a:t> или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5 760 пшеничных караваев </a:t>
            </a:r>
          </a:p>
        </p:txBody>
      </p:sp>
      <p:pic>
        <p:nvPicPr>
          <p:cNvPr id="222214" name="Picture 6" descr="109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52600"/>
            <a:ext cx="4286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6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6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36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6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36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96000" cy="1192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Тяжелы ли доспехи рыцаря?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828800"/>
            <a:ext cx="4800600" cy="48006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Доспехи средневекового рыцаря весят 27, 5 кг, а щит на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16, 7 кг легче доспехов. Шлем легче щита на 6,3 кг, а кольчуга тяжелее шлема на 2,5 кг.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Какова масса полного вооружения рыцаря. </a:t>
            </a:r>
          </a:p>
          <a:p>
            <a:pPr eaLnBrk="1" hangingPunct="1">
              <a:buNone/>
            </a:pPr>
            <a:endParaRPr lang="ru-RU" sz="2400" dirty="0" smtClean="0"/>
          </a:p>
        </p:txBody>
      </p:sp>
      <p:pic>
        <p:nvPicPr>
          <p:cNvPr id="237578" name="Picture 10" descr="закрыть окно"/>
          <p:cNvPicPr>
            <a:picLocks noChangeAspect="1" noChangeArrowheads="1"/>
          </p:cNvPicPr>
          <p:nvPr/>
        </p:nvPicPr>
        <p:blipFill>
          <a:blip r:embed="rId2"/>
          <a:srcRect l="14328" r="9518"/>
          <a:stretch>
            <a:fillRect/>
          </a:stretch>
        </p:blipFill>
        <p:spPr bwMode="auto">
          <a:xfrm>
            <a:off x="547688" y="0"/>
            <a:ext cx="247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2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2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2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92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2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4" descr="Русский дружинник. Середина X века. Курган Гульбище. Чернигов. Раскопки Д.Я. Самоквасова. 1872 г. Реконструкция художника Олега Фёдоро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773362" cy="6283325"/>
          </a:xfrm>
          <a:prstGeom prst="rect">
            <a:avLst/>
          </a:prstGeom>
          <a:noFill/>
          <a:ln w="22225">
            <a:solidFill>
              <a:schemeClr val="accent4">
                <a:shade val="50000"/>
                <a:satMod val="120000"/>
              </a:schemeClr>
            </a:solidFill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249613" y="928688"/>
            <a:ext cx="510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i="1" dirty="0">
                <a:cs typeface="Times New Roman" pitchFamily="18" charset="0"/>
              </a:rPr>
              <a:t>Княжеский муж»</a:t>
            </a:r>
            <a:endParaRPr lang="ru-RU" sz="3200" dirty="0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357563" y="1714500"/>
            <a:ext cx="542925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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Воин Киевской Руси – дружинник, представитель  княжеской дружины, княжеский муж. Человек более близкий к князю. 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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Дружина  делилась на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старшую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младшую.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"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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Происхождение лиц, составлявших княжескую дружину, не имело существенного значения; более важны были личные качества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0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Кольчуга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49613"/>
            <a:ext cx="5192713" cy="3108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a"/>
            </a:pPr>
            <a:r>
              <a:rPr lang="ru-RU" altLang="ru-RU" sz="2400" dirty="0" smtClean="0">
                <a:cs typeface="Times New Roman" pitchFamily="18" charset="0"/>
              </a:rPr>
              <a:t>Кольчуги составлялись не менее чем из двадцати тысяч колец и требовалось 600 м проволоки для её изготовления.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a"/>
            </a:pPr>
            <a:r>
              <a:rPr lang="ru-RU" altLang="ru-RU" sz="2400" dirty="0" smtClean="0">
                <a:cs typeface="Times New Roman" pitchFamily="18" charset="0"/>
              </a:rPr>
              <a:t>Древнерусская кольчуга отличалась от западноевропейской. Русские кольчуги были около 70 см длиной, имели ширину в поясе примерно 50 см, длина рукава составляла 25 см –  до локтя. </a:t>
            </a:r>
            <a:endParaRPr lang="en-US" altLang="ru-RU" sz="2400" dirty="0" smtClean="0">
              <a:cs typeface="Times New Roman" pitchFamily="18" charset="0"/>
            </a:endParaRP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92713" y="1262063"/>
            <a:ext cx="3700462" cy="3514725"/>
          </a:xfrm>
          <a:ln>
            <a:solidFill>
              <a:srgbClr val="000080"/>
            </a:solidFill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142984"/>
            <a:ext cx="4286250" cy="1200329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cs typeface="Times New Roman" pitchFamily="18" charset="0"/>
              </a:rPr>
              <a:t>       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Кольчуга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— доспехи в виде рубахи, составленной из продетых друг в друга железных колец. Кольчуга защищала от поражения холодным оружием.</a:t>
            </a: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036" descr="доспех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40109" t="19038" r="27768" b="55705"/>
          <a:stretch>
            <a:fillRect/>
          </a:stretch>
        </p:blipFill>
        <p:spPr>
          <a:xfrm>
            <a:off x="5643563" y="4000500"/>
            <a:ext cx="2928937" cy="2500313"/>
          </a:xfrm>
          <a:ln>
            <a:solidFill>
              <a:srgbClr val="000080"/>
            </a:solidFill>
          </a:ln>
        </p:spPr>
      </p:pic>
      <p:pic>
        <p:nvPicPr>
          <p:cNvPr id="16398" name="Picture 1038" descr="zeix-224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18898" r="42520" b="80296"/>
          <a:stretch>
            <a:fillRect/>
          </a:stretch>
        </p:blipFill>
        <p:spPr>
          <a:xfrm>
            <a:off x="1214438" y="4000500"/>
            <a:ext cx="3357562" cy="2692400"/>
          </a:xfrm>
          <a:ln>
            <a:solidFill>
              <a:srgbClr val="000080"/>
            </a:solidFill>
          </a:ln>
        </p:spPr>
      </p:pic>
      <p:sp>
        <p:nvSpPr>
          <p:cNvPr id="1638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800" b="1" i="1" smtClean="0">
                <a:solidFill>
                  <a:schemeClr val="tx1"/>
                </a:solidFill>
                <a:cs typeface="Times New Roman" pitchFamily="18" charset="0"/>
              </a:rPr>
              <a:t>Шлем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214422"/>
            <a:ext cx="7900988" cy="235745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a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Ранние шлемы на Руси существенно различались в деталях. Первый склепан из двух половин, соединенных ободом внизу и такой же ширины полосой металла вдоль темени.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a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Второй шлем был склепан из четырех треугольных пластин, соединенных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навершием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, ободом и четырьмя вертикальными полосами на стыках.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Он имел надбровные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выкружки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переходящие в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наносник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Все скрепляющие полосы позолочены и по краю вырезаны зубцами и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выкружками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имеют просечки в виде сердечка</a:t>
            </a:r>
            <a:r>
              <a:rPr lang="ru-RU" altLang="ru-RU" sz="2400" dirty="0" smtClean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5" y="785813"/>
            <a:ext cx="5072063" cy="1143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cs typeface="Times New Roman" pitchFamily="18" charset="0"/>
              </a:rPr>
              <a:t>ЩИТЫ </a:t>
            </a:r>
          </a:p>
        </p:txBody>
      </p:sp>
      <p:pic>
        <p:nvPicPr>
          <p:cNvPr id="18435" name="Picture 4" descr="06.jpg (20323 bytes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71500"/>
            <a:ext cx="3784600" cy="5589588"/>
          </a:xfrm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030663" y="1438275"/>
            <a:ext cx="5113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a"/>
            </a:pPr>
            <a:r>
              <a:rPr lang="ru-RU" altLang="ru-RU">
                <a:cs typeface="Times New Roman" pitchFamily="18" charset="0"/>
              </a:rPr>
              <a:t>Известно, что щиты существовали различных форм (круглые, трапециевидные щиты и т. д. Щиты делались из железа, дерева, камыша, кожи.</a:t>
            </a:r>
          </a:p>
          <a:p>
            <a:pPr>
              <a:buClr>
                <a:srgbClr val="FF0000"/>
              </a:buClr>
            </a:pPr>
            <a:endParaRPr lang="ru-RU" altLang="ru-RU"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 2" pitchFamily="18" charset="2"/>
              <a:buChar char="a"/>
            </a:pPr>
            <a:r>
              <a:rPr lang="ru-RU" altLang="ru-RU">
                <a:cs typeface="Times New Roman" pitchFamily="18" charset="0"/>
              </a:rPr>
              <a:t>Окраска щита могла быть самой различной, но красному цвету на протяжении всего бытования русских доспехов отдавалось явное предпочтение.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chemeClr val="tx1"/>
                </a:solidFill>
                <a:cs typeface="Times New Roman" pitchFamily="18" charset="0"/>
              </a:rPr>
              <a:t>Оружие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000125"/>
            <a:ext cx="8401050" cy="873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Оружие древнерусского воина состояло из копий, дротиков, боевых топоров и луков, мечей. Прикрывались же они большими овальными щитами. </a:t>
            </a:r>
          </a:p>
        </p:txBody>
      </p:sp>
      <p:pic>
        <p:nvPicPr>
          <p:cNvPr id="29701" name="Picture 1029" descr="днепровский во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11450" y="2139950"/>
            <a:ext cx="3662363" cy="4572000"/>
          </a:xfrm>
          <a:ln>
            <a:solidFill>
              <a:srgbClr val="000080"/>
            </a:solidFill>
          </a:ln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Подсчитай Вес доспехов дружинника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9900" b="1" smtClean="0">
                <a:solidFill>
                  <a:srgbClr val="FF0000"/>
                </a:solidFill>
              </a:rPr>
              <a:t>?</a:t>
            </a:r>
          </a:p>
          <a:p>
            <a:endParaRPr lang="ru-RU" smtClean="0"/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350 : (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+ 8 ) = 25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57150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dmin\Downloads\загруженное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86124"/>
            <a:ext cx="6305567" cy="25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 i="1" smtClean="0">
                <a:cs typeface="Times New Roman" pitchFamily="18" charset="0"/>
              </a:rPr>
              <a:t>Попробуйте представить себя художником.</a:t>
            </a:r>
            <a:endParaRPr lang="ru-RU" smtClean="0"/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038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Подпишите виды вооружений средневекового рыцаря и княжеского дружинника</a:t>
            </a: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Современный 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Солдат 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Какой он?</a:t>
            </a:r>
          </a:p>
        </p:txBody>
      </p:sp>
      <p:pic>
        <p:nvPicPr>
          <p:cNvPr id="22533" name="Рисунок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30363"/>
            <a:ext cx="40005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1" name="Рисунок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500"/>
            <a:ext cx="828680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5" name="Рисунок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88"/>
            <a:ext cx="8143932" cy="46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7215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Прочти тему урока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4" y="785794"/>
          <a:ext cx="7358111" cy="1357322"/>
        </p:xfrm>
        <a:graphic>
          <a:graphicData uri="http://schemas.openxmlformats.org/drawingml/2006/table">
            <a:tbl>
              <a:tblPr/>
              <a:tblGrid>
                <a:gridCol w="735734"/>
                <a:gridCol w="735734"/>
                <a:gridCol w="735734"/>
                <a:gridCol w="735734"/>
                <a:gridCol w="736119"/>
                <a:gridCol w="735350"/>
                <a:gridCol w="735734"/>
                <a:gridCol w="735734"/>
                <a:gridCol w="735734"/>
                <a:gridCol w="736504"/>
              </a:tblGrid>
              <a:tr h="79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2" y="2500306"/>
          <a:ext cx="7358109" cy="1189487"/>
        </p:xfrm>
        <a:graphic>
          <a:graphicData uri="http://schemas.openxmlformats.org/drawingml/2006/table">
            <a:tbl>
              <a:tblPr/>
              <a:tblGrid>
                <a:gridCol w="735734"/>
                <a:gridCol w="735734"/>
                <a:gridCol w="735734"/>
                <a:gridCol w="735734"/>
                <a:gridCol w="735734"/>
                <a:gridCol w="735734"/>
                <a:gridCol w="735734"/>
                <a:gridCol w="735734"/>
                <a:gridCol w="735734"/>
                <a:gridCol w="736503"/>
              </a:tblGrid>
              <a:tr h="62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098" y="3857628"/>
          <a:ext cx="7358117" cy="1135317"/>
        </p:xfrm>
        <a:graphic>
          <a:graphicData uri="http://schemas.openxmlformats.org/drawingml/2006/table">
            <a:tbl>
              <a:tblPr/>
              <a:tblGrid>
                <a:gridCol w="714382"/>
                <a:gridCol w="714380"/>
                <a:gridCol w="785818"/>
                <a:gridCol w="714380"/>
                <a:gridCol w="785818"/>
                <a:gridCol w="708802"/>
                <a:gridCol w="648520"/>
                <a:gridCol w="694696"/>
                <a:gridCol w="805502"/>
                <a:gridCol w="785819"/>
              </a:tblGrid>
              <a:tr h="574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64305" y="5072074"/>
          <a:ext cx="1215390" cy="1121664"/>
        </p:xfrm>
        <a:graphic>
          <a:graphicData uri="http://schemas.openxmlformats.org/drawingml/2006/table">
            <a:tbl>
              <a:tblPr/>
              <a:tblGrid>
                <a:gridCol w="607695"/>
                <a:gridCol w="607695"/>
              </a:tblGrid>
              <a:tr h="55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14390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«Вчера-рыцарь, сегодня- солдат.  Какие они?»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7"/>
            <a:ext cx="3214710" cy="3143272"/>
          </a:xfrm>
          <a:prstGeom prst="rect">
            <a:avLst/>
          </a:prstGeom>
          <a:noFill/>
        </p:spPr>
      </p:pic>
      <p:pic>
        <p:nvPicPr>
          <p:cNvPr id="4" name="Рисунок 3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1795462"/>
            <a:ext cx="2362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1914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82" y="214290"/>
            <a:ext cx="441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Шлем</a:t>
            </a:r>
            <a:r>
              <a:rPr lang="ru-RU" dirty="0" smtClean="0"/>
              <a:t>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181600" cy="46482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Шлем - главнейшая часть рыцарских доспехов</a:t>
            </a: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Шлем - защитный головной убор из металла или кожи</a:t>
            </a: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Забрало - часть шлема, прикрывавшая лицо </a:t>
            </a: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Рыцарь не должен употреблять этого доблестного украшения головы на низкие, ничтожные деяния, а стараться увенчать его  рыцарским венцом</a:t>
            </a:r>
          </a:p>
        </p:txBody>
      </p:sp>
      <p:pic>
        <p:nvPicPr>
          <p:cNvPr id="194565" name="Picture 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0" y="228600"/>
            <a:ext cx="1150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8" name="Picture 8" descr="Закрытый шлем на подставк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981200"/>
            <a:ext cx="28432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2133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Щит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019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Щит прикрывал тело воина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Щит служил рыцарю, чтобы защищаться от вражеских ударов, чтобы отважно нападать на врагов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На щите располагался родовой герб - награда доблестей предков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Рыцарь должен  был умножить славу своего рода и прибавить к гербу праотцев какой-нибудь символ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Щиты из дерева, плетеных прутьев, кожи оковывали бронзой, железом.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Формы щитов: круглые, овальные, прямоугольные, треугольные, часто с изогнутой плоскостью.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193545" name="Picture 9" descr="img_160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743200"/>
            <a:ext cx="23431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7" name="Picture 11" descr="img_159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762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6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6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16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6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16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16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6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304800"/>
            <a:ext cx="30480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Меч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5257800" cy="46482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Меч имеет вид креста </a:t>
            </a:r>
          </a:p>
          <a:p>
            <a:pPr eaLnBrk="1" hangingPunct="1"/>
            <a:r>
              <a:rPr lang="ru-RU" sz="2400" dirty="0" smtClean="0"/>
              <a:t>Меч  -  атрибут правосудия (получая его, рыцарь обязуется быть всегда правосудным)</a:t>
            </a:r>
          </a:p>
          <a:p>
            <a:pPr eaLnBrk="1" hangingPunct="1"/>
            <a:r>
              <a:rPr lang="ru-RU" sz="2400" dirty="0" smtClean="0"/>
              <a:t>Меч освящался духовенством</a:t>
            </a:r>
          </a:p>
          <a:p>
            <a:pPr eaLnBrk="1" hangingPunct="1"/>
            <a:r>
              <a:rPr lang="ru-RU" sz="2400" dirty="0" smtClean="0"/>
              <a:t>Мечам давали собственные имена</a:t>
            </a:r>
          </a:p>
          <a:p>
            <a:pPr eaLnBrk="1" hangingPunct="1"/>
            <a:r>
              <a:rPr lang="ru-RU" sz="2400" dirty="0" smtClean="0"/>
              <a:t>Длина его клинка  - 75-80 (90) см</a:t>
            </a:r>
          </a:p>
          <a:p>
            <a:pPr eaLnBrk="1" hangingPunct="1"/>
            <a:r>
              <a:rPr lang="ru-RU" sz="2400" dirty="0" smtClean="0"/>
              <a:t>Ширина - 5 см</a:t>
            </a:r>
          </a:p>
          <a:p>
            <a:pPr eaLnBrk="1" hangingPunct="1"/>
            <a:r>
              <a:rPr lang="ru-RU" sz="2400" dirty="0" smtClean="0"/>
              <a:t>Длина рукояти – 10 см</a:t>
            </a:r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195589" name="Picture 5" descr="Рыцарский ме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307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Picture 6" descr="http://www.souzpresent.ru/souz_katalog/img_1911_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0" y="381000"/>
            <a:ext cx="464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6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6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16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6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16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16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6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16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441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Боевой конь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752600"/>
            <a:ext cx="4648200" cy="4876800"/>
          </a:xfrm>
        </p:spPr>
        <p:txBody>
          <a:bodyPr/>
          <a:lstStyle/>
          <a:p>
            <a:pPr eaLnBrk="1" hangingPunct="1"/>
            <a:r>
              <a:rPr lang="ru-RU" sz="2000" smtClean="0"/>
              <a:t>Неизменный спутник рыцаря </a:t>
            </a:r>
          </a:p>
          <a:p>
            <a:pPr eaLnBrk="1" hangingPunct="1"/>
            <a:r>
              <a:rPr lang="ru-RU" sz="2000" smtClean="0"/>
              <a:t>Помесь арабского скакуна и рейнского тяжеловоза</a:t>
            </a:r>
          </a:p>
          <a:p>
            <a:pPr eaLnBrk="1" hangingPunct="1"/>
            <a:r>
              <a:rPr lang="ru-RU" sz="2000" smtClean="0"/>
              <a:t>Конская броня не менее сложная для изготовления и более дорогая, чем рыцарские латы</a:t>
            </a:r>
          </a:p>
          <a:p>
            <a:pPr eaLnBrk="1" hangingPunct="1"/>
            <a:r>
              <a:rPr lang="ru-RU" sz="2000" smtClean="0"/>
              <a:t>Конский доспех состоял из наголовника с ушными трубками и глазными отверстиями, латного шарфа и накрупника</a:t>
            </a:r>
          </a:p>
          <a:p>
            <a:pPr eaLnBrk="1" hangingPunct="1"/>
            <a:r>
              <a:rPr lang="ru-RU" sz="2000" smtClean="0"/>
              <a:t>Металлические части брони покрывали роскошной гравировкой и чеканкой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  <p:pic>
        <p:nvPicPr>
          <p:cNvPr id="200710" name="Picture 6" descr="рыцарские латы для всадника и ко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65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4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4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4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44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44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701</Words>
  <Application>Microsoft Office PowerPoint</Application>
  <PresentationFormat>Экран (4:3)</PresentationFormat>
  <Paragraphs>142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Шлем </vt:lpstr>
      <vt:lpstr>Щит</vt:lpstr>
      <vt:lpstr>Меч</vt:lpstr>
      <vt:lpstr>Боевой конь</vt:lpstr>
      <vt:lpstr>Латы (панцирь) </vt:lpstr>
      <vt:lpstr>Сколько стоило рыцарское вооружение?</vt:lpstr>
      <vt:lpstr>Тяжелы ли доспехи рыцаря?</vt:lpstr>
      <vt:lpstr>Слайд 13</vt:lpstr>
      <vt:lpstr>Слайд 14</vt:lpstr>
      <vt:lpstr>        Кольчуга</vt:lpstr>
      <vt:lpstr>Шлем</vt:lpstr>
      <vt:lpstr>ЩИТЫ </vt:lpstr>
      <vt:lpstr>Оружие</vt:lpstr>
      <vt:lpstr>Подсчитай Вес доспехов дружинника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18</cp:revision>
  <dcterms:created xsi:type="dcterms:W3CDTF">2024-11-11T11:45:34Z</dcterms:created>
  <dcterms:modified xsi:type="dcterms:W3CDTF">2024-12-17T10:20:17Z</dcterms:modified>
</cp:coreProperties>
</file>