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65"/>
  </p:notesMasterIdLst>
  <p:handoutMasterIdLst>
    <p:handoutMasterId r:id="rId66"/>
  </p:handoutMasterIdLst>
  <p:sldIdLst>
    <p:sldId id="269" r:id="rId2"/>
    <p:sldId id="291" r:id="rId3"/>
    <p:sldId id="293" r:id="rId4"/>
    <p:sldId id="292" r:id="rId5"/>
    <p:sldId id="294" r:id="rId6"/>
    <p:sldId id="313" r:id="rId7"/>
    <p:sldId id="296" r:id="rId8"/>
    <p:sldId id="307" r:id="rId9"/>
    <p:sldId id="321" r:id="rId10"/>
    <p:sldId id="322" r:id="rId11"/>
    <p:sldId id="323" r:id="rId12"/>
    <p:sldId id="286" r:id="rId13"/>
    <p:sldId id="308" r:id="rId14"/>
    <p:sldId id="326" r:id="rId15"/>
    <p:sldId id="324" r:id="rId16"/>
    <p:sldId id="325" r:id="rId17"/>
    <p:sldId id="287" r:id="rId18"/>
    <p:sldId id="349" r:id="rId19"/>
    <p:sldId id="327" r:id="rId20"/>
    <p:sldId id="328" r:id="rId21"/>
    <p:sldId id="330" r:id="rId22"/>
    <p:sldId id="351" r:id="rId23"/>
    <p:sldId id="341" r:id="rId24"/>
    <p:sldId id="331" r:id="rId25"/>
    <p:sldId id="329" r:id="rId26"/>
    <p:sldId id="334" r:id="rId27"/>
    <p:sldId id="274" r:id="rId28"/>
    <p:sldId id="318" r:id="rId29"/>
    <p:sldId id="314" r:id="rId30"/>
    <p:sldId id="315" r:id="rId31"/>
    <p:sldId id="317" r:id="rId32"/>
    <p:sldId id="316" r:id="rId33"/>
    <p:sldId id="320" r:id="rId34"/>
    <p:sldId id="297" r:id="rId35"/>
    <p:sldId id="309" r:id="rId36"/>
    <p:sldId id="333" r:id="rId37"/>
    <p:sldId id="299" r:id="rId38"/>
    <p:sldId id="338" r:id="rId39"/>
    <p:sldId id="310" r:id="rId40"/>
    <p:sldId id="335" r:id="rId41"/>
    <p:sldId id="336" r:id="rId42"/>
    <p:sldId id="337" r:id="rId43"/>
    <p:sldId id="339" r:id="rId44"/>
    <p:sldId id="311" r:id="rId45"/>
    <p:sldId id="300" r:id="rId46"/>
    <p:sldId id="342" r:id="rId47"/>
    <p:sldId id="289" r:id="rId48"/>
    <p:sldId id="343" r:id="rId49"/>
    <p:sldId id="344" r:id="rId50"/>
    <p:sldId id="345" r:id="rId51"/>
    <p:sldId id="346" r:id="rId52"/>
    <p:sldId id="302" r:id="rId53"/>
    <p:sldId id="347" r:id="rId54"/>
    <p:sldId id="312" r:id="rId55"/>
    <p:sldId id="319" r:id="rId56"/>
    <p:sldId id="301" r:id="rId57"/>
    <p:sldId id="350" r:id="rId58"/>
    <p:sldId id="348" r:id="rId59"/>
    <p:sldId id="275" r:id="rId60"/>
    <p:sldId id="303" r:id="rId61"/>
    <p:sldId id="332" r:id="rId62"/>
    <p:sldId id="306" r:id="rId63"/>
    <p:sldId id="305" r:id="rId6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0033"/>
    <a:srgbClr val="F6F37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86430" autoAdjust="0"/>
  </p:normalViewPr>
  <p:slideViewPr>
    <p:cSldViewPr>
      <p:cViewPr varScale="1">
        <p:scale>
          <a:sx n="86" d="100"/>
          <a:sy n="86" d="100"/>
        </p:scale>
        <p:origin x="192" y="67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outlineViewPr>
    <p:cViewPr>
      <p:scale>
        <a:sx n="33" d="100"/>
        <a:sy n="33" d="100"/>
      </p:scale>
      <p:origin x="0" y="60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F85205-7E34-4778-ABE2-A22D8A04FDD5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98F8CD-B17C-4AF3-9358-8F83F41B51C4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43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328AA04-41EC-4F85-905F-667C160D7FF6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7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7466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57660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3202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05076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8727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C98E4C3-AD28-4616-8CF5-0FE7933A3213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1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8724D15-8572-42F0-ACF2-90043F48B512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BCB13C-C763-418B-A695-5A6B336362B7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6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7DA4E-00AF-4A26-A323-3ED62BDC277A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9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C7895CA-77B8-4F2A-A2DA-23B0440130FB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2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D73378-74C0-4D03-8BE4-B322A2CE425B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0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8E081F-A649-4E94-B0E2-2C6E9AFD47D3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1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1C29CD3-F0EB-406F-8C34-68085E2C2794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4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303F970-1E89-4A89-85C7-BE63500F0BA6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2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68CCEB4-17EE-417C-AC95-85DE58BA6520}" type="datetime1">
              <a:rPr lang="ru-RU" smtClean="0"/>
              <a:t>17.09.2025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6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3AE256-EDBE-4252-8C26-AB55F062A09C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1BECD2-8186-4509-B902-D4A4540984CF}"/>
              </a:ext>
            </a:extLst>
          </p:cNvPr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17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78188" y="188639"/>
            <a:ext cx="6984776" cy="4032447"/>
          </a:xfrm>
        </p:spPr>
        <p:txBody>
          <a:bodyPr rtlCol="0"/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«Организация военно-патриотического воспитания в образовательном учреждении». 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18348" y="5229200"/>
            <a:ext cx="6048672" cy="1143000"/>
          </a:xfrm>
        </p:spPr>
        <p:txBody>
          <a:bodyPr rtlCol="0">
            <a:noAutofit/>
          </a:bodyPr>
          <a:lstStyle/>
          <a:p>
            <a:pPr algn="l"/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Силиванова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М.И. заместитель директора по ВР ФМБОУ «СОШ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им.В.З.Перетрухина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с.Грачёв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Куст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Перелюбского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Саратовской области» в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с.Смородинка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4" descr="govern.png">
            <a:extLst>
              <a:ext uri="{FF2B5EF4-FFF2-40B4-BE49-F238E27FC236}">
                <a16:creationId xmlns:a16="http://schemas.microsoft.com/office/drawing/2014/main" id="{2E6620D5-849A-4269-B22B-41F5D67F3C9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88640"/>
            <a:ext cx="3960440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15" y="116632"/>
            <a:ext cx="9073008" cy="66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5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un9-28.userapi.com/impg/T6KOVrgRx-z6HhGhOOPgbMyTWeFkQRUMSnn0UQ/rm-7ZN1ihmo.jpg?size=1280x963&amp;quality=95&amp;sign=e257e8d06e75b3adf74b677d470bb04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6609"/>
            <a:ext cx="8784976" cy="67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865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3892" y="188640"/>
            <a:ext cx="9289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Кадетский класс «Юный морской пехотинец» 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5"/>
          <a:stretch/>
        </p:blipFill>
        <p:spPr bwMode="auto">
          <a:xfrm>
            <a:off x="2710036" y="1772816"/>
            <a:ext cx="6497406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5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116632"/>
            <a:ext cx="9433049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15578"/>
          <a:stretch/>
        </p:blipFill>
        <p:spPr bwMode="auto">
          <a:xfrm>
            <a:off x="1053852" y="145903"/>
            <a:ext cx="9391023" cy="663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06013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9" y="81353"/>
            <a:ext cx="9391023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116632"/>
            <a:ext cx="8939301" cy="6615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3679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8329" y="188640"/>
            <a:ext cx="10498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Кадетский класс «ВДВ им. Александра Владимировича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Базлова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31" y="811777"/>
            <a:ext cx="7801667" cy="557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.mycdn.me/i?r=AyH4iRPQ2q0otWIFepML2LxRNFUAirASJHIa87MLIzqXNw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9"/>
          <a:stretch/>
        </p:blipFill>
        <p:spPr bwMode="auto">
          <a:xfrm>
            <a:off x="765820" y="42818"/>
            <a:ext cx="10369152" cy="67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mycdn.me/i?r=AyH4iRPQ2q0otWIFepML2LxR5c6kpvMlBsMnSgBH-TUaL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88622"/>
            <a:ext cx="9160493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73407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3772" y="3933056"/>
            <a:ext cx="5899953" cy="17837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чувство любви к Родине, идея,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гражданской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 судьбу Отечества, выражающееся в стремлении служить ради своего народа, защиты его интересов.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09265" y="133765"/>
            <a:ext cx="6250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из выступлений президент Российской Федерации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сказал: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должны строить свое будущее на прочном фундаменте. И такой фундамент – это патриотизм».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80" y="2811421"/>
            <a:ext cx="5699170" cy="392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2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mycdn.me/i?r=AyH4iRPQ2q0otWIFepML2LxRhdZUI23oFgC2tJUKSzH5Z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08" y="208131"/>
            <a:ext cx="8928992" cy="6521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70052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mycdn.me/i?r=AyH4iRPQ2q0otWIFepML2LxRWqLbkKlKZ18Lxz5AqTddRQ&amp;fn=w_6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88622"/>
            <a:ext cx="9694812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253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20" y="116632"/>
            <a:ext cx="94330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i.mycdn.me/i?r=AyH4iRPQ2q0otWIFepML2LxR6TwVQIdRCxoVyFZA9YMhcQ&amp;fn=w_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93662"/>
            <a:ext cx="9433048" cy="66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7367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i.mycdn.me/i?r=AyH4iRPQ2q0otWIFepML2LxRPbZCGRNmw1yfdw6NrXSuSQ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16632"/>
            <a:ext cx="5904656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https://i.mycdn.me/i?r=AyH4iRPQ2q0otWIFepML2LxRqkHjNJWTF5LTKnlhwavAEA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88" y="1628800"/>
            <a:ext cx="6189215" cy="51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i.mycdn.me/i?r=AyH4iRPQ2q0otWIFepML2LxRQLYnyDns5uSNIu96ay9th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56700"/>
            <a:ext cx="6552728" cy="49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https://i.mycdn.me/i?r=AyH4iRPQ2q0otWIFepML2LxR_BxbaytBKUunPtiGV7qK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19" y="1860490"/>
            <a:ext cx="5904657" cy="48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sun9-2.userapi.com/impg/qW0ogoqltZAMfLk9VHJXM8H12XvrF-SU-VkRpg/mOlQ02njomc.jpg?size=1280x720&amp;quality=95&amp;sign=954b87e939175f21134b0d6ee71c051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r="11756"/>
          <a:stretch/>
        </p:blipFill>
        <p:spPr bwMode="auto">
          <a:xfrm>
            <a:off x="19316" y="33411"/>
            <a:ext cx="6219112" cy="52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50.userapi.com/impg/-h7dFpjU35qdL-UooYEhd5DK5ex-IqdvXLCgFw/a7QWnUu1qa0.jpg?size=608x1080&amp;quality=95&amp;sign=c25ed6394db263141186542f2f55f5fd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5"/>
          <a:stretch/>
        </p:blipFill>
        <p:spPr bwMode="auto">
          <a:xfrm>
            <a:off x="8542684" y="68393"/>
            <a:ext cx="3502125" cy="45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5.userapi.com/impg/JFCg-wBUG0Tu9ZP7X24jCG42B3T-joVLKNHaww/ROrfrqF0KuE.jpg?size=608x1080&amp;quality=95&amp;sign=056b3be159bd81a54f8b5c687d122e8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0"/>
          <a:stretch/>
        </p:blipFill>
        <p:spPr bwMode="auto">
          <a:xfrm>
            <a:off x="5601335" y="2472473"/>
            <a:ext cx="3085365" cy="42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2293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13548" y="188639"/>
            <a:ext cx="9000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Кадетский класс «Юнармейцы им.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Кайрата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Рахметова» </a:t>
            </a:r>
          </a:p>
        </p:txBody>
      </p:sp>
      <p:pic>
        <p:nvPicPr>
          <p:cNvPr id="1032" name="Picture 8" descr="https://i.mycdn.me/i?r=AyH4iRPQ2q0otWIFepML2LxRC8PflDxwr2fYVHag_LW7Y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r="11214"/>
          <a:stretch/>
        </p:blipFill>
        <p:spPr bwMode="auto">
          <a:xfrm>
            <a:off x="1629916" y="891127"/>
            <a:ext cx="8247502" cy="57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.mycdn.me/i?r=AyH4iRPQ2q0otWIFepML2LxR1fkM8xh1640T-CyHyqctX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7418" r="21321" b="9145"/>
          <a:stretch/>
        </p:blipFill>
        <p:spPr bwMode="auto">
          <a:xfrm>
            <a:off x="1269876" y="260648"/>
            <a:ext cx="950505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6812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://gazeta-celinnik.ru/wp-content/uploads/2023/05/DSC_0050-sca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10543" r="1206"/>
          <a:stretch/>
        </p:blipFill>
        <p:spPr bwMode="auto">
          <a:xfrm>
            <a:off x="1125860" y="116632"/>
            <a:ext cx="955305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091" y="423997"/>
            <a:ext cx="10512862" cy="1325563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828" y="1124744"/>
            <a:ext cx="10873705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2021 года в России стартовала реализация федерального проекта «Патриотическое воспитание граждан Российской Федерации» в рамках национального проекта «Образование».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патриотического воспитания была обозначена Президентом РФ Владимиром Путиным в Указе Президента РФ от 21.07.2020 года №474 «О национальных целях развития РФ на период до 2030 года». 31 июля 2020 года был принят Федеральный закон №304-ФЗ «О внесении изменений в Федеральный закон «Об образовании в Российской Федерации» по вопросам воспитания обучающихся».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8" y="116632"/>
            <a:ext cx="9614717" cy="66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i.mycdn.me/i?r=AyH4iRPQ2q0otWIFepML2LxR4fQhNLx7DRM5DYitDgHx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116632"/>
            <a:ext cx="9614715" cy="66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Владимир\Desktop\фото доклад\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/>
          <a:stretch/>
        </p:blipFill>
        <p:spPr bwMode="auto">
          <a:xfrm>
            <a:off x="1917948" y="188640"/>
            <a:ext cx="8241487" cy="63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040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un9-44.userapi.com/impg/vVDRA86hUtnY6cTIwDyll6ogRpL-ZID3f2GhCA/GMk6NEbWExE.jpg?size=1280x957&amp;quality=95&amp;sign=d7ddb79d8bc89170106c2c02f04efff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188640"/>
            <a:ext cx="9145016" cy="64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1844" y="116632"/>
            <a:ext cx="1067383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разноплановая и интересная работа  проводится у нас по различным направлениям деятельности: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22004" y="1412776"/>
            <a:ext cx="8594429" cy="388077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памятных дней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в акциях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конкурсов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Встречи с ветеранами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Изучение родного края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Проведение спортивно-массовых мероприятий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8"/>
          <a:stretch/>
        </p:blipFill>
        <p:spPr bwMode="auto">
          <a:xfrm>
            <a:off x="2061964" y="404664"/>
            <a:ext cx="7416824" cy="635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051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" y="20783"/>
            <a:ext cx="6334000" cy="454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sun9-54.userapi.com/impg/S4cHCzUJBHBIb5eVczkRQMl0a0dxv5MXIfgz6g/kbfkKHAcITw.jpg?size=1280x963&amp;quality=95&amp;sign=d7b868f099bc7f51449e71a2ff1029f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5"/>
          <a:stretch/>
        </p:blipFill>
        <p:spPr bwMode="auto">
          <a:xfrm>
            <a:off x="5806379" y="2335677"/>
            <a:ext cx="6250597" cy="445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9" y="116632"/>
            <a:ext cx="855918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33906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69876" y="116632"/>
            <a:ext cx="1067383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Участие в акциях</a:t>
            </a:r>
          </a:p>
        </p:txBody>
      </p:sp>
    </p:spTree>
    <p:extLst>
      <p:ext uri="{BB962C8B-B14F-4D97-AF65-F5344CB8AC3E}">
        <p14:creationId xmlns:p14="http://schemas.microsoft.com/office/powerpoint/2010/main" val="371334717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i.mycdn.me/i?r=AzEPZsRbOZEKgBhR0XGMT1Rk7NPPzlbviF-FGyBZaiHnq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09772"/>
            <a:ext cx="11521280" cy="66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https://i.mycdn.me/i?r=AyH4iRPQ2q0otWIFepML2LxRyJlePFM7myf3BGCmL7mNJA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13758" r="11318"/>
          <a:stretch/>
        </p:blipFill>
        <p:spPr bwMode="auto">
          <a:xfrm>
            <a:off x="2178781" y="115572"/>
            <a:ext cx="7389770" cy="655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091" y="423997"/>
            <a:ext cx="10512862" cy="1325563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основой патриотического воспитания является: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852" y="2348880"/>
            <a:ext cx="10512862" cy="432251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РФ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законы РФ: 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РФ»;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воинской обязанности и военной службе»;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ветеранах»;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днях воинской славы России».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16.02.2001г О государственной программе «Патриотическое воспитание граждан РФ»</a:t>
            </a:r>
          </a:p>
          <a:p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0"/>
          <a:stretch/>
        </p:blipFill>
        <p:spPr bwMode="auto">
          <a:xfrm>
            <a:off x="1341884" y="127421"/>
            <a:ext cx="8928992" cy="654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/>
          <a:stretch/>
        </p:blipFill>
        <p:spPr bwMode="auto">
          <a:xfrm>
            <a:off x="909836" y="31612"/>
            <a:ext cx="9278923" cy="679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811403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ttps://sun9-40.userapi.com/impg/kfVFzhfe46Fel3ouUnXSqpqWa1Xi5kT07-FuCg/SJlWInSClXg.jpg?size=1280x963&amp;quality=95&amp;sign=26f68a18309db9d7b541ee8f91d3b9f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3"/>
          <a:stretch/>
        </p:blipFill>
        <p:spPr bwMode="auto">
          <a:xfrm>
            <a:off x="117748" y="188640"/>
            <a:ext cx="7416824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10.userapi.com/impg/ynzlJy6-Luz83JThpwsv_VFCtlodwUGVkdjsAA/e1mK0Ts3MAA.jpg?size=1280x963&amp;quality=95&amp;sign=93361c8365abdc97e9b248509d50355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3126955"/>
            <a:ext cx="5040560" cy="36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sun9-22.userapi.com/impg/MffcrhCgwRJmJY5Dn_sAGar1GH6nOU2Lm2oQ2Q/mdWt6PIu5dw.jpg?size=1280x960&amp;quality=95&amp;sign=2919caa4490deeea23ebaaa28ba68ca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" y="15506"/>
            <a:ext cx="341619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3.userapi.com/impg/WWVkhTC-OiH_3XUffR-qnYkmW8DcXre6NUmxOA/0Rr9KYHZmis.jpg?size=810x1080&amp;quality=95&amp;sign=11c4cc9c65c118eda0cda8fa7de340b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49" y="1916832"/>
            <a:ext cx="304452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un9-80.userapi.com/impg/Q-d6uQREJ7yG9h9JJvqhQpCbrgltCjm44cISlA/zYIGeNmoKcw.jpg?size=1280x960&amp;quality=95&amp;sign=19de4c97aac86a207a9c59327eea9d3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36" y="1688882"/>
            <a:ext cx="5941668" cy="41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16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https://sun9-20.userapi.com/impg/zWLxyn88OpfUav6B8Rwswk9nZhwHBZ1FBqWaIA/Nxaik4L2exk.jpg?size=1280x960&amp;quality=96&amp;sign=0dee9b4cfe01d11e1ba061b8e8713ed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" y="29344"/>
            <a:ext cx="4985792" cy="403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sun9-33.userapi.com/impg/XZUpNrVyxeM_vE_r-3aWm0eebA5UQuMTGo9zdQ/jukqdNKQjKM.jpg?size=1280x960&amp;quality=96&amp;sign=aa3e588e9cf008584245fdfff6a964a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32814" r="13132" b="4916"/>
          <a:stretch/>
        </p:blipFill>
        <p:spPr bwMode="auto">
          <a:xfrm>
            <a:off x="4366220" y="332656"/>
            <a:ext cx="7712610" cy="627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02324" y="144978"/>
            <a:ext cx="616694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памятных дней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5" t="-377" r="9255" b="20755"/>
          <a:stretch/>
        </p:blipFill>
        <p:spPr bwMode="auto">
          <a:xfrm>
            <a:off x="6062436" y="893680"/>
            <a:ext cx="5013935" cy="58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https://i.mycdn.me/i?r=AyH4iRPQ2q0otWIFepML2LxRVB30mfJ_mpll0ayOP299S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11395"/>
          <a:stretch/>
        </p:blipFill>
        <p:spPr bwMode="auto">
          <a:xfrm flipH="1">
            <a:off x="191941" y="260648"/>
            <a:ext cx="4966365" cy="62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260648"/>
            <a:ext cx="8568952" cy="648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7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.mycdn.me/i?r=AyH4iRPQ2q0otWIFepML2LxRbu8BFFcJIOuEoOQf7_J5c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60149"/>
            <a:ext cx="10709016" cy="64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Владимир\Desktop\фото доклад\7SYVNCV2u9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/>
          <a:stretch/>
        </p:blipFill>
        <p:spPr bwMode="auto">
          <a:xfrm>
            <a:off x="142917" y="176975"/>
            <a:ext cx="6480720" cy="43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un9-41.userapi.com/impg/4CF5YzVlki3v0gIDMZWx2IHxh4EslW0vDm5WyA/zdZfXw3WKbo.jpg?size=1280x960&amp;quality=95&amp;sign=465050e7973d545cb28943ad697c3632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10899" b="11050"/>
          <a:stretch/>
        </p:blipFill>
        <p:spPr bwMode="auto">
          <a:xfrm>
            <a:off x="5590356" y="2276568"/>
            <a:ext cx="6420863" cy="44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16" y="0"/>
            <a:ext cx="907732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0028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820" y="2204864"/>
            <a:ext cx="10901781" cy="4351338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гражданско-патриотического воспитания, обеспечивающей оптимальные условия развития у учащихся основных гражданских качеств и чувств патриотизма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09836" y="548680"/>
            <a:ext cx="10673838" cy="13208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военно-патриотического воспитания </a:t>
            </a:r>
          </a:p>
        </p:txBody>
      </p:sp>
    </p:spTree>
    <p:extLst>
      <p:ext uri="{BB962C8B-B14F-4D97-AF65-F5344CB8AC3E}">
        <p14:creationId xmlns:p14="http://schemas.microsoft.com/office/powerpoint/2010/main" val="26619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https://i.mycdn.me/i?r=AyH4iRPQ2q0otWIFepML2LxRt7UeHaiMXAv4Hi3ZRnLB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10007" r="12629"/>
          <a:stretch/>
        </p:blipFill>
        <p:spPr bwMode="auto">
          <a:xfrm>
            <a:off x="765820" y="260648"/>
            <a:ext cx="11036729" cy="64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4394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https://i.mycdn.me/i?r=AyH4iRPQ2q0otWIFepML2LxRTVDw7rWsLkYoDPgy0UvyD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5"/>
          <a:stretch/>
        </p:blipFill>
        <p:spPr bwMode="auto">
          <a:xfrm>
            <a:off x="99075" y="1844824"/>
            <a:ext cx="6397755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mycdn.me/i?r=AyH4iRPQ2q0otWIFepML2LxRcEJrbwgI4CZGTO6LKj1xT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"/>
          <a:stretch/>
        </p:blipFill>
        <p:spPr bwMode="auto">
          <a:xfrm>
            <a:off x="5507000" y="116632"/>
            <a:ext cx="6591100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5780" y="34534"/>
            <a:ext cx="10673838" cy="13208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Спортивно-массовые мероприятия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5761" r="-187" b="9435"/>
          <a:stretch/>
        </p:blipFill>
        <p:spPr bwMode="auto">
          <a:xfrm>
            <a:off x="5107189" y="1052736"/>
            <a:ext cx="6983451" cy="508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Владимир\Desktop\фото СОВЕТНИК\спорт\i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92696"/>
            <a:ext cx="4680520" cy="59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1421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Users\Владимир\Desktop\фото доклад\a2ac9cb1-6ee4-4603-878b-586d5d9f6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0" y="188638"/>
            <a:ext cx="5096732" cy="65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96651"/>
            <a:ext cx="5206068" cy="62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525487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4" y="183392"/>
            <a:ext cx="3668580" cy="50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i.mycdn.me/i?r=AyH4iRPQ2q0otWIFepML2LxRKJbkVLme9Fb7YLRV5jMvl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92319"/>
            <a:ext cx="4175176" cy="48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3" y="2204864"/>
            <a:ext cx="468052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3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4" name="Picture 6" descr="https://i.mycdn.me/i?r=AyH4iRPQ2q0otWIFepML2LxRWocw2iH3awQnMxTjQGtwIQ&amp;fn=w_5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31660" r="11698" b="32654"/>
          <a:stretch/>
        </p:blipFill>
        <p:spPr bwMode="auto">
          <a:xfrm>
            <a:off x="2418725" y="1156176"/>
            <a:ext cx="7200800" cy="47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mycdn.me/i?r=AyH4iRPQ2q0otWIFepML2LxRjliRAKQRiEpfOFELbKiB8A&amp;fn=w_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19" y="0"/>
            <a:ext cx="3437822" cy="4585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?r=AyH4iRPQ2q0otWIFepML2LxRw0gjl1Qpzwm73jR2PHtM1Q&amp;fn=w_6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r="13127" b="18840"/>
          <a:stretch/>
        </p:blipFill>
        <p:spPr bwMode="auto">
          <a:xfrm>
            <a:off x="8689413" y="-45429"/>
            <a:ext cx="3456384" cy="3563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mycdn.me/i?r=AyH4iRPQ2q0otWIFepML2LxRh3NsSBJ3ppJaekBGI29Fmw&amp;fn=w_5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88" y="3132234"/>
            <a:ext cx="2824762" cy="37680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1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1844" y="116632"/>
            <a:ext cx="1067383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родного края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7788" y="1340768"/>
            <a:ext cx="8594429" cy="3880773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052736"/>
            <a:ext cx="614519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35" y="499988"/>
            <a:ext cx="4948621" cy="607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214213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sun9-35.userapi.com/impg/g1CQb_G8PYv74hzHEBDgIdjdZB9ZOlV0P4-EuQ/ZvhoNrXr-cA.jpg?size=608x1080&amp;quality=95&amp;sign=bff75c8d31fc5aabe09a34a3b98bad5e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 b="13033"/>
          <a:stretch/>
        </p:blipFill>
        <p:spPr bwMode="auto">
          <a:xfrm>
            <a:off x="7246540" y="23687"/>
            <a:ext cx="4253842" cy="65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ладимир\Desktop\фото доклад\xO8Cqx_CI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557611"/>
            <a:ext cx="6257579" cy="48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75063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C:\Users\Владимир\Desktop\фото СОВЕТНИК\13 апреля\фото цел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13" y="950881"/>
            <a:ext cx="6721219" cy="504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ладимир\Desktop\фото СОВЕТНИК\13 апреля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6508" cy="379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ладимир\Desktop\фото СОВЕТНИК\13 апреля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81" y="116633"/>
            <a:ext cx="4067944" cy="54726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12232" r="5132" b="1369"/>
          <a:stretch/>
        </p:blipFill>
        <p:spPr bwMode="auto">
          <a:xfrm rot="5400000">
            <a:off x="-548915" y="696110"/>
            <a:ext cx="4263649" cy="2930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4968" r="1987" b="1242"/>
          <a:stretch/>
        </p:blipFill>
        <p:spPr bwMode="auto">
          <a:xfrm rot="5400000">
            <a:off x="3428059" y="618634"/>
            <a:ext cx="4540615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https://i.mycdn.me/i?r=AyH4iRPQ2q0otWIFepML2LxRyCoFYYfea-hvtMlqtN3c0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00" y="2708920"/>
            <a:ext cx="3138183" cy="41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D1UPJVVkKqkIk3jl7tiBQ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r="3657"/>
          <a:stretch/>
        </p:blipFill>
        <p:spPr bwMode="auto">
          <a:xfrm>
            <a:off x="8614692" y="-40517"/>
            <a:ext cx="3185166" cy="4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2083" b="1741"/>
          <a:stretch/>
        </p:blipFill>
        <p:spPr bwMode="auto">
          <a:xfrm>
            <a:off x="6454452" y="3284984"/>
            <a:ext cx="4536504" cy="3527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116632"/>
            <a:ext cx="10801200" cy="1320800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военно-патриотического воспитания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477" y="1124744"/>
            <a:ext cx="10961870" cy="5472608"/>
          </a:xfrm>
        </p:spPr>
        <p:txBody>
          <a:bodyPr>
            <a:normAutofit/>
          </a:bodyPr>
          <a:lstStyle/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форм и методов патриотического воспитания на основе новых информационных технологий;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патриотической направленности в курсах социально-гуманитарных дисциплин;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личности гражданина-патриота Родины на основе боевых традиций наших Вооруженных Сил, славного военно-исторического прошлого России, многочисленных примеров мужества и героизма российских воинов, проявленных при защите Отечества;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и личностному развитию учащихся в процессе формирования активной жизненной позиции и чувства ответственности за свой личный выбор и за будущее страны;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понимания воинского и гражданского долга перед своим Отечеством;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ценностей здорового образа жизни;</a:t>
            </a:r>
          </a:p>
          <a:p>
            <a:pPr lvl="0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учащихся к работе по возрождению и сохранению культурных и духовно-нравственных ценностей родного края, школы через овладение технологией социального проектирования и участие в реальной жизни общества;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0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11655682" cy="13208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Внеурочные занятия цикла 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372822"/>
            <a:ext cx="3600400" cy="464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86" y="2636912"/>
            <a:ext cx="5549838" cy="413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38" y="0"/>
            <a:ext cx="4888441" cy="442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06373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sun9-78.userapi.com/impg/FQDl2ZXmlq1gmKLQXLMzLnEZUeEZuYzR3jk34Q/E7blLvfgmoM.jpg?size=1280x963&amp;quality=95&amp;sign=fa5ed8f12c3e1aaabe1e93943244a06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/>
          <a:stretch/>
        </p:blipFill>
        <p:spPr bwMode="auto">
          <a:xfrm>
            <a:off x="189756" y="131815"/>
            <a:ext cx="6185812" cy="41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6406"/>
          <a:stretch/>
        </p:blipFill>
        <p:spPr bwMode="auto">
          <a:xfrm>
            <a:off x="5924044" y="1916832"/>
            <a:ext cx="626478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07887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https://nsportal.ru/sites/default/files/styles/media_gallery_thumbnail/public/gallery/2013/10/10/vse_vmeste_1.jpg?itok=bzd7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80628"/>
            <a:ext cx="3339371" cy="333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i.mycdn.me/i?r=AyH4iRPQ2q0otWIFepML2LxRsFt3sN1T9PpaTnWtP2F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59" y="2780928"/>
            <a:ext cx="5256293" cy="39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?r=AyH4iRPQ2q0otWIFepML2LxRyfA_8hbP4ttGai3i1pw6q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12099"/>
          <a:stretch/>
        </p:blipFill>
        <p:spPr bwMode="auto">
          <a:xfrm>
            <a:off x="5590356" y="60538"/>
            <a:ext cx="5976664" cy="37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СТАРЫЙ КОМП\РАЗНОЕи ВАЖНОЕ\сайт\s13000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35" y="3419999"/>
            <a:ext cx="3389353" cy="330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7859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0"/>
            <a:ext cx="11511667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патриотического воспитания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5209" y="1522229"/>
            <a:ext cx="10512862" cy="1905237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17948" y="1484784"/>
            <a:ext cx="74168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1.Духовно – нравственное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2.Гражданско – патриотическое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3.Историко – краеведческое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4.Военно – патриотическое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5.Спортивно – патриотическое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6.Социально – патриотическое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77" y="671933"/>
            <a:ext cx="8676963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9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116632"/>
            <a:ext cx="9073008" cy="65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644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52" y="0"/>
            <a:ext cx="9073008" cy="672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730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2068</TotalTime>
  <Words>523</Words>
  <Application>Microsoft Office PowerPoint</Application>
  <PresentationFormat>Произвольный</PresentationFormat>
  <Paragraphs>50</Paragraphs>
  <Slides>63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</vt:lpstr>
      <vt:lpstr>Century Gothic</vt:lpstr>
      <vt:lpstr>Times New Roman</vt:lpstr>
      <vt:lpstr>Trebuchet MS</vt:lpstr>
      <vt:lpstr>Wingdings 3</vt:lpstr>
      <vt:lpstr>Аспект</vt:lpstr>
      <vt:lpstr>«Организация военно-патриотического воспитания в образовательном учреждении».  </vt:lpstr>
      <vt:lpstr>Презентация PowerPoint</vt:lpstr>
      <vt:lpstr>Презентация PowerPoint</vt:lpstr>
      <vt:lpstr>Правовой основой патриотического воспитания является:</vt:lpstr>
      <vt:lpstr>Цель военно-патриотического воспитания </vt:lpstr>
      <vt:lpstr>            Задачи военно-патриотического воспитания</vt:lpstr>
      <vt:lpstr>Основные направления патриотического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 разноплановая и интересная работа  проводится у нас по различным направлениям деятельности:</vt:lpstr>
      <vt:lpstr>Презентация PowerPoint</vt:lpstr>
      <vt:lpstr>Презентация PowerPoint</vt:lpstr>
      <vt:lpstr>                                                     Участие в акциях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памятных дней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Спортивно-массовые мероприятия</vt:lpstr>
      <vt:lpstr>Презентация PowerPoint</vt:lpstr>
      <vt:lpstr>Презентация PowerPoint</vt:lpstr>
      <vt:lpstr>Презентация PowerPoint</vt:lpstr>
      <vt:lpstr>Изучение родного края</vt:lpstr>
      <vt:lpstr>Презентация PowerPoint</vt:lpstr>
      <vt:lpstr>Презентация PowerPoint</vt:lpstr>
      <vt:lpstr>Презентация PowerPoint</vt:lpstr>
      <vt:lpstr>Внеурочные занятия цикла  «Разговоры о важном».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по патриотическому воспитанию в школе</dc:title>
  <dc:creator>Наталья Владимировна</dc:creator>
  <cp:lastModifiedBy>Professional</cp:lastModifiedBy>
  <cp:revision>119</cp:revision>
  <dcterms:created xsi:type="dcterms:W3CDTF">2018-03-26T17:50:15Z</dcterms:created>
  <dcterms:modified xsi:type="dcterms:W3CDTF">2025-09-17T18:38:06Z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