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4" r:id="rId3"/>
    <p:sldId id="279" r:id="rId4"/>
    <p:sldId id="271" r:id="rId5"/>
    <p:sldId id="272" r:id="rId6"/>
    <p:sldId id="266" r:id="rId7"/>
    <p:sldId id="262" r:id="rId8"/>
    <p:sldId id="260" r:id="rId9"/>
    <p:sldId id="288" r:id="rId10"/>
    <p:sldId id="296" r:id="rId11"/>
    <p:sldId id="293" r:id="rId12"/>
    <p:sldId id="270" r:id="rId13"/>
    <p:sldId id="285" r:id="rId14"/>
    <p:sldId id="287" r:id="rId15"/>
    <p:sldId id="286" r:id="rId16"/>
    <p:sldId id="297" r:id="rId17"/>
    <p:sldId id="295" r:id="rId18"/>
    <p:sldId id="265" r:id="rId19"/>
    <p:sldId id="268" r:id="rId20"/>
    <p:sldId id="298" r:id="rId21"/>
    <p:sldId id="301" r:id="rId22"/>
    <p:sldId id="269" r:id="rId23"/>
    <p:sldId id="291" r:id="rId24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1" autoAdjust="0"/>
    <p:restoredTop sz="84604" autoAdjust="0"/>
  </p:normalViewPr>
  <p:slideViewPr>
    <p:cSldViewPr>
      <p:cViewPr>
        <p:scale>
          <a:sx n="95" d="100"/>
          <a:sy n="95" d="100"/>
        </p:scale>
        <p:origin x="-93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26.10.2021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26.10.2021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6480720" cy="11020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844080" y="22852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 dirty="0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420888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3789040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036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21328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V5vB/nUbaDwWi6" TargetMode="External"/><Relationship Id="rId2" Type="http://schemas.openxmlformats.org/officeDocument/2006/relationships/hyperlink" Target="https://cloud.mail.ru/public/ptTq/1PYxoV9L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loud.mail.ru/public/eE7d/gDQ31vYF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44824"/>
            <a:ext cx="6480720" cy="316835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36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21" y="2564904"/>
            <a:ext cx="6105525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592367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Подготовила и реализовала: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воспитатель Матвеева Ольга Рудольфовна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1333" y="180387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№18 г. Красноармейска Саратовской области»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104184" cy="816799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r>
              <a:rPr lang="ru-RU" alt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105904"/>
            <a:ext cx="2736304" cy="205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9922" y="2042950"/>
            <a:ext cx="2808173" cy="2106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9382" y="2240621"/>
            <a:ext cx="2569081" cy="1926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368099"/>
            <a:ext cx="2004053" cy="1503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368099"/>
            <a:ext cx="2004053" cy="1503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94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63688" y="836712"/>
            <a:ext cx="5760640" cy="129614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азами экономики  через художественную литературу.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123728" y="2564905"/>
            <a:ext cx="4896544" cy="216023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altLang="ru-RU" sz="9600" b="1" dirty="0" smtClean="0">
                <a:solidFill>
                  <a:schemeClr val="tx1"/>
                </a:solidFill>
                <a:latin typeface="Gabriola" panose="04040605051002020D02" pitchFamily="82" charset="0"/>
                <a:cs typeface="Times New Roman" pitchFamily="18" charset="0"/>
              </a:rPr>
              <a:t>                </a:t>
            </a:r>
            <a:r>
              <a:rPr lang="ru-RU" altLang="ru-RU" sz="9600" b="1" dirty="0" smtClean="0">
                <a:solidFill>
                  <a:srgbClr val="C00000"/>
                </a:solidFill>
                <a:latin typeface="Gabriola" panose="04040605051002020D02" pitchFamily="82" charset="0"/>
                <a:cs typeface="Times New Roman" pitchFamily="18" charset="0"/>
              </a:rPr>
              <a:t>Народные сказки, аккумулировавшие вековой экономический опыт народа, используются для воспитания таких «экономических» качеств личности, как трудолюбие, бережливость, расчетливость, практичность и др. </a:t>
            </a:r>
          </a:p>
          <a:p>
            <a:pPr>
              <a:buNone/>
            </a:pPr>
            <a:r>
              <a:rPr lang="ru-RU" alt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10" name="Picture 2" descr="http://www.yuga.ru/media/9a/d7/russkie-narodniye-skazki__ymuzo4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2987"/>
            <a:ext cx="2448272" cy="17997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4" descr="https://encrypted-tbn3.gstatic.com/images?q=tbn:ANd9GcREHJG0WhBjhBNv_qF2VfIYpsWVRoHBa3KIOEomn_zDmQhJKK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650484"/>
            <a:ext cx="2232248" cy="2016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6" descr="http://intellect-video.com/img_lib2/2014/07/1405758261_4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7513" y="1988840"/>
            <a:ext cx="2376487" cy="1872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8" descr="https://encrypted-tbn3.gstatic.com/images?q=tbn:ANd9GcSFF5D_3NRbPGJHKp_LJAnB68JXnSVYeUE-Gpn0hRGM9NW1HjlS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25144"/>
            <a:ext cx="2230501" cy="19414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0588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120" y="692697"/>
            <a:ext cx="4312096" cy="108011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этап:</a:t>
            </a:r>
            <a:endParaRPr lang="ru-RU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44080" y="1700808"/>
            <a:ext cx="5904656" cy="424847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Практический:</a:t>
            </a:r>
          </a:p>
          <a:p>
            <a:pPr lvl="0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беседы, просмотр развивающих видео мультфильмов</a:t>
            </a:r>
          </a:p>
          <a:p>
            <a:pPr lvl="0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экскурсии  </a:t>
            </a:r>
          </a:p>
          <a:p>
            <a:pPr lvl="0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сюжетно ролевых игр: «Магазин», «Супермаркет»,  «Рынок», пекарня, бухгалтерия, семья и т.д.;</a:t>
            </a:r>
          </a:p>
          <a:p>
            <a:pPr lvl="0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lvl="0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ППРС</a:t>
            </a:r>
          </a:p>
          <a:p>
            <a:pPr lvl="0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104184" cy="8167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музей хлеба</a:t>
            </a:r>
            <a:endParaRPr lang="ru-RU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7" descr="C:\Users\Win7x64\Desktop\финансовая грамотность\фото\IMG_20210204_110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42950"/>
            <a:ext cx="2736304" cy="2178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9" y="2042950"/>
            <a:ext cx="2880320" cy="2106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9382" y="2042950"/>
            <a:ext cx="2569081" cy="2322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299086"/>
            <a:ext cx="2004053" cy="1641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299086"/>
            <a:ext cx="2004053" cy="1641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2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08720"/>
            <a:ext cx="5760640" cy="118522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пекарню</a:t>
            </a:r>
            <a:endParaRPr lang="ru-RU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Win7x64\Desktop\финансовая грамотность\фото\DSCN8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028"/>
            <a:ext cx="3015134" cy="22613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844824"/>
            <a:ext cx="3015134" cy="22613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4106175"/>
            <a:ext cx="3015134" cy="22613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56017"/>
            <a:ext cx="6561112" cy="1185223"/>
          </a:xfrm>
        </p:spPr>
        <p:txBody>
          <a:bodyPr/>
          <a:lstStyle/>
          <a:p>
            <a:r>
              <a:rPr lang="ru-RU" altLang="ru-RU" sz="32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игры: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62167"/>
            <a:ext cx="1359768" cy="42366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«Банк»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1924166"/>
            <a:ext cx="1667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</a:rPr>
              <a:t>«Магазин»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79" y="1988840"/>
            <a:ext cx="3015134" cy="22613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79" y="3612571"/>
            <a:ext cx="3015134" cy="22613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9538" y="1924166"/>
            <a:ext cx="3015134" cy="2261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1042" y="4432790"/>
            <a:ext cx="3015134" cy="2261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3623571"/>
            <a:ext cx="3015134" cy="22613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924166"/>
            <a:ext cx="3015134" cy="22613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01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56017"/>
            <a:ext cx="6561112" cy="1185223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62167"/>
            <a:ext cx="1359768" cy="42366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1924166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3" y="1830610"/>
            <a:ext cx="3015133" cy="22613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322" y="1930048"/>
            <a:ext cx="3015133" cy="22613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3994722"/>
            <a:ext cx="3015133" cy="2261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0577" y="3975363"/>
            <a:ext cx="3015133" cy="2261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7576" y="1706832"/>
            <a:ext cx="3015133" cy="22613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938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64705"/>
            <a:ext cx="5760640" cy="1390294"/>
          </a:xfrm>
        </p:spPr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effectLst/>
              </a:rPr>
              <a:t>Взаимодействие с родителями:</a:t>
            </a:r>
            <a:r>
              <a:rPr lang="ru-RU" altLang="ru-RU" sz="3200" b="1" dirty="0" smtClean="0">
                <a:solidFill>
                  <a:prstClr val="black"/>
                </a:solidFill>
                <a:effectLst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62167"/>
            <a:ext cx="1359768" cy="42366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1924166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79" y="1988840"/>
            <a:ext cx="3015133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80" y="3944580"/>
            <a:ext cx="3104966" cy="32377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1924166"/>
            <a:ext cx="2376264" cy="2261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4646" y="4394860"/>
            <a:ext cx="2745506" cy="2261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3735507"/>
            <a:ext cx="3015133" cy="34058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924166"/>
            <a:ext cx="3015133" cy="28190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817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4168080" cy="88880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этап:</a:t>
            </a:r>
            <a:endParaRPr lang="ru-RU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91680" y="1988840"/>
            <a:ext cx="5904656" cy="38884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результатов: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Экономический уголок в группе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 «Бюджетная выпечка»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5328592" cy="14401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9672" y="1556792"/>
            <a:ext cx="5904656" cy="4464496"/>
          </a:xfrm>
        </p:spPr>
        <p:txBody>
          <a:bodyPr>
            <a:normAutofit fontScale="92500"/>
          </a:bodyPr>
          <a:lstStyle/>
          <a:p>
            <a:pPr marL="0" indent="0" algn="just">
              <a:spcAft>
                <a:spcPts val="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lvl="0" algn="just">
              <a:buFont typeface="Symbol"/>
              <a:buChar char="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приобретают первичный финансовый опыт, учатся устанавливать разумные финансовые отношения в различных сферах жизнедеятельности.</a:t>
            </a:r>
          </a:p>
          <a:p>
            <a:pPr lvl="0" algn="just">
              <a:buFont typeface="Symbol"/>
              <a:buChar char="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Родители получают дополнительные знания по воспитанию финансовой грамотности детей.</a:t>
            </a:r>
          </a:p>
          <a:p>
            <a:pPr lvl="0" algn="just">
              <a:buFont typeface="Symbol"/>
              <a:buChar char="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Педагоги получат систему работы по формированию финансового опыта детей.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423664" cy="9671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</a:rPr>
              <a:t> 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16832"/>
            <a:ext cx="6993160" cy="4032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информационно – исследовательский, игровой.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Участники проекта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старшей группы,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педагоги, родители.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времени проведения: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февраль-март 2021 года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3463" y="836712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«Бюджетная выпечка»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у профессионалов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009" y="1987010"/>
            <a:ext cx="2734170" cy="2228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38" y="3789040"/>
            <a:ext cx="3104966" cy="33139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4646" y="4289498"/>
            <a:ext cx="2745506" cy="25238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5405" y="1621542"/>
            <a:ext cx="3024335" cy="29595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6456" y="3804753"/>
            <a:ext cx="3062231" cy="33231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384" y="1621542"/>
            <a:ext cx="3024335" cy="30258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19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64705"/>
            <a:ext cx="5760640" cy="1390294"/>
          </a:xfrm>
        </p:spPr>
        <p:txBody>
          <a:bodyPr/>
          <a:lstStyle/>
          <a:p>
            <a:r>
              <a:rPr lang="ru-RU" sz="3200" b="1" dirty="0" smtClean="0">
                <a:solidFill>
                  <a:prstClr val="black"/>
                </a:solidFill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62167"/>
            <a:ext cx="1359768" cy="42366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1924166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402" y="1409443"/>
            <a:ext cx="2677521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62" y="3754544"/>
            <a:ext cx="3104966" cy="34191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9728" y="2133510"/>
            <a:ext cx="2734170" cy="2261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4646" y="4495970"/>
            <a:ext cx="2745506" cy="2362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8816" y="3573016"/>
            <a:ext cx="3062231" cy="35713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5405" y="1339727"/>
            <a:ext cx="3024335" cy="31202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1597245" y="900105"/>
            <a:ext cx="6390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«Бюджетная выпечка»</a:t>
            </a:r>
          </a:p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у профессионалов</a:t>
            </a:r>
          </a:p>
        </p:txBody>
      </p:sp>
    </p:spTree>
    <p:extLst>
      <p:ext uri="{BB962C8B-B14F-4D97-AF65-F5344CB8AC3E}">
        <p14:creationId xmlns:p14="http://schemas.microsoft.com/office/powerpoint/2010/main" val="257574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89671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556792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Используемые источники по финансовой грамотности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16005" y="2906248"/>
            <a:ext cx="57606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4E9E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https://cloud.mail.ru/public/ptTq/1PYxoV9Ln</a:t>
            </a:r>
            <a:endParaRPr lang="ru-RU" sz="2000" dirty="0">
              <a:solidFill>
                <a:srgbClr val="E4E9E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4E9E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https://cloud.mail.ru/public/V5vB/nUbaDwWi6</a:t>
            </a:r>
            <a:endParaRPr lang="ru-RU" sz="2000" dirty="0">
              <a:solidFill>
                <a:srgbClr val="E4E9E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4E9E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https://cloud.mail.ru/public/eE7d/gDQ31vYF1</a:t>
            </a:r>
            <a:endParaRPr lang="ru-RU" sz="2000" dirty="0">
              <a:solidFill>
                <a:srgbClr val="E4E9E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4E9E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https://cloud.mail.ru/public/6yWv/oT3gm4QAw</a:t>
            </a:r>
            <a:endParaRPr lang="ru-RU" sz="2000" dirty="0">
              <a:solidFill>
                <a:srgbClr val="E4E9E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547664" y="2767281"/>
            <a:ext cx="5670376" cy="919401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120" y="692697"/>
            <a:ext cx="4888160" cy="11521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</a:rPr>
              <a:t> 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964263" cy="25376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-16758" y="2136279"/>
            <a:ext cx="9144000" cy="4699159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Финансовое просвещение и воспитание детей дошкольного возраста – сравнительно новое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направление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дошкольной педагогике, отражающее интерес педагогической и родительской общественности к глобальной социальной проблеме, неотделимой от развития ребенка с первых лет его жизни.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рано включаются в экономическую составляющую жизни семьи: знакомятся с деньгами, рекламой, ходят с родителями за покупками в магазин, овладевая, таким образом, первичными экономическими знаниями, пока еще на житейском уровне.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 сожалению, в дошкольных учреждениях обучению вопросам финансовой грамотности уделяется мало внимания. Грамотное отношение к собственным деньгам и опыт пользования финансовыми продуктами в дошкольном возрасте ограничивается использованием в игровой деятельности аналогов купюр и банковских карт.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Человек, уверенный в своем финансовом будущем, чувствует себя гораздо спокойнее, планируя свое будущее, поэтому и следует знакомить дошкольников с навыками грамотного пользования средствами, которые они будут зарабатывать во взрослой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самостоятельной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жизни</a:t>
            </a: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370863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120" y="620689"/>
            <a:ext cx="4240088" cy="10801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31640" y="1700808"/>
            <a:ext cx="5904656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изучения уровня сформированности экономических представлений у детей 5-6 лет старшей группы «Ласточки» на начало года показала: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 11 опрошенных детей имеют высокий уровень-0% , средний- 54%(6), низкий – 46% (5).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содействие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финансовому просвещению и воспитанию детей дошкольного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возраста, создание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необходимой мотивации для повышения их финансовой грамотности.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760640" cy="118522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3456384"/>
          </a:xfrm>
        </p:spPr>
        <p:txBody>
          <a:bodyPr>
            <a:noAutofit/>
          </a:bodyPr>
          <a:lstStyle/>
          <a:p>
            <a:pPr lvl="0" algn="just">
              <a:buFont typeface="Symbol"/>
              <a:buChar char="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Развивать основы финансовой грамотности дошкольников посредством разнообразных видов детской деятельности;</a:t>
            </a:r>
          </a:p>
          <a:p>
            <a:pPr lvl="0" algn="just">
              <a:buFont typeface="Symbol"/>
              <a:buChar char="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Совершенствовать коммуникативные качества детей;</a:t>
            </a:r>
          </a:p>
          <a:p>
            <a:pPr lvl="0" algn="just">
              <a:buFont typeface="Symbol"/>
              <a:buChar char="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Расширять знания детей о потребностях, учить понимать, чем отличаются потребности от желаний.</a:t>
            </a:r>
          </a:p>
          <a:p>
            <a:pPr lvl="0" algn="just">
              <a:buFont typeface="Symbol"/>
              <a:buChar char="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Содействовать проявлению интереса у детей к профессиональной деятельности взрослых.</a:t>
            </a:r>
          </a:p>
          <a:p>
            <a:pPr lvl="0" algn="just">
              <a:buFont typeface="Symbol"/>
              <a:buChar char="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Развивать память, внимание, речь, стимулировать активность детей.</a:t>
            </a:r>
          </a:p>
          <a:p>
            <a:pPr lvl="0" algn="just">
              <a:buFont typeface="Symbol"/>
              <a:buChar char="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Развивать умение творчески подходить к решению ситуаций финансовых отношений посредством игровых действий.</a:t>
            </a:r>
          </a:p>
          <a:p>
            <a:pPr>
              <a:buNone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956017"/>
            <a:ext cx="5400600" cy="118522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родителями:</a:t>
            </a:r>
            <a:endParaRPr lang="ru-RU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44080" y="2285256"/>
            <a:ext cx="5824264" cy="32319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к совместной организованной деятельности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628800"/>
            <a:ext cx="6264696" cy="64807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этап: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6" y="1988840"/>
            <a:ext cx="5904656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Организационный:</a:t>
            </a:r>
          </a:p>
          <a:p>
            <a:pPr algn="just">
              <a:spcAft>
                <a:spcPts val="0"/>
              </a:spcAft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изучение справочной, методической, энциклопедической литературы, сбор материала необходимого для реализации цели проекта.</a:t>
            </a:r>
          </a:p>
          <a:p>
            <a:pPr algn="just">
              <a:spcAft>
                <a:spcPts val="0"/>
              </a:spcAft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информирование родителей о планировании работы с детьми по проекту «Маленький экономист».</a:t>
            </a:r>
          </a:p>
          <a:p>
            <a:pPr algn="just">
              <a:spcAft>
                <a:spcPts val="0"/>
              </a:spcAft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подбор художественной литературы для детей по выбранной тематике.</a:t>
            </a:r>
          </a:p>
          <a:p>
            <a:pPr algn="just">
              <a:spcAft>
                <a:spcPts val="0"/>
              </a:spcAft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подбор необходимого оборудования и пособий для практического обогащения проекта.</a:t>
            </a:r>
          </a:p>
          <a:p>
            <a:pPr algn="just">
              <a:spcAft>
                <a:spcPts val="0"/>
              </a:spcAft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Создание развивающей среды по теме.</a:t>
            </a:r>
          </a:p>
          <a:p>
            <a:pPr marL="0" indent="0">
              <a:buNone/>
            </a:pPr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968535"/>
            <a:ext cx="5760640" cy="118522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704855" cy="370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976372"/>
            <a:ext cx="4015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ea typeface="+mj-ea"/>
                <a:cs typeface="+mj-cs"/>
              </a:rPr>
              <a:t>   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Уголок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экономики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7c99a9f2de5b86a8eb3fb5b476289f86422b2f"/>
</p:tagLst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603</Words>
  <Application>Microsoft Office PowerPoint</Application>
  <PresentationFormat>Экран (4:3)</PresentationFormat>
  <Paragraphs>102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      </vt:lpstr>
      <vt:lpstr> </vt:lpstr>
      <vt:lpstr> </vt:lpstr>
      <vt:lpstr> Проблема: </vt:lpstr>
      <vt:lpstr>Цель:  содействие финансовому просвещению и воспитанию детей дошкольного возраста, создание необходимой мотивации для повышения их финансовой грамотности. </vt:lpstr>
      <vt:lpstr>Задачи:</vt:lpstr>
      <vt:lpstr>Формы работы с родителями:</vt:lpstr>
      <vt:lpstr>Этапы реализации проекта 1 этап: </vt:lpstr>
      <vt:lpstr> </vt:lpstr>
      <vt:lpstr>Дидактические игры:</vt:lpstr>
      <vt:lpstr>Знакомство с азами экономики  через художественную литературу. </vt:lpstr>
      <vt:lpstr>2 этап:</vt:lpstr>
      <vt:lpstr>Экскурсия в музей хлеба</vt:lpstr>
      <vt:lpstr>Экскурсия на пекарню</vt:lpstr>
      <vt:lpstr>Сюжетные игры:</vt:lpstr>
      <vt:lpstr>Семья</vt:lpstr>
      <vt:lpstr>Взаимодействие с родителями: </vt:lpstr>
      <vt:lpstr>3 этап:</vt:lpstr>
      <vt:lpstr>Ожидаемый результат:</vt:lpstr>
      <vt:lpstr>Презентация PowerPoint</vt:lpstr>
      <vt:lpstr> 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 минуты без книги</dc:title>
  <dc:creator>obstinate</dc:creator>
  <dc:description>Шаблон презентации с сайта https://presentation-creation.ru/</dc:description>
  <cp:lastModifiedBy>Win7x64</cp:lastModifiedBy>
  <cp:revision>623</cp:revision>
  <dcterms:created xsi:type="dcterms:W3CDTF">2018-02-25T09:09:03Z</dcterms:created>
  <dcterms:modified xsi:type="dcterms:W3CDTF">2021-10-26T06:09:13Z</dcterms:modified>
</cp:coreProperties>
</file>