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68" r:id="rId5"/>
    <p:sldId id="270" r:id="rId6"/>
    <p:sldId id="275" r:id="rId7"/>
    <p:sldId id="274" r:id="rId8"/>
    <p:sldId id="278" r:id="rId9"/>
    <p:sldId id="280" r:id="rId10"/>
    <p:sldId id="283" r:id="rId11"/>
    <p:sldId id="263" r:id="rId12"/>
    <p:sldId id="281" r:id="rId13"/>
    <p:sldId id="265" r:id="rId14"/>
    <p:sldId id="285" r:id="rId15"/>
    <p:sldId id="286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1199339803520517E-2"/>
          <c:y val="2.3494313564513643E-2"/>
          <c:w val="0.90838026158322849"/>
          <c:h val="0.88040617694003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Да</c:v>
                </c:pt>
                <c:pt idx="1">
                  <c:v>Нет</c:v>
                </c:pt>
                <c:pt idx="2">
                  <c:v>частично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Лист1!$B$2:$E$2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E7-4981-8BAF-D6223AA528A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Да</c:v>
                </c:pt>
                <c:pt idx="1">
                  <c:v>Нет</c:v>
                </c:pt>
                <c:pt idx="2">
                  <c:v>частично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Лист1!$B$3:$E$3</c:f>
              <c:numCache>
                <c:formatCode>0%</c:formatCode>
                <c:ptCount val="4"/>
                <c:pt idx="0">
                  <c:v>0.83</c:v>
                </c:pt>
                <c:pt idx="1">
                  <c:v>0</c:v>
                </c:pt>
                <c:pt idx="2">
                  <c:v>0.17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E7-4981-8BAF-D6223AA528A5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Да</c:v>
                </c:pt>
                <c:pt idx="1">
                  <c:v>Нет</c:v>
                </c:pt>
                <c:pt idx="2">
                  <c:v>частично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Лист1!$B$4:$E$4</c:f>
              <c:numCache>
                <c:formatCode>0%</c:formatCode>
                <c:ptCount val="4"/>
                <c:pt idx="0">
                  <c:v>0.67</c:v>
                </c:pt>
                <c:pt idx="1">
                  <c:v>0</c:v>
                </c:pt>
                <c:pt idx="2">
                  <c:v>0</c:v>
                </c:pt>
                <c:pt idx="3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E7-4981-8BAF-D6223AA528A5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Да</c:v>
                </c:pt>
                <c:pt idx="1">
                  <c:v>Нет</c:v>
                </c:pt>
                <c:pt idx="2">
                  <c:v>частично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Лист1!$B$5:$E$5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E7-4981-8BAF-D6223AA528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401656"/>
        <c:axId val="186402048"/>
      </c:barChart>
      <c:catAx>
        <c:axId val="186401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6402048"/>
        <c:crosses val="autoZero"/>
        <c:auto val="1"/>
        <c:lblAlgn val="ctr"/>
        <c:lblOffset val="100"/>
        <c:noMultiLvlLbl val="0"/>
      </c:catAx>
      <c:valAx>
        <c:axId val="1864020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86401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5CD5-4FA9-4BAA-84BB-F0AB74B1319C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175A-9473-45EB-98CD-BCE24984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14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5CD5-4FA9-4BAA-84BB-F0AB74B1319C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175A-9473-45EB-98CD-BCE24984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15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5CD5-4FA9-4BAA-84BB-F0AB74B1319C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175A-9473-45EB-98CD-BCE24984BAC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8735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5CD5-4FA9-4BAA-84BB-F0AB74B1319C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175A-9473-45EB-98CD-BCE24984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695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5CD5-4FA9-4BAA-84BB-F0AB74B1319C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175A-9473-45EB-98CD-BCE24984BAC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0454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5CD5-4FA9-4BAA-84BB-F0AB74B1319C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175A-9473-45EB-98CD-BCE24984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13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5CD5-4FA9-4BAA-84BB-F0AB74B1319C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175A-9473-45EB-98CD-BCE24984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391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5CD5-4FA9-4BAA-84BB-F0AB74B1319C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175A-9473-45EB-98CD-BCE24984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34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11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5CD5-4FA9-4BAA-84BB-F0AB74B1319C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175A-9473-45EB-98CD-BCE24984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92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5CD5-4FA9-4BAA-84BB-F0AB74B1319C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175A-9473-45EB-98CD-BCE24984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69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5CD5-4FA9-4BAA-84BB-F0AB74B1319C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175A-9473-45EB-98CD-BCE24984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19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5CD5-4FA9-4BAA-84BB-F0AB74B1319C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175A-9473-45EB-98CD-BCE24984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52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5CD5-4FA9-4BAA-84BB-F0AB74B1319C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175A-9473-45EB-98CD-BCE24984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29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5CD5-4FA9-4BAA-84BB-F0AB74B1319C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175A-9473-45EB-98CD-BCE24984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36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5CD5-4FA9-4BAA-84BB-F0AB74B1319C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175A-9473-45EB-98CD-BCE24984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81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5CD5-4FA9-4BAA-84BB-F0AB74B1319C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175A-9473-45EB-98CD-BCE24984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31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35CD5-4FA9-4BAA-84BB-F0AB74B1319C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8F6175A-9473-45EB-98CD-BCE24984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91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s-probuzhdenie.ucoz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s-probuzhdenie.ucoz.ru/index/konsultacionnyj_centr/0-5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E576F-C668-4754-AE1A-EF1AC3BF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518" y="625585"/>
            <a:ext cx="9109631" cy="42756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п. Пробуждение» 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Энгельсского муниципального района,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Саратовской области 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формы работы с родителями в просветительской деятельности консультационного</a:t>
            </a:r>
            <a:r>
              <a:rPr lang="ru-RU" sz="4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в ДОУ.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56AC89-55E6-43A9-B6A2-75F9198EA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600" y="4901254"/>
            <a:ext cx="4675498" cy="1853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Ковалева Е.В.,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Мендыбаева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А.Б. </a:t>
            </a:r>
          </a:p>
        </p:txBody>
      </p:sp>
    </p:spTree>
    <p:extLst>
      <p:ext uri="{BB962C8B-B14F-4D97-AF65-F5344CB8AC3E}">
        <p14:creationId xmlns:p14="http://schemas.microsoft.com/office/powerpoint/2010/main" val="40383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сеть «ВКОНТАКТЕ»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62" y="1200549"/>
            <a:ext cx="4685847" cy="557769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22" y="1332410"/>
            <a:ext cx="4448047" cy="5223761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466531" y="-309729"/>
            <a:ext cx="9541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kumimoji="0" lang="ru-RU" alt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7" name="Picture 11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62" y="176885"/>
            <a:ext cx="1076252" cy="92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431343" y="176885"/>
            <a:ext cx="21183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3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https://vk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82828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800" b="0" i="0" u="none" strike="noStrike" cap="none" normalizeH="0" baseline="0" dirty="0" smtClean="0">
                <a:ln>
                  <a:noFill/>
                </a:ln>
                <a:solidFill>
                  <a:srgbClr val="82828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4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08961-52C3-4CE9-A08A-E77FEC350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14742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педагога-психолога в условиях дистанционного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взаимодействия с родителями осуществляется в рамках основных направлений деятельности.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8A1FCC-9D58-49D4-A61E-B41B6213B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757026"/>
            <a:ext cx="8596668" cy="241586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консультирование и психологическое просвещение родителей осуществлялся в виде дистанционных консультаций при помощи телефона, электронной почты, Viber,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 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84621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 родителей в мессенджерах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бесплатные 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мультиплатформенные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приложения для общения через интернет.</a:t>
            </a:r>
            <a:b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данных мессенджеров проводится индивидуальная работа, в виде консультирования и просвещения родителей.</a:t>
            </a:r>
            <a:b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5" y="2660728"/>
            <a:ext cx="3304903" cy="39877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154" y="2899953"/>
            <a:ext cx="3317965" cy="395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71D0D20-257A-4B67-9C7D-210ED5652E7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" y="422184"/>
            <a:ext cx="3665538" cy="233997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4DF05E-7393-434D-A410-8C47A16005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709" y="422184"/>
            <a:ext cx="3519052" cy="23389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31AE26-5634-4EDA-8B0F-4D0A70F192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707" y="439419"/>
            <a:ext cx="3741278" cy="2340120"/>
          </a:xfrm>
          <a:prstGeom prst="rect">
            <a:avLst/>
          </a:prstGeom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id="{31A5A172-9AF6-4BD3-A341-77D455B053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768" y="3205329"/>
            <a:ext cx="6089794" cy="32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8355" y="624110"/>
            <a:ext cx="9976258" cy="128089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проводилось в мае 2023года. В анкетировании приняло участие 6 человек.  Анкета содержала 5 вопросов с фиксированными ответами.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89212" y="2729552"/>
            <a:ext cx="8915400" cy="3181670"/>
          </a:xfrm>
        </p:spPr>
        <p:txBody>
          <a:bodyPr/>
          <a:lstStyle/>
          <a:p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897757"/>
              </p:ext>
            </p:extLst>
          </p:nvPr>
        </p:nvGraphicFramePr>
        <p:xfrm>
          <a:off x="3547968" y="1825381"/>
          <a:ext cx="7956644" cy="5012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5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19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65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30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631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вопрос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частично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Затрудняюсь ответить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93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Считаете ли вы, что консультативный материал организован в соответствии с Вашими запросами?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ч-100 %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965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Удовлетворены ли Вы полученными консультациями?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ч- 83%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1ч -17%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965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Помогли ли Вам рекомендации, полученные у специалистов КЦ?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4ч - 67 %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2ч - 33%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144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Устраивает ли Вас состав специалистов, работающих с Вами?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6ч - 100 %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в баллах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1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Вы оцениваете работу КЦ?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2ч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4ч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2075" y="231467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584" tIns="914112" rIns="685584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9239460"/>
              </p:ext>
            </p:extLst>
          </p:nvPr>
        </p:nvGraphicFramePr>
        <p:xfrm>
          <a:off x="900751" y="2071910"/>
          <a:ext cx="10699845" cy="383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562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5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E818C-11CD-48F1-9A1F-3DC54F236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7334" y="2596606"/>
            <a:ext cx="9894626" cy="4112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" indent="443230" algn="just">
              <a:lnSpc>
                <a:spcPct val="126000"/>
              </a:lnSpc>
              <a:spcAft>
                <a:spcPts val="7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дистанционной работы по оказанию консультативной помощи в нашем детском саду - это реальная и доступная возможность родителям,  получить  профессиональную консультацию (помощь) от квалифицированных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специалистов.        	</a:t>
            </a:r>
          </a:p>
          <a:p>
            <a:pPr marR="635" indent="443230" algn="just">
              <a:lnSpc>
                <a:spcPct val="126000"/>
              </a:lnSpc>
              <a:spcAft>
                <a:spcPts val="7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Надеемся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 опыт работы нашего консультационного центра будет вам полезен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635" indent="443230" algn="just">
              <a:lnSpc>
                <a:spcPct val="126000"/>
              </a:lnSpc>
              <a:spcAft>
                <a:spcPts val="7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35" indent="443230">
              <a:lnSpc>
                <a:spcPct val="107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9559" y="150126"/>
            <a:ext cx="8714445" cy="139207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Консультационный центр на базе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учреждения 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п.Пробуждение» 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Энгельсского муниципального района Саратовской области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" y="1719618"/>
            <a:ext cx="4626591" cy="5036024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089969" y="2160589"/>
            <a:ext cx="6744979" cy="3880773"/>
          </a:xfrm>
        </p:spPr>
        <p:txBody>
          <a:bodyPr>
            <a:normAutofit fontScale="925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 с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18.09.2017г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dirty="0"/>
          </a:p>
          <a:p>
            <a:pPr lvl="0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413151Саратовская область Энгельсский район п.Пробуждение,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электронный адрес: 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://ds-probuzhdenie.ucoz.ru/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 сайта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ds-probuzhdenie.ucoz.ru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Адрес консультационного центра </a:t>
            </a:r>
          </a:p>
          <a:p>
            <a:pPr marL="0" lv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ds-probuzhdenie.ucoz.ru/index/konsultacionnyj_centr/0-50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" y="117566"/>
            <a:ext cx="10136777" cy="248194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Консультационный центр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обеспечения единства и преемственности семейного и общественного воспитания, оказания психолого-педагогической помощи родителям (законным представителям), поддержки всестороннего развития личности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не посещающих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дошкольные образовательные учреждения, в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п.Пробуждение»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Консультационный центр. 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9" y="2965269"/>
            <a:ext cx="8020594" cy="377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976" y="624109"/>
            <a:ext cx="10482635" cy="20921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Нормативные документы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национальных целях и стратегических задачах развития Российской Федерации на период до 2024 года»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 от 7 мая 2018 г. определяет одну из важнейших задач – создание эффективной межведомственной системы родительского просвещения и семейного воспитания в Российской Федерации.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21977" y="2811840"/>
            <a:ext cx="5881100" cy="404616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 273-ФЗ «Об образовании в РФ» от 29.12.2012г.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VII, статья 64)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Саратовской области от 07.09.2015 г. № 2716 «О создании консультационных центров по взаимодействию дошкольных образовательных организаций различных форм 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родительской».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Саратовской области от 23.11.2021г. №1885 «Об утверждении Положения о целевой модели информационно-просветительской поддержки родителей».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03077" y="2716306"/>
            <a:ext cx="4916888" cy="3957449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по МБДОУ «Детский сад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п.Пробуждение»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создании консультационного центра»</a:t>
            </a:r>
          </a:p>
          <a:p>
            <a:pPr marL="0" lv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184-од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.09. 2017г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консультационном центре по взаимодействию с родительской общественностью </a:t>
            </a:r>
          </a:p>
          <a:p>
            <a:pPr marL="0" lv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п.Пробуждение»</a:t>
            </a:r>
          </a:p>
          <a:p>
            <a:pPr marL="0" lv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01.03.2022г. № 69-од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388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417" y="624110"/>
            <a:ext cx="10202092" cy="815752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Консультационного центра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846492"/>
              </p:ext>
            </p:extLst>
          </p:nvPr>
        </p:nvGraphicFramePr>
        <p:xfrm>
          <a:off x="4115885" y="1669074"/>
          <a:ext cx="2713293" cy="4872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Документ" r:id="rId3" imgW="6099308" imgH="9604614" progId="Word.Document.12">
                  <p:embed/>
                </p:oleObj>
              </mc:Choice>
              <mc:Fallback>
                <p:oleObj name="Документ" r:id="rId3" imgW="6099308" imgH="9604614" progId="Word.Document.12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5885" y="1669074"/>
                        <a:ext cx="2713293" cy="4872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113164"/>
              </p:ext>
            </p:extLst>
          </p:nvPr>
        </p:nvGraphicFramePr>
        <p:xfrm>
          <a:off x="110986" y="1352209"/>
          <a:ext cx="38671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PDF" r:id="rId5" imgW="0" imgH="360" progId="FoxitReader.Document">
                  <p:embed/>
                </p:oleObj>
              </mc:Choice>
              <mc:Fallback>
                <p:oleObj name="PDF" r:id="rId5" imgW="0" imgH="360" progId="FoxitReader.Document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986" y="1352209"/>
                        <a:ext cx="38671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267129"/>
              </p:ext>
            </p:extLst>
          </p:nvPr>
        </p:nvGraphicFramePr>
        <p:xfrm>
          <a:off x="6829178" y="1396035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PDF" r:id="rId7" imgW="0" imgH="360" progId="FoxitReader.Document">
                  <p:embed/>
                </p:oleObj>
              </mc:Choice>
              <mc:Fallback>
                <p:oleObj name="PDF" r:id="rId7" imgW="0" imgH="360" progId="FoxitReader.Document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29178" y="1396035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81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1680" y="88392"/>
            <a:ext cx="7994904" cy="4572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ctr"/>
            <a:r>
              <a:rPr lang="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консультационного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32832" y="783336"/>
            <a:ext cx="1929384" cy="6096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ctr"/>
            <a:r>
              <a:rPr lang="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528760"/>
              </p:ext>
            </p:extLst>
          </p:nvPr>
        </p:nvGraphicFramePr>
        <p:xfrm>
          <a:off x="1160852" y="1456073"/>
          <a:ext cx="8671560" cy="4723490"/>
        </p:xfrm>
        <a:graphic>
          <a:graphicData uri="http://schemas.openxmlformats.org/drawingml/2006/table">
            <a:tbl>
              <a:tblPr/>
              <a:tblGrid>
                <a:gridCol w="399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2004">
                <a:tc>
                  <a:txBody>
                    <a:bodyPr/>
                    <a:lstStyle/>
                    <a:p>
                      <a:pPr marL="65600" indent="0">
                        <a:spcBef>
                          <a:spcPts val="280"/>
                        </a:spcBef>
                      </a:pPr>
                      <a:r>
                        <a:rPr lang="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</a:p>
                  </a:txBody>
                  <a:tcPr marL="0" marR="0" marT="0" marB="0">
                    <a:solidFill>
                      <a:srgbClr val="DCE3EE"/>
                    </a:solidFill>
                  </a:tcPr>
                </a:tc>
                <a:tc>
                  <a:txBody>
                    <a:bodyPr/>
                    <a:lstStyle/>
                    <a:p>
                      <a:pPr marL="52900" indent="0">
                        <a:lnSpc>
                          <a:spcPct val="97000"/>
                        </a:lnSpc>
                      </a:pPr>
                      <a:r>
                        <a:rPr lang="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Регистрация родителей.</a:t>
                      </a:r>
                    </a:p>
                    <a:p>
                      <a:pPr marL="52900" indent="0">
                        <a:lnSpc>
                          <a:spcPct val="97000"/>
                        </a:lnSpc>
                      </a:pPr>
                      <a:r>
                        <a:rPr lang="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по воспитанию и взаимодействию взрослого и ребенка в семье</a:t>
                      </a:r>
                    </a:p>
                  </a:txBody>
                  <a:tcPr marL="0" marR="0" marT="0" marB="0" anchor="ctr">
                    <a:solidFill>
                      <a:srgbClr val="DC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364">
                <a:tc>
                  <a:txBody>
                    <a:bodyPr/>
                    <a:lstStyle/>
                    <a:p>
                      <a:pPr marL="65600" indent="0"/>
                      <a:r>
                        <a:rPr lang="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</a:txBody>
                  <a:tcPr marL="0" marR="0" marT="0" marB="0" anchor="ctr">
                    <a:solidFill>
                      <a:srgbClr val="DCE3EE"/>
                    </a:solidFill>
                  </a:tcPr>
                </a:tc>
                <a:tc>
                  <a:txBody>
                    <a:bodyPr/>
                    <a:lstStyle/>
                    <a:p>
                      <a:pPr marL="52900" indent="0">
                        <a:lnSpc>
                          <a:spcPct val="97000"/>
                        </a:lnSpc>
                      </a:pPr>
                      <a:r>
                        <a:rPr lang="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вопросам решения задач психологической направленности</a:t>
                      </a:r>
                    </a:p>
                  </a:txBody>
                  <a:tcPr marL="0" marR="0" marT="0" marB="0" anchor="ctr">
                    <a:solidFill>
                      <a:srgbClr val="DC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3548">
                <a:tc>
                  <a:txBody>
                    <a:bodyPr/>
                    <a:lstStyle/>
                    <a:p>
                      <a:pPr marL="65600" indent="0"/>
                      <a:r>
                        <a:rPr lang="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</a:t>
                      </a:r>
                    </a:p>
                  </a:txBody>
                  <a:tcPr marL="0" marR="0" marT="0" marB="0">
                    <a:solidFill>
                      <a:srgbClr val="DCE3EE"/>
                    </a:solidFill>
                  </a:tcPr>
                </a:tc>
                <a:tc>
                  <a:txBody>
                    <a:bodyPr/>
                    <a:lstStyle/>
                    <a:p>
                      <a:pPr marL="52900" indent="0">
                        <a:lnSpc>
                          <a:spcPct val="97000"/>
                        </a:lnSpc>
                      </a:pPr>
                      <a:r>
                        <a:rPr lang="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вопросам нарушения речевых возможностей детей, исправлений и отклонений в развитии речи</a:t>
                      </a:r>
                    </a:p>
                  </a:txBody>
                  <a:tcPr marL="0" marR="0" marT="0" marB="0" anchor="ctr">
                    <a:solidFill>
                      <a:srgbClr val="DC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761">
                <a:tc>
                  <a:txBody>
                    <a:bodyPr/>
                    <a:lstStyle/>
                    <a:p>
                      <a:pPr marL="65600" indent="0"/>
                      <a:r>
                        <a:rPr lang="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</a:p>
                  </a:txBody>
                  <a:tcPr marL="0" marR="0" marT="0" marB="0">
                    <a:solidFill>
                      <a:srgbClr val="DCE3EE"/>
                    </a:solidFill>
                  </a:tcPr>
                </a:tc>
                <a:tc>
                  <a:txBody>
                    <a:bodyPr/>
                    <a:lstStyle/>
                    <a:p>
                      <a:pPr marL="52900" indent="0">
                        <a:lnSpc>
                          <a:spcPct val="97000"/>
                        </a:lnSpc>
                      </a:pPr>
                      <a:r>
                        <a:rPr lang="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вопросам организации воспитательного процесса в условиях семьи</a:t>
                      </a:r>
                    </a:p>
                  </a:txBody>
                  <a:tcPr marL="0" marR="0" marT="0" marB="0" anchor="ctr">
                    <a:solidFill>
                      <a:srgbClr val="DC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275">
                <a:tc>
                  <a:txBody>
                    <a:bodyPr/>
                    <a:lstStyle/>
                    <a:p>
                      <a:pPr marL="65600" indent="0"/>
                      <a:r>
                        <a:rPr lang="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Музыкальный руководитель</a:t>
                      </a:r>
                    </a:p>
                  </a:txBody>
                  <a:tcPr marL="0" marR="0" marT="0" marB="0" anchor="b">
                    <a:solidFill>
                      <a:srgbClr val="DCE3EE"/>
                    </a:solidFill>
                  </a:tcPr>
                </a:tc>
                <a:tc>
                  <a:txBody>
                    <a:bodyPr/>
                    <a:lstStyle/>
                    <a:p>
                      <a:pPr marL="52900" indent="0"/>
                      <a:r>
                        <a:rPr lang="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вопросам музыкального развития</a:t>
                      </a:r>
                    </a:p>
                  </a:txBody>
                  <a:tcPr marL="0" marR="0" marT="0" marB="0">
                    <a:solidFill>
                      <a:srgbClr val="DC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6538">
                <a:tc>
                  <a:txBody>
                    <a:bodyPr/>
                    <a:lstStyle/>
                    <a:p>
                      <a:pPr marL="65600" indent="0">
                        <a:lnSpc>
                          <a:spcPct val="97000"/>
                        </a:lnSpc>
                      </a:pPr>
                      <a:r>
                        <a:rPr lang="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Инструктор по физической культуре</a:t>
                      </a:r>
                    </a:p>
                  </a:txBody>
                  <a:tcPr marL="0" marR="0" marT="0" marB="0" anchor="ctr">
                    <a:solidFill>
                      <a:srgbClr val="DCE3EE"/>
                    </a:solidFill>
                  </a:tcPr>
                </a:tc>
                <a:tc>
                  <a:txBody>
                    <a:bodyPr/>
                    <a:lstStyle/>
                    <a:p>
                      <a:pPr marL="52900" indent="0"/>
                      <a:r>
                        <a:rPr lang="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вопросам физического развития</a:t>
                      </a:r>
                    </a:p>
                  </a:txBody>
                  <a:tcPr marL="0" marR="0" marT="0" marB="0">
                    <a:solidFill>
                      <a:srgbClr val="DC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22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0435" y="625758"/>
            <a:ext cx="10263117" cy="532466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работы консультационного центра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454" y="1674255"/>
            <a:ext cx="8596668" cy="44087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родителей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к специалистам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специалистов по запросу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родителям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834000" y="2109585"/>
            <a:ext cx="283335" cy="669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805581" y="3183162"/>
            <a:ext cx="309093" cy="695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802920" y="4296054"/>
            <a:ext cx="311754" cy="631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75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104503"/>
            <a:ext cx="8565469" cy="135853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сотрудничества с родителями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работы КЦ: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8126" y="1269243"/>
            <a:ext cx="7354387" cy="536668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родителей необходимой информацией на печатных и электронных носителях (памятки, буклеты-сопровождение, анкетирование, подборки практического материала, фото- и видеоматериалы);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тветы на обращения родителей, присланные по электронной почте или заданные по телефону;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онсультирование педагогами родителей – индивидуальное и групповое (проводятся специалистами, исходя из запроса родителей и с учетом особенностей развития детей);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рактическая деятельность специалистов с родителями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мастер-классов, тренингов дидактического взаимодействия: как правильно заниматься с детьми, как относиться к ошибкам и исправлять их);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 ИКТ.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248193" y="1905000"/>
          <a:ext cx="4153989" cy="4883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193" y="1905000"/>
                        <a:ext cx="4153989" cy="4883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45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340" y="2957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формы  дистанционной работы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514" y="1350376"/>
            <a:ext cx="4338856" cy="4690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Информационно-познавательно- увлекательная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«Добро пожаловать в СКАЗКУ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950324" y="1611949"/>
            <a:ext cx="4184034" cy="388077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9" y="2351945"/>
            <a:ext cx="2856164" cy="39249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3" y="2658744"/>
            <a:ext cx="2708213" cy="4065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9426" y="2570023"/>
            <a:ext cx="4304292" cy="364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3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712</TotalTime>
  <Words>525</Words>
  <Application>Microsoft Office PowerPoint</Application>
  <PresentationFormat>Широкоэкранный</PresentationFormat>
  <Paragraphs>122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Документ</vt:lpstr>
      <vt:lpstr>PDF</vt:lpstr>
      <vt:lpstr>МДОУ «Детский сад п. Пробуждение»  Энгельсского муниципального района,  Саратовской области    Инновационные формы работы с родителями в просветительской деятельности консультационного центра в ДОУ.</vt:lpstr>
      <vt:lpstr>Консультационный центр на базе  муниципального дошкольного  образовательного учреждения  «Детский сад п.Пробуждение»  Энгельсского муниципального района Саратовской области</vt:lpstr>
      <vt:lpstr>Консультационный центр В целях обеспечения единства и преемственности семейного и общественного воспитания, оказания психолого-педагогической помощи родителям (законным представителям), поддержки всестороннего развития личности детей, не посещающих  дошкольные образовательные учреждения, в  МДОУ «Детский сад п.Пробуждение» создан Консультационный центр.  </vt:lpstr>
      <vt:lpstr>Нормативные документы Указ Президента Российской Федерации «О национальных целях и стратегических задачах развития Российской Федерации на период до 2024 года»  № 204 от 7 мая 2018 г. определяет одну из важнейших задач – создание эффективной межведомственной системы родительского просвещения и семейного воспитания в Российской Федерации.</vt:lpstr>
      <vt:lpstr>Документация Консультационного центра</vt:lpstr>
      <vt:lpstr>Презентация PowerPoint</vt:lpstr>
      <vt:lpstr>Модель работы консультационного центра</vt:lpstr>
      <vt:lpstr>Формы сотрудничества с родителями  в рамках работы КЦ:</vt:lpstr>
      <vt:lpstr>Эффективные формы  дистанционной работы</vt:lpstr>
      <vt:lpstr>Социальная сеть «ВКОНТАКТЕ»</vt:lpstr>
      <vt:lpstr>Работа педагога-психолога в условиях дистанционного взаимодействия с родителями осуществляется в рамках основных направлений деятельности.</vt:lpstr>
      <vt:lpstr>Просвещение родителей в мессенджерах Viber, WhatsApp – это бесплатные мультиплатформенные приложения для общения через интернет. С помощью данных мессенджеров проводится индивидуальная работа, в виде консультирования и просвещения родителей.  </vt:lpstr>
      <vt:lpstr>Презентация PowerPoint</vt:lpstr>
      <vt:lpstr>Анкетирование проводилось в мае 2023года. В анкетировании приняло участие 6 человек.  Анкета содержала 5 вопросов с фиксированными ответами.   Результаты: </vt:lpstr>
      <vt:lpstr>Результаты анкетирования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п. Пробуждение» Энгельсского муниципального района, Саратовской области    Дистанционные формы работы  с родителями</dc:title>
  <dc:creator>MSI</dc:creator>
  <cp:lastModifiedBy>Катя</cp:lastModifiedBy>
  <cp:revision>43</cp:revision>
  <dcterms:created xsi:type="dcterms:W3CDTF">2023-11-09T12:35:32Z</dcterms:created>
  <dcterms:modified xsi:type="dcterms:W3CDTF">2024-01-16T09:50:33Z</dcterms:modified>
</cp:coreProperties>
</file>