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2" r:id="rId4"/>
    <p:sldId id="260" r:id="rId5"/>
    <p:sldId id="270" r:id="rId6"/>
    <p:sldId id="267" r:id="rId7"/>
    <p:sldId id="268" r:id="rId8"/>
    <p:sldId id="269" r:id="rId9"/>
    <p:sldId id="271" r:id="rId10"/>
    <p:sldId id="261" r:id="rId11"/>
    <p:sldId id="263" r:id="rId12"/>
    <p:sldId id="265" r:id="rId13"/>
    <p:sldId id="258" r:id="rId14"/>
    <p:sldId id="272" r:id="rId15"/>
    <p:sldId id="259" r:id="rId16"/>
    <p:sldId id="275" r:id="rId17"/>
    <p:sldId id="274" r:id="rId18"/>
    <p:sldId id="277" r:id="rId19"/>
    <p:sldId id="273" r:id="rId20"/>
    <p:sldId id="276"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836" autoAdjust="0"/>
  </p:normalViewPr>
  <p:slideViewPr>
    <p:cSldViewPr snapToGrid="0">
      <p:cViewPr varScale="1">
        <p:scale>
          <a:sx n="64" d="100"/>
          <a:sy n="64" d="100"/>
        </p:scale>
        <p:origin x="1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5954E11-D933-4DEB-B0D6-859FA36B0B56}" type="datetimeFigureOut">
              <a:rPr lang="ru-RU" smtClean="0"/>
              <a:t>03.08.2022</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C11CB8B-DC9F-405B-AD52-CA569C94C6DA}" type="slidenum">
              <a:rPr lang="ru-RU" smtClean="0"/>
              <a:t>‹#›</a:t>
            </a:fld>
            <a:endParaRPr lang="ru-RU"/>
          </a:p>
        </p:txBody>
      </p:sp>
    </p:spTree>
    <p:extLst>
      <p:ext uri="{BB962C8B-B14F-4D97-AF65-F5344CB8AC3E}">
        <p14:creationId xmlns:p14="http://schemas.microsoft.com/office/powerpoint/2010/main" val="285679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5954E11-D933-4DEB-B0D6-859FA36B0B56}" type="datetimeFigureOut">
              <a:rPr lang="ru-RU" smtClean="0"/>
              <a:t>03.08.2022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CB8B-DC9F-405B-AD52-CA569C94C6DA}" type="slidenum">
              <a:rPr lang="ru-RU" smtClean="0"/>
              <a:t>‹#›</a:t>
            </a:fld>
            <a:endParaRPr lang="ru-RU"/>
          </a:p>
        </p:txBody>
      </p:sp>
    </p:spTree>
    <p:extLst>
      <p:ext uri="{BB962C8B-B14F-4D97-AF65-F5344CB8AC3E}">
        <p14:creationId xmlns:p14="http://schemas.microsoft.com/office/powerpoint/2010/main" val="122868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5954E11-D933-4DEB-B0D6-859FA36B0B56}" type="datetimeFigureOut">
              <a:rPr lang="ru-RU" smtClean="0"/>
              <a:t>03.08.2022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CB8B-DC9F-405B-AD52-CA569C94C6DA}" type="slidenum">
              <a:rPr lang="ru-RU" smtClean="0"/>
              <a:t>‹#›</a:t>
            </a:fld>
            <a:endParaRPr lang="ru-RU"/>
          </a:p>
        </p:txBody>
      </p:sp>
    </p:spTree>
    <p:extLst>
      <p:ext uri="{BB962C8B-B14F-4D97-AF65-F5344CB8AC3E}">
        <p14:creationId xmlns:p14="http://schemas.microsoft.com/office/powerpoint/2010/main" val="18752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5954E11-D933-4DEB-B0D6-859FA36B0B56}" type="datetimeFigureOut">
              <a:rPr lang="ru-RU" smtClean="0"/>
              <a:t>03.08.2022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CB8B-DC9F-405B-AD52-CA569C94C6DA}" type="slidenum">
              <a:rPr lang="ru-RU" smtClean="0"/>
              <a:t>‹#›</a:t>
            </a:fld>
            <a:endParaRPr lang="ru-RU"/>
          </a:p>
        </p:txBody>
      </p:sp>
    </p:spTree>
    <p:extLst>
      <p:ext uri="{BB962C8B-B14F-4D97-AF65-F5344CB8AC3E}">
        <p14:creationId xmlns:p14="http://schemas.microsoft.com/office/powerpoint/2010/main" val="316016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5954E11-D933-4DEB-B0D6-859FA36B0B56}" type="datetimeFigureOut">
              <a:rPr lang="ru-RU" smtClean="0"/>
              <a:t>03.08.2022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CB8B-DC9F-405B-AD52-CA569C94C6DA}" type="slidenum">
              <a:rPr lang="ru-RU" smtClean="0"/>
              <a:t>‹#›</a:t>
            </a:fld>
            <a:endParaRPr lang="ru-RU"/>
          </a:p>
        </p:txBody>
      </p:sp>
    </p:spTree>
    <p:extLst>
      <p:ext uri="{BB962C8B-B14F-4D97-AF65-F5344CB8AC3E}">
        <p14:creationId xmlns:p14="http://schemas.microsoft.com/office/powerpoint/2010/main" val="115364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5954E11-D933-4DEB-B0D6-859FA36B0B56}" type="datetimeFigureOut">
              <a:rPr lang="ru-RU" smtClean="0"/>
              <a:t>03.08.2022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11CB8B-DC9F-405B-AD52-CA569C94C6DA}" type="slidenum">
              <a:rPr lang="ru-RU" smtClean="0"/>
              <a:t>‹#›</a:t>
            </a:fld>
            <a:endParaRPr lang="ru-RU"/>
          </a:p>
        </p:txBody>
      </p:sp>
    </p:spTree>
    <p:extLst>
      <p:ext uri="{BB962C8B-B14F-4D97-AF65-F5344CB8AC3E}">
        <p14:creationId xmlns:p14="http://schemas.microsoft.com/office/powerpoint/2010/main" val="118440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5954E11-D933-4DEB-B0D6-859FA36B0B56}" type="datetimeFigureOut">
              <a:rPr lang="ru-RU" smtClean="0"/>
              <a:t>03.08.2022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C11CB8B-DC9F-405B-AD52-CA569C94C6DA}" type="slidenum">
              <a:rPr lang="ru-RU" smtClean="0"/>
              <a:t>‹#›</a:t>
            </a:fld>
            <a:endParaRPr lang="ru-RU"/>
          </a:p>
        </p:txBody>
      </p:sp>
    </p:spTree>
    <p:extLst>
      <p:ext uri="{BB962C8B-B14F-4D97-AF65-F5344CB8AC3E}">
        <p14:creationId xmlns:p14="http://schemas.microsoft.com/office/powerpoint/2010/main" val="177743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5954E11-D933-4DEB-B0D6-859FA36B0B56}" type="datetimeFigureOut">
              <a:rPr lang="ru-RU" smtClean="0"/>
              <a:t>03.08.2022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C11CB8B-DC9F-405B-AD52-CA569C94C6DA}" type="slidenum">
              <a:rPr lang="ru-RU" smtClean="0"/>
              <a:t>‹#›</a:t>
            </a:fld>
            <a:endParaRPr lang="ru-RU"/>
          </a:p>
        </p:txBody>
      </p:sp>
    </p:spTree>
    <p:extLst>
      <p:ext uri="{BB962C8B-B14F-4D97-AF65-F5344CB8AC3E}">
        <p14:creationId xmlns:p14="http://schemas.microsoft.com/office/powerpoint/2010/main" val="153175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54E11-D933-4DEB-B0D6-859FA36B0B56}" type="datetimeFigureOut">
              <a:rPr lang="ru-RU" smtClean="0"/>
              <a:t>03.08.2022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C11CB8B-DC9F-405B-AD52-CA569C94C6DA}" type="slidenum">
              <a:rPr lang="ru-RU" smtClean="0"/>
              <a:t>‹#›</a:t>
            </a:fld>
            <a:endParaRPr lang="ru-RU"/>
          </a:p>
        </p:txBody>
      </p:sp>
    </p:spTree>
    <p:extLst>
      <p:ext uri="{BB962C8B-B14F-4D97-AF65-F5344CB8AC3E}">
        <p14:creationId xmlns:p14="http://schemas.microsoft.com/office/powerpoint/2010/main" val="13124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25954E11-D933-4DEB-B0D6-859FA36B0B56}" type="datetimeFigureOut">
              <a:rPr lang="ru-RU" smtClean="0"/>
              <a:t>03.08.2022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C11CB8B-DC9F-405B-AD52-CA569C94C6DA}" type="slidenum">
              <a:rPr lang="ru-RU" smtClean="0"/>
              <a:t>‹#›</a:t>
            </a:fld>
            <a:endParaRPr lang="ru-RU"/>
          </a:p>
        </p:txBody>
      </p:sp>
    </p:spTree>
    <p:extLst>
      <p:ext uri="{BB962C8B-B14F-4D97-AF65-F5344CB8AC3E}">
        <p14:creationId xmlns:p14="http://schemas.microsoft.com/office/powerpoint/2010/main" val="15339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5954E11-D933-4DEB-B0D6-859FA36B0B56}" type="datetimeFigureOut">
              <a:rPr lang="ru-RU" smtClean="0"/>
              <a:t>03.08.2022</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C11CB8B-DC9F-405B-AD52-CA569C94C6DA}" type="slidenum">
              <a:rPr lang="ru-RU" smtClean="0"/>
              <a:t>‹#›</a:t>
            </a:fld>
            <a:endParaRPr lang="ru-RU"/>
          </a:p>
        </p:txBody>
      </p:sp>
    </p:spTree>
    <p:extLst>
      <p:ext uri="{BB962C8B-B14F-4D97-AF65-F5344CB8AC3E}">
        <p14:creationId xmlns:p14="http://schemas.microsoft.com/office/powerpoint/2010/main" val="4174989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5954E11-D933-4DEB-B0D6-859FA36B0B56}" type="datetimeFigureOut">
              <a:rPr lang="ru-RU" smtClean="0"/>
              <a:t>03.08.2022</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C11CB8B-DC9F-405B-AD52-CA569C94C6DA}" type="slidenum">
              <a:rPr lang="ru-RU" smtClean="0"/>
              <a:t>‹#›</a:t>
            </a:fld>
            <a:endParaRPr lang="ru-RU"/>
          </a:p>
        </p:txBody>
      </p:sp>
    </p:spTree>
    <p:extLst>
      <p:ext uri="{BB962C8B-B14F-4D97-AF65-F5344CB8AC3E}">
        <p14:creationId xmlns:p14="http://schemas.microsoft.com/office/powerpoint/2010/main" val="18415664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2DBEF6-6F03-4AD2-AE95-254320C47A28}"/>
              </a:ext>
            </a:extLst>
          </p:cNvPr>
          <p:cNvSpPr>
            <a:spLocks noGrp="1"/>
          </p:cNvSpPr>
          <p:nvPr>
            <p:ph type="ctrTitle"/>
          </p:nvPr>
        </p:nvSpPr>
        <p:spPr/>
        <p:txBody>
          <a:bodyPr>
            <a:noAutofit/>
          </a:bodyPr>
          <a:lstStyle/>
          <a:p>
            <a:pPr algn="ctr"/>
            <a:r>
              <a:rPr lang="ru-RU"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Подготовка к ЕГЭ по обществознанию.</a:t>
            </a:r>
            <a:br>
              <a:rPr lang="ru-RU"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Разбор заданий №22, 24</a:t>
            </a:r>
            <a:br>
              <a:rPr lang="ru-RU"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по теме</a:t>
            </a:r>
            <a:br>
              <a:rPr lang="ru-RU"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6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«Форма государства». </a:t>
            </a:r>
            <a:endParaRPr lang="ru-RU" sz="60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9B62F0A0-21C6-42B7-B3F5-AA88FE76D77D}"/>
              </a:ext>
            </a:extLst>
          </p:cNvPr>
          <p:cNvSpPr>
            <a:spLocks noGrp="1"/>
          </p:cNvSpPr>
          <p:nvPr>
            <p:ph type="subTitle" idx="1"/>
          </p:nvPr>
        </p:nvSpPr>
        <p:spPr>
          <a:xfrm>
            <a:off x="1027289" y="4854222"/>
            <a:ext cx="8868424" cy="998574"/>
          </a:xfrm>
        </p:spPr>
        <p:txBody>
          <a:bodyPr/>
          <a:lstStyle/>
          <a:p>
            <a:pPr lvl="0">
              <a:lnSpc>
                <a:spcPct val="100000"/>
              </a:lnSpc>
              <a:spcBef>
                <a:spcPct val="20000"/>
              </a:spcBef>
              <a:buClr>
                <a:srgbClr val="AA2B1E"/>
              </a:buClr>
              <a:buSzPct val="85000"/>
            </a:pPr>
            <a:r>
              <a:rPr lang="ru-RU" sz="1400" b="1" dirty="0">
                <a:solidFill>
                  <a:prstClr val="black"/>
                </a:solidFill>
                <a:latin typeface="Arial" panose="020B0604020202020204" pitchFamily="34" charset="0"/>
              </a:rPr>
              <a:t>Консультация по обществознанию </a:t>
            </a:r>
          </a:p>
          <a:p>
            <a:pPr lvl="0">
              <a:lnSpc>
                <a:spcPct val="100000"/>
              </a:lnSpc>
              <a:spcBef>
                <a:spcPct val="20000"/>
              </a:spcBef>
              <a:buClr>
                <a:srgbClr val="AA2B1E"/>
              </a:buClr>
              <a:buSzPct val="85000"/>
            </a:pPr>
            <a:r>
              <a:rPr lang="ru-RU" sz="1400" b="1" dirty="0">
                <a:solidFill>
                  <a:prstClr val="black"/>
                </a:solidFill>
                <a:latin typeface="Arial" panose="020B0604020202020204" pitchFamily="34" charset="0"/>
              </a:rPr>
              <a:t>Учитель обществознания </a:t>
            </a:r>
            <a:r>
              <a:rPr lang="ru-RU" sz="1400" b="1" dirty="0" err="1">
                <a:solidFill>
                  <a:prstClr val="black"/>
                </a:solidFill>
                <a:latin typeface="Arial" panose="020B0604020202020204" pitchFamily="34" charset="0"/>
              </a:rPr>
              <a:t>Мурзагалиева</a:t>
            </a:r>
            <a:r>
              <a:rPr lang="ru-RU" sz="1400" b="1" dirty="0">
                <a:solidFill>
                  <a:prstClr val="black"/>
                </a:solidFill>
                <a:latin typeface="Arial" panose="020B0604020202020204" pitchFamily="34" charset="0"/>
              </a:rPr>
              <a:t> А. Б.</a:t>
            </a:r>
          </a:p>
          <a:p>
            <a:pPr lvl="0">
              <a:lnSpc>
                <a:spcPct val="100000"/>
              </a:lnSpc>
              <a:spcBef>
                <a:spcPct val="20000"/>
              </a:spcBef>
              <a:buClr>
                <a:srgbClr val="AA2B1E"/>
              </a:buClr>
              <a:buSzPct val="85000"/>
            </a:pPr>
            <a:r>
              <a:rPr lang="ru-RU" sz="1400" b="1" dirty="0">
                <a:solidFill>
                  <a:prstClr val="black"/>
                </a:solidFill>
                <a:latin typeface="Arial" panose="020B0604020202020204" pitchFamily="34" charset="0"/>
              </a:rPr>
              <a:t>МОУ-СОШ №6 г. Маркса </a:t>
            </a:r>
          </a:p>
          <a:p>
            <a:endParaRPr lang="ru-RU" dirty="0"/>
          </a:p>
        </p:txBody>
      </p:sp>
    </p:spTree>
    <p:extLst>
      <p:ext uri="{BB962C8B-B14F-4D97-AF65-F5344CB8AC3E}">
        <p14:creationId xmlns:p14="http://schemas.microsoft.com/office/powerpoint/2010/main" val="19949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8F084E-1B16-4281-A150-E293EF52C5A9}"/>
              </a:ext>
            </a:extLst>
          </p:cNvPr>
          <p:cNvSpPr>
            <a:spLocks noGrp="1"/>
          </p:cNvSpPr>
          <p:nvPr>
            <p:ph type="title"/>
          </p:nvPr>
        </p:nvSpPr>
        <p:spPr/>
        <p:txBody>
          <a:bodyPr>
            <a:normAutofit fontScale="90000"/>
          </a:bodyPr>
          <a:lstStyle/>
          <a:p>
            <a:pPr lvl="0" defTabSz="457200">
              <a:lnSpc>
                <a:spcPct val="107000"/>
              </a:lnSpc>
              <a:spcBef>
                <a:spcPts val="0"/>
              </a:spcBef>
              <a:spcAft>
                <a:spcPts val="800"/>
              </a:spcAft>
            </a:pPr>
            <a:r>
              <a:rPr lang="ru-RU" sz="2400" b="1" i="1" spc="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Форма государства</a:t>
            </a:r>
            <a:r>
              <a:rPr lang="ru-RU" sz="2400" spc="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spc="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b="1" i="1" spc="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это система организации государствен­ной власти и ее устройство</a:t>
            </a:r>
            <a:r>
              <a:rPr lang="ru-RU" sz="1100"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ru-RU" sz="1100"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5" name="Прямоугольник 4">
            <a:extLst>
              <a:ext uri="{FF2B5EF4-FFF2-40B4-BE49-F238E27FC236}">
                <a16:creationId xmlns:a16="http://schemas.microsoft.com/office/drawing/2014/main" xmlns="" id="{21B308A0-4B10-460B-97C4-084BDF68807C}"/>
              </a:ext>
            </a:extLst>
          </p:cNvPr>
          <p:cNvSpPr/>
          <p:nvPr/>
        </p:nvSpPr>
        <p:spPr>
          <a:xfrm>
            <a:off x="676656" y="1672333"/>
            <a:ext cx="9998114" cy="1387367"/>
          </a:xfrm>
          <a:prstGeom prst="rect">
            <a:avLst/>
          </a:prstGeom>
        </p:spPr>
        <p:txBody>
          <a:bodyPr wrap="square">
            <a:spAutoFit/>
          </a:bodyPr>
          <a:lstStyle/>
          <a:p>
            <a:pPr marR="25400" algn="just">
              <a:lnSpc>
                <a:spcPct val="107000"/>
              </a:lnSpc>
              <a:spcAft>
                <a:spcPts val="0"/>
              </a:spcAft>
            </a:pP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Форма правления</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означает способ организации верховной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госу­дарственной</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власти, структуру высших органов государства, поря­док их образования, срок полномочий, распределение компетенции между ними,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также</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характер взаимоотношений с населением и степень его участия в формировании органов власти.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Объект 5" descr="C:\Users\Tom\Desktop\к егэ\=кимы по темам\scale_1200.png">
            <a:extLst>
              <a:ext uri="{FF2B5EF4-FFF2-40B4-BE49-F238E27FC236}">
                <a16:creationId xmlns:a16="http://schemas.microsoft.com/office/drawing/2014/main" xmlns="" id="{2820AA95-4057-41C4-9AD5-8A557D8AA25B}"/>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55399" y="3920682"/>
            <a:ext cx="4354929" cy="2529970"/>
          </a:xfrm>
          <a:prstGeom prst="rect">
            <a:avLst/>
          </a:prstGeom>
          <a:noFill/>
          <a:ln>
            <a:noFill/>
          </a:ln>
        </p:spPr>
      </p:pic>
      <p:pic>
        <p:nvPicPr>
          <p:cNvPr id="7" name="Объект 6" descr="C:\Users\Tom\Desktop\к егэ\=кимы по темам\20220410_gaf_x99_132.jpg">
            <a:extLst>
              <a:ext uri="{FF2B5EF4-FFF2-40B4-BE49-F238E27FC236}">
                <a16:creationId xmlns:a16="http://schemas.microsoft.com/office/drawing/2014/main" xmlns="" id="{333F2920-455F-4BB0-9D61-A4EABD5B2495}"/>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95948" y="4000860"/>
            <a:ext cx="4662487" cy="2621353"/>
          </a:xfrm>
          <a:prstGeom prst="rect">
            <a:avLst/>
          </a:prstGeom>
          <a:noFill/>
          <a:ln>
            <a:noFill/>
          </a:ln>
        </p:spPr>
      </p:pic>
    </p:spTree>
    <p:extLst>
      <p:ext uri="{BB962C8B-B14F-4D97-AF65-F5344CB8AC3E}">
        <p14:creationId xmlns:p14="http://schemas.microsoft.com/office/powerpoint/2010/main" val="271188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77FDD3-1F79-4B62-B1EA-0B76EEDAF147}"/>
              </a:ext>
            </a:extLst>
          </p:cNvPr>
          <p:cNvSpPr>
            <a:spLocks noGrp="1"/>
          </p:cNvSpPr>
          <p:nvPr>
            <p:ph type="title"/>
          </p:nvPr>
        </p:nvSpPr>
        <p:spPr/>
        <p:txBody>
          <a:bodyPr/>
          <a:lstStyle/>
          <a:p>
            <a:pPr lvl="0" defTabSz="457200">
              <a:lnSpc>
                <a:spcPct val="107000"/>
              </a:lnSpc>
              <a:spcBef>
                <a:spcPts val="0"/>
              </a:spcBef>
              <a:spcAft>
                <a:spcPts val="800"/>
              </a:spcAft>
            </a:pPr>
            <a:r>
              <a:rPr lang="ru-RU" sz="2000" b="1" i="1" spc="-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Форма политического режима</a:t>
            </a:r>
            <a:r>
              <a:rPr lang="ru-RU" sz="2000" spc="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i="1" spc="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это совокупность способов и методов осуществления государственной власти</a:t>
            </a:r>
            <a:r>
              <a:rPr lang="ru-RU" sz="2000" spc="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000" spc="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ru-RU" dirty="0"/>
          </a:p>
        </p:txBody>
      </p:sp>
      <p:pic>
        <p:nvPicPr>
          <p:cNvPr id="5" name="Рисунок 4" descr="C:\Users\Tom\Desktop\к егэ\=кимы по темам\img9.jpg">
            <a:extLst>
              <a:ext uri="{FF2B5EF4-FFF2-40B4-BE49-F238E27FC236}">
                <a16:creationId xmlns:a16="http://schemas.microsoft.com/office/drawing/2014/main" xmlns="" id="{5530FDC1-2B33-408E-95EB-C047E28E406D}"/>
              </a:ext>
            </a:extLst>
          </p:cNvPr>
          <p:cNvPicPr/>
          <p:nvPr/>
        </p:nvPicPr>
        <p:blipFill rotWithShape="1">
          <a:blip r:embed="rId2">
            <a:extLst>
              <a:ext uri="{28A0092B-C50C-407E-A947-70E740481C1C}">
                <a14:useLocalDpi xmlns:a14="http://schemas.microsoft.com/office/drawing/2010/main" val="0"/>
              </a:ext>
            </a:extLst>
          </a:blip>
          <a:srcRect t="48472" r="17604" b="9583"/>
          <a:stretch/>
        </p:blipFill>
        <p:spPr bwMode="auto">
          <a:xfrm>
            <a:off x="4092238" y="2323423"/>
            <a:ext cx="2365792" cy="2048615"/>
          </a:xfrm>
          <a:prstGeom prst="rect">
            <a:avLst/>
          </a:prstGeom>
          <a:noFill/>
          <a:ln>
            <a:noFill/>
          </a:ln>
          <a:extLst>
            <a:ext uri="{53640926-AAD7-44D8-BBD7-CCE9431645EC}">
              <a14:shadowObscured xmlns:a14="http://schemas.microsoft.com/office/drawing/2010/main"/>
            </a:ext>
          </a:extLst>
        </p:spPr>
      </p:pic>
      <p:pic>
        <p:nvPicPr>
          <p:cNvPr id="7" name="Объект 6" descr="C:\Users\Tom\Desktop\img21.jpg">
            <a:extLst>
              <a:ext uri="{FF2B5EF4-FFF2-40B4-BE49-F238E27FC236}">
                <a16:creationId xmlns:a16="http://schemas.microsoft.com/office/drawing/2014/main" xmlns="" id="{256BCB0D-0F91-464E-B151-973D1532C4BB}"/>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497763" y="2274593"/>
            <a:ext cx="3176587" cy="1897652"/>
          </a:xfrm>
          <a:prstGeom prst="rect">
            <a:avLst/>
          </a:prstGeom>
          <a:noFill/>
          <a:ln>
            <a:noFill/>
          </a:ln>
        </p:spPr>
      </p:pic>
      <p:pic>
        <p:nvPicPr>
          <p:cNvPr id="9" name="Объект 8" descr="C:\Users\Tom\Desktop\img1.jpg">
            <a:extLst>
              <a:ext uri="{FF2B5EF4-FFF2-40B4-BE49-F238E27FC236}">
                <a16:creationId xmlns:a16="http://schemas.microsoft.com/office/drawing/2014/main" xmlns="" id="{7C8C5C4E-5D91-4B4B-8EC1-CB0D0E8E294B}"/>
              </a:ext>
            </a:extLst>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31017" y="3977196"/>
            <a:ext cx="2809875" cy="1981994"/>
          </a:xfrm>
          <a:prstGeom prst="rect">
            <a:avLst/>
          </a:prstGeom>
          <a:noFill/>
          <a:ln>
            <a:noFill/>
          </a:ln>
        </p:spPr>
      </p:pic>
    </p:spTree>
    <p:extLst>
      <p:ext uri="{BB962C8B-B14F-4D97-AF65-F5344CB8AC3E}">
        <p14:creationId xmlns:p14="http://schemas.microsoft.com/office/powerpoint/2010/main" val="407515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xmlns="" id="{8ABFFEDB-E9E3-4469-BD21-22C0FC82ED63}"/>
              </a:ext>
            </a:extLst>
          </p:cNvPr>
          <p:cNvSpPr>
            <a:spLocks noGrp="1"/>
          </p:cNvSpPr>
          <p:nvPr>
            <p:ph sz="half" idx="2"/>
          </p:nvPr>
        </p:nvSpPr>
        <p:spPr/>
        <p:txBody>
          <a:bodyPr/>
          <a:lstStyle/>
          <a:p>
            <a:endParaRPr lang="ru-RU"/>
          </a:p>
        </p:txBody>
      </p:sp>
      <p:pic>
        <p:nvPicPr>
          <p:cNvPr id="5" name="Объект 4" descr="C:\Users\Tom\Desktop\1.jpg">
            <a:extLst>
              <a:ext uri="{FF2B5EF4-FFF2-40B4-BE49-F238E27FC236}">
                <a16:creationId xmlns:a16="http://schemas.microsoft.com/office/drawing/2014/main" xmlns="" id="{81AE2C18-B33F-4D66-BD75-977FE8CFAC42}"/>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6275" y="2481535"/>
            <a:ext cx="9417636" cy="3283927"/>
          </a:xfrm>
          <a:prstGeom prst="rect">
            <a:avLst/>
          </a:prstGeom>
          <a:noFill/>
          <a:ln>
            <a:noFill/>
          </a:ln>
        </p:spPr>
      </p:pic>
      <p:pic>
        <p:nvPicPr>
          <p:cNvPr id="6" name="Рисунок 5" descr="C:\Users\Tom\Desktop\1.jpg">
            <a:extLst>
              <a:ext uri="{FF2B5EF4-FFF2-40B4-BE49-F238E27FC236}">
                <a16:creationId xmlns:a16="http://schemas.microsoft.com/office/drawing/2014/main" xmlns="" id="{D21BE99C-14C8-4C13-B2BF-024450EDC7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76387" y="714375"/>
            <a:ext cx="9039225" cy="5429250"/>
          </a:xfrm>
          <a:prstGeom prst="rect">
            <a:avLst/>
          </a:prstGeom>
          <a:noFill/>
          <a:ln>
            <a:noFill/>
          </a:ln>
        </p:spPr>
      </p:pic>
    </p:spTree>
    <p:extLst>
      <p:ext uri="{BB962C8B-B14F-4D97-AF65-F5344CB8AC3E}">
        <p14:creationId xmlns:p14="http://schemas.microsoft.com/office/powerpoint/2010/main" val="285505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6877F5-1ACF-4E8D-8F9A-7F7E04F5B01D}"/>
              </a:ext>
            </a:extLst>
          </p:cNvPr>
          <p:cNvSpPr>
            <a:spLocks noGrp="1"/>
          </p:cNvSpPr>
          <p:nvPr>
            <p:ph type="title"/>
          </p:nvPr>
        </p:nvSpPr>
        <p:spPr>
          <a:xfrm>
            <a:off x="657224" y="499533"/>
            <a:ext cx="10772775" cy="1302634"/>
          </a:xfrm>
        </p:spPr>
        <p:txBody>
          <a:bodyPr>
            <a:normAutofit fontScale="90000"/>
          </a:bodyPr>
          <a:lstStyle/>
          <a:p>
            <a:pPr lvl="0" defTabSz="457200">
              <a:lnSpc>
                <a:spcPct val="107000"/>
              </a:lnSpc>
              <a:spcBef>
                <a:spcPts val="0"/>
              </a:spcBef>
              <a:spcAft>
                <a:spcPts val="800"/>
              </a:spcAft>
            </a:pPr>
            <a:r>
              <a:rPr lang="ru-RU" sz="2000" b="1" spc="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Форма государственного устройства —</a:t>
            </a:r>
            <a:r>
              <a:rPr lang="ru-RU" sz="2000" spc="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это внутреннее строе­ние государства, административно-территориальная организация го­сударственной власти, определяющая характер взаимоотношении между составными частями государства, между центральными и местными органами власти</a:t>
            </a:r>
            <a:r>
              <a:rPr lang="ru-RU" sz="2000" spc="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2000" spc="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ru-RU" dirty="0"/>
          </a:p>
        </p:txBody>
      </p:sp>
      <p:pic>
        <p:nvPicPr>
          <p:cNvPr id="8" name="Объект 7">
            <a:extLst>
              <a:ext uri="{FF2B5EF4-FFF2-40B4-BE49-F238E27FC236}">
                <a16:creationId xmlns:a16="http://schemas.microsoft.com/office/drawing/2014/main" xmlns="" id="{D1BE1C4D-D3AB-4691-A82B-05A1AC6B98F1}"/>
              </a:ext>
            </a:extLst>
          </p:cNvPr>
          <p:cNvPicPr>
            <a:picLocks noGrp="1" noChangeAspect="1"/>
          </p:cNvPicPr>
          <p:nvPr>
            <p:ph sz="half" idx="2"/>
          </p:nvPr>
        </p:nvPicPr>
        <p:blipFill>
          <a:blip r:embed="rId2"/>
          <a:stretch>
            <a:fillRect/>
          </a:stretch>
        </p:blipFill>
        <p:spPr>
          <a:xfrm>
            <a:off x="657223" y="2592280"/>
            <a:ext cx="10017127" cy="3933026"/>
          </a:xfrm>
          <a:prstGeom prst="rect">
            <a:avLst/>
          </a:prstGeom>
        </p:spPr>
      </p:pic>
      <p:sp>
        <p:nvSpPr>
          <p:cNvPr id="7" name="Объект 6">
            <a:extLst>
              <a:ext uri="{FF2B5EF4-FFF2-40B4-BE49-F238E27FC236}">
                <a16:creationId xmlns:a16="http://schemas.microsoft.com/office/drawing/2014/main" xmlns="" id="{E2A31F00-9F5A-4C4F-88DA-336E21B8EFD6}"/>
              </a:ext>
            </a:extLst>
          </p:cNvPr>
          <p:cNvSpPr>
            <a:spLocks noGrp="1"/>
          </p:cNvSpPr>
          <p:nvPr>
            <p:ph sz="half" idx="1"/>
          </p:nvPr>
        </p:nvSpPr>
        <p:spPr/>
        <p:txBody>
          <a:bodyPr/>
          <a:lstStyle/>
          <a:p>
            <a:endParaRPr lang="ru-RU" dirty="0"/>
          </a:p>
        </p:txBody>
      </p:sp>
    </p:spTree>
    <p:extLst>
      <p:ext uri="{BB962C8B-B14F-4D97-AF65-F5344CB8AC3E}">
        <p14:creationId xmlns:p14="http://schemas.microsoft.com/office/powerpoint/2010/main" val="61167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A0A0A70-1EA6-4426-B0A2-3B57C8F88346}"/>
              </a:ext>
            </a:extLst>
          </p:cNvPr>
          <p:cNvSpPr>
            <a:spLocks noGrp="1"/>
          </p:cNvSpPr>
          <p:nvPr>
            <p:ph sz="half" idx="1"/>
          </p:nvPr>
        </p:nvSpPr>
        <p:spPr>
          <a:xfrm>
            <a:off x="676656" y="351692"/>
            <a:ext cx="10757252" cy="5413770"/>
          </a:xfrm>
        </p:spPr>
        <p:txBody>
          <a:bodyPr>
            <a:normAutofit fontScale="92500" lnSpcReduction="10000"/>
          </a:bodyPr>
          <a:lstStyle/>
          <a:p>
            <a:r>
              <a:rPr lang="ru-RU" dirty="0"/>
              <a:t/>
            </a:r>
            <a:br>
              <a:rPr lang="ru-RU" dirty="0"/>
            </a:br>
            <a:r>
              <a:rPr lang="ru-RU" dirty="0">
                <a:solidFill>
                  <a:srgbClr val="333333"/>
                </a:solidFill>
                <a:latin typeface="Roboto"/>
              </a:rPr>
              <a:t>1. Что такое форма государства?</a:t>
            </a:r>
            <a:r>
              <a:rPr lang="ru-RU" dirty="0"/>
              <a:t/>
            </a:r>
            <a:br>
              <a:rPr lang="ru-RU" dirty="0"/>
            </a:br>
            <a:endParaRPr lang="ru-RU" dirty="0"/>
          </a:p>
          <a:p>
            <a:r>
              <a:rPr lang="ru-RU" dirty="0">
                <a:solidFill>
                  <a:srgbClr val="333333"/>
                </a:solidFill>
                <a:latin typeface="Roboto"/>
              </a:rPr>
              <a:t>2. Форма правления</a:t>
            </a:r>
            <a:r>
              <a:rPr lang="ru-RU" dirty="0"/>
              <a:t/>
            </a:r>
            <a:br>
              <a:rPr lang="ru-RU" dirty="0"/>
            </a:br>
            <a:r>
              <a:rPr lang="ru-RU" dirty="0">
                <a:solidFill>
                  <a:srgbClr val="333333"/>
                </a:solidFill>
                <a:latin typeface="Roboto"/>
              </a:rPr>
              <a:t>2.1 Республика и её виды</a:t>
            </a:r>
            <a:r>
              <a:rPr lang="ru-RU" dirty="0"/>
              <a:t/>
            </a:r>
            <a:br>
              <a:rPr lang="ru-RU" dirty="0"/>
            </a:br>
            <a:r>
              <a:rPr lang="ru-RU" dirty="0">
                <a:solidFill>
                  <a:srgbClr val="333333"/>
                </a:solidFill>
                <a:latin typeface="Roboto"/>
              </a:rPr>
              <a:t>2.2 Монархия и её виды</a:t>
            </a:r>
            <a:r>
              <a:rPr lang="ru-RU" dirty="0"/>
              <a:t/>
            </a:r>
            <a:br>
              <a:rPr lang="ru-RU" dirty="0"/>
            </a:br>
            <a:endParaRPr lang="ru-RU" dirty="0"/>
          </a:p>
          <a:p>
            <a:r>
              <a:rPr lang="ru-RU" dirty="0">
                <a:solidFill>
                  <a:srgbClr val="333333"/>
                </a:solidFill>
                <a:latin typeface="Roboto"/>
              </a:rPr>
              <a:t>3. Форма государственного устройства</a:t>
            </a:r>
            <a:r>
              <a:rPr lang="ru-RU" dirty="0"/>
              <a:t/>
            </a:r>
            <a:br>
              <a:rPr lang="ru-RU" dirty="0"/>
            </a:br>
            <a:r>
              <a:rPr lang="ru-RU" dirty="0">
                <a:solidFill>
                  <a:srgbClr val="333333"/>
                </a:solidFill>
                <a:latin typeface="Roboto"/>
              </a:rPr>
              <a:t>3.1 Унитарное государство и его признаки</a:t>
            </a:r>
            <a:r>
              <a:rPr lang="ru-RU" dirty="0"/>
              <a:t/>
            </a:r>
            <a:br>
              <a:rPr lang="ru-RU" dirty="0"/>
            </a:br>
            <a:r>
              <a:rPr lang="ru-RU" dirty="0">
                <a:solidFill>
                  <a:srgbClr val="333333"/>
                </a:solidFill>
                <a:latin typeface="Roboto"/>
              </a:rPr>
              <a:t>3.2 Федерация и его признаки</a:t>
            </a:r>
            <a:r>
              <a:rPr lang="ru-RU" dirty="0"/>
              <a:t/>
            </a:r>
            <a:br>
              <a:rPr lang="ru-RU" dirty="0"/>
            </a:br>
            <a:r>
              <a:rPr lang="ru-RU" dirty="0">
                <a:solidFill>
                  <a:srgbClr val="333333"/>
                </a:solidFill>
                <a:latin typeface="Roboto"/>
              </a:rPr>
              <a:t>3.3 Конфедерация и его признаки</a:t>
            </a:r>
            <a:r>
              <a:rPr lang="ru-RU" dirty="0"/>
              <a:t/>
            </a:r>
            <a:br>
              <a:rPr lang="ru-RU" dirty="0"/>
            </a:br>
            <a:endParaRPr lang="ru-RU" dirty="0"/>
          </a:p>
          <a:p>
            <a:r>
              <a:rPr lang="ru-RU" dirty="0">
                <a:solidFill>
                  <a:srgbClr val="333333"/>
                </a:solidFill>
                <a:latin typeface="Roboto"/>
              </a:rPr>
              <a:t>4. Политический режим</a:t>
            </a:r>
            <a:r>
              <a:rPr lang="ru-RU" dirty="0"/>
              <a:t/>
            </a:r>
            <a:br>
              <a:rPr lang="ru-RU" dirty="0"/>
            </a:br>
            <a:r>
              <a:rPr lang="ru-RU" dirty="0">
                <a:solidFill>
                  <a:srgbClr val="333333"/>
                </a:solidFill>
                <a:latin typeface="Roboto"/>
              </a:rPr>
              <a:t>4.1 Демократический режим</a:t>
            </a:r>
            <a:r>
              <a:rPr lang="ru-RU" dirty="0"/>
              <a:t/>
            </a:r>
            <a:br>
              <a:rPr lang="ru-RU" dirty="0"/>
            </a:br>
            <a:r>
              <a:rPr lang="ru-RU" dirty="0">
                <a:solidFill>
                  <a:srgbClr val="333333"/>
                </a:solidFill>
                <a:latin typeface="Roboto"/>
              </a:rPr>
              <a:t>4.2 Авторитарный режим</a:t>
            </a:r>
            <a:r>
              <a:rPr lang="ru-RU" dirty="0"/>
              <a:t/>
            </a:r>
            <a:br>
              <a:rPr lang="ru-RU" dirty="0"/>
            </a:br>
            <a:r>
              <a:rPr lang="ru-RU" dirty="0">
                <a:solidFill>
                  <a:srgbClr val="333333"/>
                </a:solidFill>
                <a:latin typeface="Roboto"/>
              </a:rPr>
              <a:t>4.3 Тоталитарный режим</a:t>
            </a:r>
            <a:r>
              <a:rPr lang="ru-RU" dirty="0"/>
              <a:t/>
            </a:r>
            <a:br>
              <a:rPr lang="ru-RU" dirty="0"/>
            </a:br>
            <a:endParaRPr lang="ru-RU" dirty="0"/>
          </a:p>
        </p:txBody>
      </p:sp>
    </p:spTree>
    <p:extLst>
      <p:ext uri="{BB962C8B-B14F-4D97-AF65-F5344CB8AC3E}">
        <p14:creationId xmlns:p14="http://schemas.microsoft.com/office/powerpoint/2010/main" val="49158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AF2AE5-3DE2-4359-B579-58F9B453353E}"/>
              </a:ext>
            </a:extLst>
          </p:cNvPr>
          <p:cNvSpPr>
            <a:spLocks noGrp="1"/>
          </p:cNvSpPr>
          <p:nvPr>
            <p:ph type="title"/>
          </p:nvPr>
        </p:nvSpPr>
        <p:spPr>
          <a:xfrm>
            <a:off x="281354" y="296985"/>
            <a:ext cx="11148645" cy="992553"/>
          </a:xfrm>
        </p:spPr>
        <p:txBody>
          <a:bodyPr>
            <a:normAutofit fontScale="90000"/>
          </a:bodyPr>
          <a:lstStyle/>
          <a:p>
            <a:pPr>
              <a:lnSpc>
                <a:spcPct val="107000"/>
              </a:lnSpc>
              <a:spcAft>
                <a:spcPts val="800"/>
              </a:spcAft>
            </a:pP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7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Задание 22 </a:t>
            </a:r>
            <a:r>
              <a:rPr lang="ru-RU" sz="2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базового уровня сложности требует применения усвоенных знаний в конкретной ситуации, в контексте определённой проблемы. </a:t>
            </a:r>
            <a:br>
              <a:rPr lang="ru-RU" sz="2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КИМ ЕГЭ представлены различные задания-задачи. Они могут быть классифицированы в зависимости от содержания условия или характера требований. </a:t>
            </a:r>
            <a:b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зависимости от содержания условия можно выделить задачи, условия которых содержат: проблемное высказывание (суждение); смоделированную социальную ситуацию правового, экономического, бытового и иного характера; конкретный реальный социальный факт или соответствующее явление. По характеру требований (вопросов) могут быть выделены задачи, которые требуют подводить данные условия под общее понятие (от частного к общему), объяснять существующие взаимосвязи. </a:t>
            </a:r>
            <a:b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Обратите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внимание на то, что в КИМ 2022 г. </a:t>
            </a:r>
            <a:r>
              <a:rPr lang="ru-RU" sz="2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полный </a:t>
            </a:r>
            <a:r>
              <a:rPr lang="ru-R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ответ на задание 22 содержит четыре элемента (ответы на четыре самостоятельных вопроса или комбинация ответов на вопросы и объяснений/комментариев/примеров…). Поэтому, ознакомившись с условием задания, определите эти четыре элемента. Помните, что один элемент может включать в себя несколько аспектов. Рассмотрим пример задания 22.</a:t>
            </a:r>
            <a:r>
              <a:rPr lang="ru-RU" sz="2200" dirty="0">
                <a:latin typeface="Times New Roman" panose="02020603050405020304" pitchFamily="18" charset="0"/>
                <a:ea typeface="Calibri" panose="020F0502020204030204" pitchFamily="34" charset="0"/>
                <a:cs typeface="Times New Roman" panose="02020603050405020304" pitchFamily="18" charset="0"/>
              </a:rPr>
              <a:t/>
            </a:r>
            <a:br>
              <a:rPr lang="ru-RU" sz="2200" dirty="0">
                <a:latin typeface="Times New Roman" panose="02020603050405020304" pitchFamily="18" charset="0"/>
                <a:ea typeface="Calibri" panose="020F0502020204030204" pitchFamily="34" charset="0"/>
                <a:cs typeface="Times New Roman" panose="02020603050405020304" pitchFamily="18" charset="0"/>
              </a:rPr>
            </a:br>
            <a:r>
              <a:rPr lang="ru-RU" sz="2700" dirty="0">
                <a:latin typeface="Times New Roman" panose="02020603050405020304" pitchFamily="18" charset="0"/>
                <a:ea typeface="Calibri" panose="020F0502020204030204" pitchFamily="34" charset="0"/>
                <a:cs typeface="Times New Roman" panose="02020603050405020304" pitchFamily="18" charset="0"/>
              </a:rPr>
              <a:t> </a:t>
            </a:r>
            <a:br>
              <a:rPr lang="ru-RU" sz="2700" dirty="0">
                <a:latin typeface="Times New Roman" panose="02020603050405020304" pitchFamily="18" charset="0"/>
                <a:ea typeface="Calibri" panose="020F0502020204030204" pitchFamily="34" charset="0"/>
                <a:cs typeface="Times New Roman" panose="02020603050405020304" pitchFamily="18" charset="0"/>
              </a:rPr>
            </a:b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48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xmlns="" id="{FAF09C25-B77D-4111-B754-9D814D8D0DE1}"/>
              </a:ext>
            </a:extLst>
          </p:cNvPr>
          <p:cNvSpPr>
            <a:spLocks noGrp="1"/>
          </p:cNvSpPr>
          <p:nvPr>
            <p:ph type="title"/>
          </p:nvPr>
        </p:nvSpPr>
        <p:spPr>
          <a:xfrm>
            <a:off x="304800" y="211014"/>
            <a:ext cx="10772962" cy="1016001"/>
          </a:xfrm>
        </p:spPr>
        <p:txBody>
          <a:bodyPr>
            <a:normAutofit fontScale="90000"/>
          </a:bodyPr>
          <a:lstStyle/>
          <a:p>
            <a:r>
              <a:rPr lang="ru-RU" dirty="0"/>
              <a:t>Критерии  оценивания</a:t>
            </a:r>
          </a:p>
        </p:txBody>
      </p:sp>
      <p:sp>
        <p:nvSpPr>
          <p:cNvPr id="7" name="Текст 6">
            <a:extLst>
              <a:ext uri="{FF2B5EF4-FFF2-40B4-BE49-F238E27FC236}">
                <a16:creationId xmlns:a16="http://schemas.microsoft.com/office/drawing/2014/main" xmlns="" id="{9B0E8775-2418-4DF9-A7D3-A1EBBEAA74C5}"/>
              </a:ext>
            </a:extLst>
          </p:cNvPr>
          <p:cNvSpPr>
            <a:spLocks noGrp="1"/>
          </p:cNvSpPr>
          <p:nvPr>
            <p:ph type="body" idx="1"/>
          </p:nvPr>
        </p:nvSpPr>
        <p:spPr/>
        <p:txBody>
          <a:bodyPr/>
          <a:lstStyle/>
          <a:p>
            <a:endParaRPr lang="ru-RU"/>
          </a:p>
        </p:txBody>
      </p:sp>
      <p:graphicFrame>
        <p:nvGraphicFramePr>
          <p:cNvPr id="5" name="Объект 4">
            <a:extLst>
              <a:ext uri="{FF2B5EF4-FFF2-40B4-BE49-F238E27FC236}">
                <a16:creationId xmlns:a16="http://schemas.microsoft.com/office/drawing/2014/main" xmlns="" id="{8C400E7D-74C2-43DB-82F8-844D8544B9F0}"/>
              </a:ext>
            </a:extLst>
          </p:cNvPr>
          <p:cNvGraphicFramePr>
            <a:graphicFrameLocks noGrp="1"/>
          </p:cNvGraphicFramePr>
          <p:nvPr>
            <p:ph sz="half" idx="4294967295"/>
            <p:extLst>
              <p:ext uri="{D42A27DB-BD31-4B8C-83A1-F6EECF244321}">
                <p14:modId xmlns:p14="http://schemas.microsoft.com/office/powerpoint/2010/main" val="1136050334"/>
              </p:ext>
            </p:extLst>
          </p:nvPr>
        </p:nvGraphicFramePr>
        <p:xfrm>
          <a:off x="570523" y="1117600"/>
          <a:ext cx="11090031" cy="5497744"/>
        </p:xfrm>
        <a:graphic>
          <a:graphicData uri="http://schemas.openxmlformats.org/drawingml/2006/table">
            <a:tbl>
              <a:tblPr firstRow="1" bandRow="1">
                <a:tableStyleId>{5C22544A-7EE6-4342-B048-85BDC9FD1C3A}</a:tableStyleId>
              </a:tblPr>
              <a:tblGrid>
                <a:gridCol w="9980246">
                  <a:extLst>
                    <a:ext uri="{9D8B030D-6E8A-4147-A177-3AD203B41FA5}">
                      <a16:colId xmlns:a16="http://schemas.microsoft.com/office/drawing/2014/main" xmlns="" val="2414460526"/>
                    </a:ext>
                  </a:extLst>
                </a:gridCol>
                <a:gridCol w="1109785">
                  <a:extLst>
                    <a:ext uri="{9D8B030D-6E8A-4147-A177-3AD203B41FA5}">
                      <a16:colId xmlns:a16="http://schemas.microsoft.com/office/drawing/2014/main" xmlns="" val="1103487547"/>
                    </a:ext>
                  </a:extLst>
                </a:gridCol>
              </a:tblGrid>
              <a:tr h="1078414">
                <a:tc>
                  <a:txBody>
                    <a:bodyPr/>
                    <a:lstStyle/>
                    <a:p>
                      <a:r>
                        <a:rPr lang="ru-RU" sz="2000" dirty="0">
                          <a:latin typeface="Times New Roman" panose="02020603050405020304" pitchFamily="18" charset="0"/>
                          <a:cs typeface="Times New Roman" panose="02020603050405020304" pitchFamily="18" charset="0"/>
                        </a:rPr>
                        <a:t>Содержание верного ответа и указания по оцениванию (допускаются иные формулировки ответа, не искажающие его смысла)</a:t>
                      </a:r>
                    </a:p>
                  </a:txBody>
                  <a:tcPr/>
                </a:tc>
                <a:tc>
                  <a:txBody>
                    <a:bodyPr/>
                    <a:lstStyle/>
                    <a:p>
                      <a:r>
                        <a:rPr kumimoji="0" lang="ru-RU"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Баллы</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11795158"/>
                  </a:ext>
                </a:extLst>
              </a:tr>
              <a:tr h="624795">
                <a:tc>
                  <a:txBody>
                    <a:bodyPr/>
                    <a:lstStyle/>
                    <a:p>
                      <a:pPr algn="l"/>
                      <a:r>
                        <a:rPr lang="ru-RU" sz="2000" dirty="0">
                          <a:solidFill>
                            <a:srgbClr val="000000"/>
                          </a:solidFill>
                          <a:effectLst/>
                          <a:latin typeface="Times New Roman" panose="02020603050405020304" pitchFamily="18" charset="0"/>
                          <a:cs typeface="Times New Roman" panose="02020603050405020304" pitchFamily="18" charset="0"/>
                        </a:rPr>
                        <a:t>Правильно даны ответы на четыре вопроса</a:t>
                      </a:r>
                    </a:p>
                  </a:txBody>
                  <a:tcPr marL="30480" marR="30480" marT="30480" marB="30480" anchor="ctr"/>
                </a:tc>
                <a:tc>
                  <a:txBody>
                    <a:bodyPr/>
                    <a:lstStyle/>
                    <a:p>
                      <a:pPr algn="ctr"/>
                      <a:r>
                        <a:rPr lang="ru-RU" sz="2000">
                          <a:solidFill>
                            <a:srgbClr val="000000"/>
                          </a:solidFill>
                          <a:effectLst/>
                          <a:latin typeface="Times New Roman" panose="02020603050405020304" pitchFamily="18" charset="0"/>
                          <a:cs typeface="Times New Roman" panose="02020603050405020304" pitchFamily="18" charset="0"/>
                        </a:rPr>
                        <a:t>4</a:t>
                      </a:r>
                    </a:p>
                  </a:txBody>
                  <a:tcPr marL="30480" marR="30480" marT="30480" marB="30480" anchor="ctr"/>
                </a:tc>
                <a:extLst>
                  <a:ext uri="{0D108BD9-81ED-4DB2-BD59-A6C34878D82A}">
                    <a16:rowId xmlns:a16="http://schemas.microsoft.com/office/drawing/2014/main" xmlns="" val="766622221"/>
                  </a:ext>
                </a:extLst>
              </a:tr>
              <a:tr h="624795">
                <a:tc>
                  <a:txBody>
                    <a:bodyPr/>
                    <a:lstStyle/>
                    <a:p>
                      <a:pPr algn="l"/>
                      <a:r>
                        <a:rPr lang="ru-RU" sz="2000" dirty="0">
                          <a:solidFill>
                            <a:srgbClr val="000000"/>
                          </a:solidFill>
                          <a:effectLst/>
                          <a:latin typeface="Times New Roman" panose="02020603050405020304" pitchFamily="18" charset="0"/>
                          <a:cs typeface="Times New Roman" panose="02020603050405020304" pitchFamily="18" charset="0"/>
                        </a:rPr>
                        <a:t>Правильно даны ответы только на три любых вопроса</a:t>
                      </a:r>
                    </a:p>
                  </a:txBody>
                  <a:tcPr marL="30480" marR="30480" marT="30480" marB="30480" anchor="ctr"/>
                </a:tc>
                <a:tc>
                  <a:txBody>
                    <a:bodyPr/>
                    <a:lstStyle/>
                    <a:p>
                      <a:pPr algn="ctr"/>
                      <a:r>
                        <a:rPr lang="ru-RU" sz="2000">
                          <a:solidFill>
                            <a:srgbClr val="000000"/>
                          </a:solidFill>
                          <a:effectLst/>
                          <a:latin typeface="Times New Roman" panose="02020603050405020304" pitchFamily="18" charset="0"/>
                          <a:cs typeface="Times New Roman" panose="02020603050405020304" pitchFamily="18" charset="0"/>
                        </a:rPr>
                        <a:t>3</a:t>
                      </a:r>
                    </a:p>
                  </a:txBody>
                  <a:tcPr marL="30480" marR="30480" marT="30480" marB="30480" anchor="ctr"/>
                </a:tc>
                <a:extLst>
                  <a:ext uri="{0D108BD9-81ED-4DB2-BD59-A6C34878D82A}">
                    <a16:rowId xmlns:a16="http://schemas.microsoft.com/office/drawing/2014/main" xmlns="" val="3442425900"/>
                  </a:ext>
                </a:extLst>
              </a:tr>
              <a:tr h="624795">
                <a:tc>
                  <a:txBody>
                    <a:bodyPr/>
                    <a:lstStyle/>
                    <a:p>
                      <a:pPr algn="l"/>
                      <a:r>
                        <a:rPr lang="ru-RU" sz="2000" dirty="0">
                          <a:solidFill>
                            <a:srgbClr val="000000"/>
                          </a:solidFill>
                          <a:effectLst/>
                          <a:latin typeface="Times New Roman" panose="02020603050405020304" pitchFamily="18" charset="0"/>
                          <a:cs typeface="Times New Roman" panose="02020603050405020304" pitchFamily="18" charset="0"/>
                        </a:rPr>
                        <a:t>Правильно даны ответы только на два любых вопроса</a:t>
                      </a:r>
                    </a:p>
                  </a:txBody>
                  <a:tcPr marL="30480" marR="30480" marT="30480" marB="30480" anchor="ctr"/>
                </a:tc>
                <a:tc>
                  <a:txBody>
                    <a:bodyPr/>
                    <a:lstStyle/>
                    <a:p>
                      <a:pPr algn="ctr"/>
                      <a:r>
                        <a:rPr lang="ru-RU" sz="2000">
                          <a:solidFill>
                            <a:srgbClr val="000000"/>
                          </a:solidFill>
                          <a:effectLst/>
                          <a:latin typeface="Times New Roman" panose="02020603050405020304" pitchFamily="18" charset="0"/>
                          <a:cs typeface="Times New Roman" panose="02020603050405020304" pitchFamily="18" charset="0"/>
                        </a:rPr>
                        <a:t>2</a:t>
                      </a:r>
                    </a:p>
                  </a:txBody>
                  <a:tcPr marL="30480" marR="30480" marT="30480" marB="30480" anchor="ctr"/>
                </a:tc>
                <a:extLst>
                  <a:ext uri="{0D108BD9-81ED-4DB2-BD59-A6C34878D82A}">
                    <a16:rowId xmlns:a16="http://schemas.microsoft.com/office/drawing/2014/main" xmlns="" val="3096911818"/>
                  </a:ext>
                </a:extLst>
              </a:tr>
              <a:tr h="624795">
                <a:tc>
                  <a:txBody>
                    <a:bodyPr/>
                    <a:lstStyle/>
                    <a:p>
                      <a:pPr algn="l"/>
                      <a:r>
                        <a:rPr lang="ru-RU" sz="2000" dirty="0">
                          <a:solidFill>
                            <a:srgbClr val="000000"/>
                          </a:solidFill>
                          <a:effectLst/>
                          <a:latin typeface="Times New Roman" panose="02020603050405020304" pitchFamily="18" charset="0"/>
                          <a:cs typeface="Times New Roman" panose="02020603050405020304" pitchFamily="18" charset="0"/>
                        </a:rPr>
                        <a:t>Правильно дан ответ только на один любой вопрос</a:t>
                      </a:r>
                    </a:p>
                  </a:txBody>
                  <a:tcPr marL="30480" marR="30480" marT="30480" marB="30480" anchor="ctr"/>
                </a:tc>
                <a:tc>
                  <a:txBody>
                    <a:bodyPr/>
                    <a:lstStyle/>
                    <a:p>
                      <a:pPr algn="ctr"/>
                      <a:r>
                        <a:rPr lang="ru-RU" sz="2000">
                          <a:solidFill>
                            <a:srgbClr val="000000"/>
                          </a:solidFill>
                          <a:effectLst/>
                          <a:latin typeface="Times New Roman" panose="02020603050405020304" pitchFamily="18" charset="0"/>
                          <a:cs typeface="Times New Roman" panose="02020603050405020304" pitchFamily="18" charset="0"/>
                        </a:rPr>
                        <a:t>1</a:t>
                      </a:r>
                    </a:p>
                  </a:txBody>
                  <a:tcPr marL="30480" marR="30480" marT="30480" marB="30480" anchor="ctr"/>
                </a:tc>
                <a:extLst>
                  <a:ext uri="{0D108BD9-81ED-4DB2-BD59-A6C34878D82A}">
                    <a16:rowId xmlns:a16="http://schemas.microsoft.com/office/drawing/2014/main" xmlns="" val="4022024439"/>
                  </a:ext>
                </a:extLst>
              </a:tr>
              <a:tr h="596691">
                <a:tc>
                  <a:txBody>
                    <a:bodyPr/>
                    <a:lstStyle/>
                    <a:p>
                      <a:pPr algn="l"/>
                      <a:r>
                        <a:rPr lang="ru-RU" sz="2000" dirty="0">
                          <a:solidFill>
                            <a:srgbClr val="000000"/>
                          </a:solidFill>
                          <a:effectLst/>
                          <a:latin typeface="Times New Roman" panose="02020603050405020304" pitchFamily="18" charset="0"/>
                          <a:cs typeface="Times New Roman" panose="02020603050405020304" pitchFamily="18" charset="0"/>
                        </a:rPr>
                        <a:t>Приведены рассуждения общего характера, не соответствующие требованию задания.</a:t>
                      </a:r>
                    </a:p>
                    <a:p>
                      <a:pPr algn="l"/>
                      <a:r>
                        <a:rPr lang="ru-RU" sz="2000" dirty="0">
                          <a:solidFill>
                            <a:srgbClr val="000000"/>
                          </a:solidFill>
                          <a:effectLst/>
                          <a:latin typeface="Times New Roman" panose="02020603050405020304" pitchFamily="18" charset="0"/>
                          <a:cs typeface="Times New Roman" panose="02020603050405020304" pitchFamily="18" charset="0"/>
                        </a:rPr>
                        <a:t>ИЛИ Ответ неправильный</a:t>
                      </a:r>
                    </a:p>
                  </a:txBody>
                  <a:tcPr marL="30480" marR="30480" marT="30480" marB="30480" anchor="ctr"/>
                </a:tc>
                <a:tc>
                  <a:txBody>
                    <a:bodyPr/>
                    <a:lstStyle/>
                    <a:p>
                      <a:pPr algn="ctr"/>
                      <a:r>
                        <a:rPr lang="ru-RU" sz="2000" dirty="0">
                          <a:solidFill>
                            <a:srgbClr val="000000"/>
                          </a:solidFill>
                          <a:effectLst/>
                          <a:latin typeface="Times New Roman" panose="02020603050405020304" pitchFamily="18" charset="0"/>
                          <a:cs typeface="Times New Roman" panose="02020603050405020304" pitchFamily="18" charset="0"/>
                        </a:rPr>
                        <a:t>0</a:t>
                      </a:r>
                    </a:p>
                  </a:txBody>
                  <a:tcPr marL="30480" marR="30480" marT="30480" marB="30480" anchor="ctr"/>
                </a:tc>
                <a:extLst>
                  <a:ext uri="{0D108BD9-81ED-4DB2-BD59-A6C34878D82A}">
                    <a16:rowId xmlns:a16="http://schemas.microsoft.com/office/drawing/2014/main" xmlns="" val="1724516746"/>
                  </a:ext>
                </a:extLst>
              </a:tr>
              <a:tr h="624795">
                <a:tc>
                  <a:txBody>
                    <a:bodyPr/>
                    <a:lstStyle/>
                    <a:p>
                      <a:pPr algn="l"/>
                      <a:r>
                        <a:rPr lang="ru-RU" sz="2000" i="1" dirty="0">
                          <a:solidFill>
                            <a:srgbClr val="000000"/>
                          </a:solidFill>
                          <a:effectLst/>
                          <a:latin typeface="Times New Roman" panose="02020603050405020304" pitchFamily="18" charset="0"/>
                          <a:cs typeface="Times New Roman" panose="02020603050405020304" pitchFamily="18" charset="0"/>
                        </a:rPr>
                        <a:t>Максимальный балл</a:t>
                      </a:r>
                      <a:endParaRPr lang="ru-RU" sz="2000" dirty="0">
                        <a:solidFill>
                          <a:srgbClr val="000000"/>
                        </a:solidFill>
                        <a:effectLst/>
                        <a:latin typeface="Times New Roman" panose="02020603050405020304" pitchFamily="18" charset="0"/>
                        <a:cs typeface="Times New Roman" panose="02020603050405020304" pitchFamily="18" charset="0"/>
                      </a:endParaRPr>
                    </a:p>
                  </a:txBody>
                  <a:tcPr marL="30480" marR="30480" marT="30480" marB="30480" anchor="ctr"/>
                </a:tc>
                <a:tc>
                  <a:txBody>
                    <a:bodyPr/>
                    <a:lstStyle/>
                    <a:p>
                      <a:pPr algn="ctr"/>
                      <a:r>
                        <a:rPr lang="ru-RU" sz="2000" dirty="0">
                          <a:solidFill>
                            <a:srgbClr val="000000"/>
                          </a:solidFill>
                          <a:effectLst/>
                          <a:latin typeface="Times New Roman" panose="02020603050405020304" pitchFamily="18" charset="0"/>
                          <a:cs typeface="Times New Roman" panose="02020603050405020304" pitchFamily="18" charset="0"/>
                        </a:rPr>
                        <a:t>4</a:t>
                      </a:r>
                    </a:p>
                  </a:txBody>
                  <a:tcPr marL="30480" marR="30480" marT="30480" marB="30480" anchor="ctr"/>
                </a:tc>
                <a:extLst>
                  <a:ext uri="{0D108BD9-81ED-4DB2-BD59-A6C34878D82A}">
                    <a16:rowId xmlns:a16="http://schemas.microsoft.com/office/drawing/2014/main" xmlns="" val="2004853395"/>
                  </a:ext>
                </a:extLst>
              </a:tr>
              <a:tr h="624795">
                <a:tc>
                  <a:txBody>
                    <a:bodyPr/>
                    <a:lstStyle/>
                    <a:p>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962394979"/>
                  </a:ext>
                </a:extLst>
              </a:tr>
            </a:tbl>
          </a:graphicData>
        </a:graphic>
      </p:graphicFrame>
    </p:spTree>
    <p:extLst>
      <p:ext uri="{BB962C8B-B14F-4D97-AF65-F5344CB8AC3E}">
        <p14:creationId xmlns:p14="http://schemas.microsoft.com/office/powerpoint/2010/main" val="62600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636ADED-D9AE-4AAD-9BC1-C59A5F0C3A76}"/>
              </a:ext>
            </a:extLst>
          </p:cNvPr>
          <p:cNvSpPr>
            <a:spLocks noGrp="1"/>
          </p:cNvSpPr>
          <p:nvPr>
            <p:ph sz="half" idx="1"/>
          </p:nvPr>
        </p:nvSpPr>
        <p:spPr>
          <a:xfrm>
            <a:off x="93785" y="211014"/>
            <a:ext cx="8042030" cy="6646985"/>
          </a:xfrm>
        </p:spPr>
        <p:txBody>
          <a:bodyPr>
            <a:normAutofit fontScale="70000" lnSpcReduction="20000"/>
          </a:bodyPr>
          <a:lstStyle/>
          <a:p>
            <a:r>
              <a:rPr lang="ru-RU" sz="2800" b="1" spc="-1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Задание 22 </a:t>
            </a:r>
          </a:p>
          <a:p>
            <a:r>
              <a:rPr lang="ru-RU" sz="2800" dirty="0">
                <a:latin typeface="Times New Roman" panose="02020603050405020304" pitchFamily="18" charset="0"/>
                <a:cs typeface="Times New Roman" panose="02020603050405020304" pitchFamily="18" charset="0"/>
              </a:rPr>
              <a:t>Конституция государства Z закрепляет приоритет прав и свобод </a:t>
            </a:r>
            <a:r>
              <a:rPr lang="ru-RU" sz="2800" u="sng" dirty="0">
                <a:latin typeface="Times New Roman" panose="02020603050405020304" pitchFamily="18" charset="0"/>
                <a:cs typeface="Times New Roman" panose="02020603050405020304" pitchFamily="18" charset="0"/>
              </a:rPr>
              <a:t>человека и гражданина, механизмы их защиты. В государстве Z существует свободная конкуренция политических партий, принцип разделения властей(</a:t>
            </a:r>
            <a:r>
              <a:rPr lang="ru-RU" sz="2800" b="1" u="sng" dirty="0">
                <a:latin typeface="Times New Roman" panose="02020603050405020304" pitchFamily="18" charset="0"/>
                <a:cs typeface="Times New Roman" panose="02020603050405020304" pitchFamily="18" charset="0"/>
              </a:rPr>
              <a:t>2)</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реализован в построении государственного аппарата Законодательную власть осуществляет парламент, а </a:t>
            </a:r>
            <a:r>
              <a:rPr lang="ru-RU" sz="2800" u="sng" dirty="0">
                <a:latin typeface="Times New Roman" panose="02020603050405020304" pitchFamily="18" charset="0"/>
                <a:cs typeface="Times New Roman" panose="02020603050405020304" pitchFamily="18" charset="0"/>
              </a:rPr>
              <a:t>всенародно избираемый глава государства формирует правительство и возглавляет исполнительную власть</a:t>
            </a:r>
            <a:r>
              <a:rPr lang="ru-RU" sz="2800" b="1" u="sng" dirty="0">
                <a:latin typeface="Times New Roman" panose="02020603050405020304" pitchFamily="18" charset="0"/>
                <a:cs typeface="Times New Roman" panose="02020603050405020304" pitchFamily="18" charset="0"/>
              </a:rPr>
              <a:t>.(1)</a:t>
            </a:r>
          </a:p>
          <a:p>
            <a:r>
              <a:rPr lang="ru-RU" sz="2800" dirty="0">
                <a:latin typeface="Times New Roman" panose="02020603050405020304" pitchFamily="18" charset="0"/>
                <a:cs typeface="Times New Roman" panose="02020603050405020304" pitchFamily="18" charset="0"/>
              </a:rPr>
              <a:t>Абсолютное большинство мест в парламенте государства Z принадлежит партии, которая провозглашает священность и </a:t>
            </a:r>
            <a:r>
              <a:rPr lang="ru-RU" sz="2800" u="sng" dirty="0">
                <a:latin typeface="Times New Roman" panose="02020603050405020304" pitchFamily="18" charset="0"/>
                <a:cs typeface="Times New Roman" panose="02020603050405020304" pitchFamily="18" charset="0"/>
              </a:rPr>
              <a:t>неотчуждаемость естественных прав личности, равноправие всех граждан, ценность свободной рыночной экономики, неприкосновенность частной собственности, свободу </a:t>
            </a:r>
            <a:r>
              <a:rPr lang="ru-RU" sz="2800" u="sng" dirty="0" smtClean="0">
                <a:latin typeface="Times New Roman" panose="02020603050405020304" pitchFamily="18" charset="0"/>
                <a:cs typeface="Times New Roman" panose="02020603050405020304" pitchFamily="18" charset="0"/>
              </a:rPr>
              <a:t>предпринимательства </a:t>
            </a:r>
            <a:r>
              <a:rPr lang="ru-RU" sz="2800" b="1" u="sng" dirty="0" smtClean="0">
                <a:latin typeface="Times New Roman" panose="02020603050405020304" pitchFamily="18" charset="0"/>
                <a:cs typeface="Times New Roman" panose="02020603050405020304" pitchFamily="18" charset="0"/>
              </a:rPr>
              <a:t>(3)</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u="sng" dirty="0">
                <a:latin typeface="Times New Roman" panose="02020603050405020304" pitchFamily="18" charset="0"/>
                <a:cs typeface="Times New Roman" panose="02020603050405020304" pitchFamily="18" charset="0"/>
              </a:rPr>
              <a:t>Гражданин N. был избран руководителем регионального отделения данной </a:t>
            </a:r>
            <a:r>
              <a:rPr lang="ru-RU" sz="2800" u="sng" dirty="0" smtClean="0">
                <a:latin typeface="Times New Roman" panose="02020603050405020304" pitchFamily="18" charset="0"/>
                <a:cs typeface="Times New Roman" panose="02020603050405020304" pitchFamily="18" charset="0"/>
              </a:rPr>
              <a:t>партии  (4). </a:t>
            </a:r>
            <a:r>
              <a:rPr lang="ru-RU" sz="2800" dirty="0">
                <a:latin typeface="Times New Roman" panose="02020603050405020304" pitchFamily="18" charset="0"/>
                <a:cs typeface="Times New Roman" panose="02020603050405020304" pitchFamily="18" charset="0"/>
              </a:rPr>
              <a:t>Он уделяет большое внимание работе с избирателями, и за время его руководства региональным отделением число сторонников партии в регионе увеличилось в пять раз.</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Какова форма правления государства Z? (Дайте полное название). Какой политический режим установился в государстве Z? Какой идеологии придерживаются сторонники партии, имеющей абсолютное большинство мест в парламенте государства Z? К какому типу в зависимости от способа легитимации (узаконения) власти можно отнести лидерство гражданина N.?</a:t>
            </a:r>
          </a:p>
          <a:p>
            <a:endParaRPr lang="ru-RU" dirty="0"/>
          </a:p>
        </p:txBody>
      </p:sp>
      <p:sp>
        <p:nvSpPr>
          <p:cNvPr id="4" name="Объект 3">
            <a:extLst>
              <a:ext uri="{FF2B5EF4-FFF2-40B4-BE49-F238E27FC236}">
                <a16:creationId xmlns:a16="http://schemas.microsoft.com/office/drawing/2014/main" xmlns="" id="{F5162654-3807-4668-8CD4-ACA32BDEEC25}"/>
              </a:ext>
            </a:extLst>
          </p:cNvPr>
          <p:cNvSpPr>
            <a:spLocks noGrp="1"/>
          </p:cNvSpPr>
          <p:nvPr>
            <p:ph sz="half" idx="2"/>
          </p:nvPr>
        </p:nvSpPr>
        <p:spPr>
          <a:xfrm>
            <a:off x="8221784" y="132863"/>
            <a:ext cx="3876431" cy="5632600"/>
          </a:xfrm>
        </p:spPr>
        <p:txBody>
          <a:bodyPr>
            <a:normAutofit fontScale="70000" lnSpcReduction="20000"/>
          </a:bodyPr>
          <a:lstStyle/>
          <a:p>
            <a:pPr algn="just"/>
            <a:endParaRPr lang="ru-RU" dirty="0">
              <a:solidFill>
                <a:srgbClr val="000000"/>
              </a:solidFill>
              <a:latin typeface="Verdana" panose="020B0604030504040204" pitchFamily="34" charset="0"/>
            </a:endParaRPr>
          </a:p>
          <a:p>
            <a:pPr algn="just"/>
            <a:r>
              <a:rPr lang="ru-RU" dirty="0">
                <a:solidFill>
                  <a:srgbClr val="000000"/>
                </a:solidFill>
                <a:latin typeface="Verdana" panose="020B0604030504040204" pitchFamily="34" charset="0"/>
              </a:rPr>
              <a:t>  </a:t>
            </a:r>
            <a:r>
              <a:rPr lang="ru-RU" b="1" dirty="0">
                <a:solidFill>
                  <a:srgbClr val="000000"/>
                </a:solidFill>
                <a:latin typeface="Times New Roman" panose="02020603050405020304" pitchFamily="18" charset="0"/>
                <a:cs typeface="Times New Roman" panose="02020603050405020304" pitchFamily="18" charset="0"/>
              </a:rPr>
              <a:t>ответ</a:t>
            </a:r>
          </a:p>
          <a:p>
            <a:pPr algn="just"/>
            <a:r>
              <a:rPr lang="ru-RU" dirty="0">
                <a:solidFill>
                  <a:srgbClr val="000000"/>
                </a:solidFill>
                <a:latin typeface="Verdana" panose="020B0604030504040204" pitchFamily="34" charset="0"/>
              </a:rPr>
              <a:t>1</a:t>
            </a:r>
            <a:r>
              <a:rPr lang="ru-RU" dirty="0">
                <a:solidFill>
                  <a:srgbClr val="000000"/>
                </a:solidFill>
                <a:latin typeface="Times New Roman" panose="02020603050405020304" pitchFamily="18" charset="0"/>
                <a:cs typeface="Times New Roman" panose="02020603050405020304" pitchFamily="18" charset="0"/>
              </a:rPr>
              <a:t>) ответ на первый вопрос с пояснением: президентская республика;</a:t>
            </a:r>
          </a:p>
          <a:p>
            <a:pPr algn="just"/>
            <a:r>
              <a:rPr lang="ru-RU" dirty="0">
                <a:solidFill>
                  <a:srgbClr val="000000"/>
                </a:solidFill>
                <a:latin typeface="Times New Roman" panose="02020603050405020304" pitchFamily="18" charset="0"/>
                <a:cs typeface="Times New Roman" panose="02020603050405020304" pitchFamily="18" charset="0"/>
              </a:rPr>
              <a:t>(ответ республика не учитывается)</a:t>
            </a:r>
          </a:p>
          <a:p>
            <a:pPr algn="just"/>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2) ответ на второй вопрос: демократический политический режим / демократия;</a:t>
            </a:r>
          </a:p>
          <a:p>
            <a:pPr algn="just"/>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3) ответ на третий вопрос: либеральная;</a:t>
            </a:r>
          </a:p>
          <a:p>
            <a:pPr algn="just"/>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solidFill>
                  <a:srgbClr val="000000"/>
                </a:solidFill>
                <a:latin typeface="Times New Roman" panose="02020603050405020304" pitchFamily="18" charset="0"/>
                <a:cs typeface="Times New Roman" panose="02020603050405020304" pitchFamily="18" charset="0"/>
              </a:rPr>
              <a:t>4) ответ на четвёртый вопрос, например: легальный / легально-рациональный / рациональный.</a:t>
            </a:r>
          </a:p>
          <a:p>
            <a:endParaRPr lang="ru-RU" dirty="0"/>
          </a:p>
        </p:txBody>
      </p:sp>
    </p:spTree>
    <p:extLst>
      <p:ext uri="{BB962C8B-B14F-4D97-AF65-F5344CB8AC3E}">
        <p14:creationId xmlns:p14="http://schemas.microsoft.com/office/powerpoint/2010/main" val="360640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76982" y="1"/>
            <a:ext cx="11783960" cy="6533534"/>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a:p>
        </p:txBody>
      </p:sp>
    </p:spTree>
    <p:extLst>
      <p:ext uri="{BB962C8B-B14F-4D97-AF65-F5344CB8AC3E}">
        <p14:creationId xmlns:p14="http://schemas.microsoft.com/office/powerpoint/2010/main" val="319622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B12AE6D-309E-48AE-B4F0-11BB5E3998E2}"/>
              </a:ext>
            </a:extLst>
          </p:cNvPr>
          <p:cNvSpPr>
            <a:spLocks noGrp="1"/>
          </p:cNvSpPr>
          <p:nvPr>
            <p:ph sz="half" idx="1"/>
          </p:nvPr>
        </p:nvSpPr>
        <p:spPr>
          <a:xfrm>
            <a:off x="320431" y="125045"/>
            <a:ext cx="6221046" cy="6361723"/>
          </a:xfrm>
        </p:spPr>
        <p:txBody>
          <a:bodyPr>
            <a:normAutofit fontScale="92500"/>
          </a:bodyPr>
          <a:lstStyle/>
          <a:p>
            <a:pPr algn="just"/>
            <a:r>
              <a:rPr lang="ru-RU" dirty="0">
                <a:solidFill>
                  <a:srgbClr val="000000"/>
                </a:solidFill>
                <a:latin typeface="Verdana" panose="020B0604030504040204" pitchFamily="34" charset="0"/>
              </a:rPr>
              <a:t>Задание 22</a:t>
            </a:r>
          </a:p>
          <a:p>
            <a:pPr algn="just"/>
            <a:r>
              <a:rPr lang="ru-RU" dirty="0">
                <a:solidFill>
                  <a:srgbClr val="000000"/>
                </a:solidFill>
                <a:latin typeface="Times New Roman" panose="02020603050405020304" pitchFamily="18" charset="0"/>
                <a:cs typeface="Times New Roman" panose="02020603050405020304" pitchFamily="18" charset="0"/>
              </a:rPr>
              <a:t>В государстве </a:t>
            </a:r>
            <a:r>
              <a:rPr lang="ru-RU" u="sng" dirty="0">
                <a:solidFill>
                  <a:srgbClr val="000000"/>
                </a:solidFill>
                <a:latin typeface="Times New Roman" panose="02020603050405020304" pitchFamily="18" charset="0"/>
                <a:cs typeface="Times New Roman" panose="02020603050405020304" pitchFamily="18" charset="0"/>
              </a:rPr>
              <a:t>Z правительство формируется партией, </a:t>
            </a:r>
            <a:r>
              <a:rPr lang="ru-RU" dirty="0">
                <a:solidFill>
                  <a:srgbClr val="000000"/>
                </a:solidFill>
                <a:latin typeface="Times New Roman" panose="02020603050405020304" pitchFamily="18" charset="0"/>
                <a:cs typeface="Times New Roman" panose="02020603050405020304" pitchFamily="18" charset="0"/>
              </a:rPr>
              <a:t>победившей на выборах в Законодательное Собрание, и ответственно перед ним; </a:t>
            </a:r>
            <a:r>
              <a:rPr lang="ru-RU" u="sng" dirty="0">
                <a:solidFill>
                  <a:srgbClr val="000000"/>
                </a:solidFill>
                <a:latin typeface="Times New Roman" panose="02020603050405020304" pitchFamily="18" charset="0"/>
                <a:cs typeface="Times New Roman" panose="02020603050405020304" pitchFamily="18" charset="0"/>
              </a:rPr>
              <a:t>премьер-министр является главой исполнительной власти, </a:t>
            </a:r>
            <a:r>
              <a:rPr lang="ru-RU" dirty="0">
                <a:solidFill>
                  <a:srgbClr val="000000"/>
                </a:solidFill>
                <a:latin typeface="Times New Roman" panose="02020603050405020304" pitchFamily="18" charset="0"/>
                <a:cs typeface="Times New Roman" panose="02020603050405020304" pitchFamily="18" charset="0"/>
              </a:rPr>
              <a:t>президент избирается Законодательным Собранием. В </a:t>
            </a:r>
            <a:r>
              <a:rPr lang="ru-RU" u="sng" dirty="0">
                <a:solidFill>
                  <a:srgbClr val="000000"/>
                </a:solidFill>
                <a:latin typeface="Times New Roman" panose="02020603050405020304" pitchFamily="18" charset="0"/>
                <a:cs typeface="Times New Roman" panose="02020603050405020304" pitchFamily="18" charset="0"/>
              </a:rPr>
              <a:t>стране регулярно проходят всеобщие, равные, прямые выборы на альтернативной основе и с тайным голосованием</a:t>
            </a:r>
            <a:r>
              <a:rPr lang="ru-RU" dirty="0">
                <a:solidFill>
                  <a:srgbClr val="000000"/>
                </a:solidFill>
                <a:latin typeface="Times New Roman" panose="02020603050405020304" pitchFamily="18" charset="0"/>
                <a:cs typeface="Times New Roman" panose="02020603050405020304" pitchFamily="18" charset="0"/>
              </a:rPr>
              <a:t>. Права и свободы граждан гарантированы. 2</a:t>
            </a:r>
            <a:r>
              <a:rPr lang="ru-RU" u="sng" dirty="0">
                <a:solidFill>
                  <a:srgbClr val="000000"/>
                </a:solidFill>
                <a:latin typeface="Times New Roman" panose="02020603050405020304" pitchFamily="18" charset="0"/>
                <a:cs typeface="Times New Roman" panose="02020603050405020304" pitchFamily="18" charset="0"/>
              </a:rPr>
              <a:t>.Государство Z включает в себя территории субъектов</a:t>
            </a:r>
            <a:r>
              <a:rPr lang="ru-RU" dirty="0">
                <a:solidFill>
                  <a:srgbClr val="000000"/>
                </a:solidFill>
                <a:latin typeface="Times New Roman" panose="02020603050405020304" pitchFamily="18" charset="0"/>
                <a:cs typeface="Times New Roman" panose="02020603050405020304" pitchFamily="18" charset="0"/>
              </a:rPr>
              <a:t>, обладающих частичным </a:t>
            </a:r>
            <a:r>
              <a:rPr lang="ru-RU" u="sng" dirty="0">
                <a:solidFill>
                  <a:srgbClr val="000000"/>
                </a:solidFill>
                <a:latin typeface="Times New Roman" panose="02020603050405020304" pitchFamily="18" charset="0"/>
                <a:cs typeface="Times New Roman" panose="02020603050405020304" pitchFamily="18" charset="0"/>
              </a:rPr>
              <a:t>суверенитетом</a:t>
            </a:r>
            <a:r>
              <a:rPr lang="ru-RU" dirty="0">
                <a:solidFill>
                  <a:srgbClr val="000000"/>
                </a:solidFill>
                <a:latin typeface="Times New Roman" panose="02020603050405020304" pitchFamily="18" charset="0"/>
                <a:cs typeface="Times New Roman" panose="02020603050405020304" pitchFamily="18" charset="0"/>
              </a:rPr>
              <a:t>. Законодательное Собрание имеет </a:t>
            </a:r>
            <a:r>
              <a:rPr lang="ru-RU" u="sng" dirty="0">
                <a:solidFill>
                  <a:srgbClr val="000000"/>
                </a:solidFill>
                <a:latin typeface="Times New Roman" panose="02020603050405020304" pitchFamily="18" charset="0"/>
                <a:cs typeface="Times New Roman" panose="02020603050405020304" pitchFamily="18" charset="0"/>
              </a:rPr>
              <a:t>двухпалатную</a:t>
            </a:r>
            <a:r>
              <a:rPr lang="ru-RU" dirty="0">
                <a:solidFill>
                  <a:srgbClr val="000000"/>
                </a:solidFill>
                <a:latin typeface="Times New Roman" panose="02020603050405020304" pitchFamily="18" charset="0"/>
                <a:cs typeface="Times New Roman" panose="02020603050405020304" pitchFamily="18" charset="0"/>
              </a:rPr>
              <a:t> </a:t>
            </a:r>
            <a:r>
              <a:rPr lang="ru-RU" u="sng" dirty="0">
                <a:solidFill>
                  <a:srgbClr val="000000"/>
                </a:solidFill>
                <a:latin typeface="Times New Roman" panose="02020603050405020304" pitchFamily="18" charset="0"/>
                <a:cs typeface="Times New Roman" panose="02020603050405020304" pitchFamily="18" charset="0"/>
              </a:rPr>
              <a:t>структуру</a:t>
            </a:r>
            <a:r>
              <a:rPr lang="ru-RU" dirty="0">
                <a:solidFill>
                  <a:srgbClr val="000000"/>
                </a:solidFill>
                <a:latin typeface="Times New Roman" panose="02020603050405020304" pitchFamily="18" charset="0"/>
                <a:cs typeface="Times New Roman" panose="02020603050405020304" pitchFamily="18" charset="0"/>
              </a:rPr>
              <a:t>, субъекты имеют право принятия собственной конституции.</a:t>
            </a:r>
          </a:p>
          <a:p>
            <a:pPr algn="just"/>
            <a:endParaRPr lang="ru-RU" dirty="0">
              <a:solidFill>
                <a:srgbClr val="000000"/>
              </a:solidFill>
              <a:latin typeface="Verdana" panose="020B0604030504040204" pitchFamily="34" charset="0"/>
            </a:endParaRPr>
          </a:p>
          <a:p>
            <a:pPr algn="just"/>
            <a:r>
              <a:rPr lang="ru-RU" dirty="0">
                <a:solidFill>
                  <a:srgbClr val="000000"/>
                </a:solidFill>
                <a:latin typeface="Times New Roman" panose="02020603050405020304" pitchFamily="18" charset="0"/>
                <a:cs typeface="Times New Roman" panose="02020603050405020304" pitchFamily="18" charset="0"/>
              </a:rPr>
              <a:t>На основе приведённых фактов сделайте вывод о форме государства Z. (Сначала укажите элементы формы государства, а затем конкретизируйте каждый из них для государства Z.)</a:t>
            </a:r>
          </a:p>
          <a:p>
            <a:endParaRPr lang="ru-RU" dirty="0"/>
          </a:p>
        </p:txBody>
      </p:sp>
      <p:sp>
        <p:nvSpPr>
          <p:cNvPr id="4" name="Объект 3">
            <a:extLst>
              <a:ext uri="{FF2B5EF4-FFF2-40B4-BE49-F238E27FC236}">
                <a16:creationId xmlns:a16="http://schemas.microsoft.com/office/drawing/2014/main" xmlns="" id="{DF7E2BC2-9FD1-4888-8448-2FE8E21F69DF}"/>
              </a:ext>
            </a:extLst>
          </p:cNvPr>
          <p:cNvSpPr>
            <a:spLocks noGrp="1"/>
          </p:cNvSpPr>
          <p:nvPr>
            <p:ph sz="half" idx="2"/>
          </p:nvPr>
        </p:nvSpPr>
        <p:spPr>
          <a:xfrm>
            <a:off x="6635262" y="203200"/>
            <a:ext cx="5236306" cy="5562262"/>
          </a:xfrm>
        </p:spPr>
        <p:txBody>
          <a:bodyPr>
            <a:normAutofit fontScale="92500"/>
          </a:bodyPr>
          <a:lstStyle/>
          <a:p>
            <a:r>
              <a:rPr lang="ru-RU" sz="2900" b="1" dirty="0">
                <a:latin typeface="Times New Roman" panose="02020603050405020304" pitchFamily="18" charset="0"/>
                <a:cs typeface="Times New Roman" panose="02020603050405020304" pitchFamily="18" charset="0"/>
              </a:rPr>
              <a:t>Ответ </a:t>
            </a:r>
          </a:p>
          <a:p>
            <a:pPr lvl="0" algn="just"/>
            <a:r>
              <a:rPr lang="ru-RU" sz="2200" dirty="0">
                <a:solidFill>
                  <a:srgbClr val="000000"/>
                </a:solidFill>
                <a:latin typeface="Times New Roman" panose="02020603050405020304" pitchFamily="18" charset="0"/>
                <a:cs typeface="Times New Roman" panose="02020603050405020304" pitchFamily="18" charset="0"/>
              </a:rPr>
              <a:t>1) форма правления — парламентская республика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Указание только республики </a:t>
            </a:r>
          </a:p>
          <a:p>
            <a:pPr lvl="0" algn="just"/>
            <a:r>
              <a:rPr lang="ru-RU" sz="2200" dirty="0">
                <a:solidFill>
                  <a:srgbClr val="000000"/>
                </a:solidFill>
                <a:latin typeface="Times New Roman" panose="02020603050405020304" pitchFamily="18" charset="0"/>
                <a:cs typeface="Times New Roman" panose="02020603050405020304" pitchFamily="18" charset="0"/>
              </a:rPr>
              <a:t>(без уточнения) не засчитывается при оценивании.)</a:t>
            </a:r>
          </a:p>
          <a:p>
            <a:pPr lvl="0" algn="just"/>
            <a:endParaRPr lang="ru-RU" sz="2200" dirty="0">
              <a:solidFill>
                <a:srgbClr val="000000"/>
              </a:solidFill>
              <a:latin typeface="Times New Roman" panose="02020603050405020304" pitchFamily="18" charset="0"/>
              <a:cs typeface="Times New Roman" panose="02020603050405020304" pitchFamily="18" charset="0"/>
            </a:endParaRPr>
          </a:p>
          <a:p>
            <a:pPr lvl="0" algn="just"/>
            <a:r>
              <a:rPr lang="ru-RU" sz="2200" dirty="0">
                <a:solidFill>
                  <a:srgbClr val="000000"/>
                </a:solidFill>
                <a:latin typeface="Times New Roman" panose="02020603050405020304" pitchFamily="18" charset="0"/>
                <a:cs typeface="Times New Roman" panose="02020603050405020304" pitchFamily="18" charset="0"/>
              </a:rPr>
              <a:t>2) форма государственного устройства — федерация;</a:t>
            </a:r>
          </a:p>
          <a:p>
            <a:pPr lvl="0" algn="just"/>
            <a:endParaRPr lang="ru-RU" sz="2200" dirty="0">
              <a:solidFill>
                <a:srgbClr val="000000"/>
              </a:solidFill>
              <a:latin typeface="Times New Roman" panose="02020603050405020304" pitchFamily="18" charset="0"/>
              <a:cs typeface="Times New Roman" panose="02020603050405020304" pitchFamily="18" charset="0"/>
            </a:endParaRPr>
          </a:p>
          <a:p>
            <a:pPr lvl="0" algn="just"/>
            <a:r>
              <a:rPr lang="ru-RU" sz="2200" dirty="0">
                <a:solidFill>
                  <a:srgbClr val="000000"/>
                </a:solidFill>
                <a:latin typeface="Times New Roman" panose="02020603050405020304" pitchFamily="18" charset="0"/>
                <a:cs typeface="Times New Roman" panose="02020603050405020304" pitchFamily="18" charset="0"/>
              </a:rPr>
              <a:t>3) политический режим — демократический</a:t>
            </a:r>
          </a:p>
          <a:p>
            <a:endParaRPr lang="ru-RU" dirty="0"/>
          </a:p>
        </p:txBody>
      </p:sp>
    </p:spTree>
    <p:extLst>
      <p:ext uri="{BB962C8B-B14F-4D97-AF65-F5344CB8AC3E}">
        <p14:creationId xmlns:p14="http://schemas.microsoft.com/office/powerpoint/2010/main" val="223592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227AD4-2C91-4BE2-AB15-62266741059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D83D7D4-F009-44BF-8169-1A033BC0ED90}"/>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xmlns="" id="{C91B4E2A-F57D-4B49-9153-6F3FB8D0C12E}"/>
              </a:ext>
            </a:extLst>
          </p:cNvPr>
          <p:cNvSpPr>
            <a:spLocks noGrp="1"/>
          </p:cNvSpPr>
          <p:nvPr>
            <p:ph sz="half" idx="2"/>
          </p:nvPr>
        </p:nvSpPr>
        <p:spPr/>
        <p:txBody>
          <a:bodyPr/>
          <a:lstStyle/>
          <a:p>
            <a:endParaRPr lang="ru-RU"/>
          </a:p>
        </p:txBody>
      </p:sp>
      <p:pic>
        <p:nvPicPr>
          <p:cNvPr id="5" name="Рисунок 4" descr="C:\Users\Tom\Desktop\к егэ\=кимы по темам\screen2.jpg">
            <a:extLst>
              <a:ext uri="{FF2B5EF4-FFF2-40B4-BE49-F238E27FC236}">
                <a16:creationId xmlns:a16="http://schemas.microsoft.com/office/drawing/2014/main" xmlns="" id="{97C6868D-4BFE-43A8-8BD9-27F9A3F022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4287" y="266329"/>
            <a:ext cx="11780668" cy="6632945"/>
          </a:xfrm>
          <a:prstGeom prst="rect">
            <a:avLst/>
          </a:prstGeom>
          <a:noFill/>
          <a:ln>
            <a:noFill/>
          </a:ln>
        </p:spPr>
      </p:pic>
    </p:spTree>
    <p:extLst>
      <p:ext uri="{BB962C8B-B14F-4D97-AF65-F5344CB8AC3E}">
        <p14:creationId xmlns:p14="http://schemas.microsoft.com/office/powerpoint/2010/main" val="327935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a:stretch>
            <a:fillRect/>
          </a:stretch>
        </p:blipFill>
        <p:spPr>
          <a:xfrm>
            <a:off x="676275" y="0"/>
            <a:ext cx="11166680" cy="6548284"/>
          </a:xfrm>
          <a:prstGeom prst="rect">
            <a:avLst/>
          </a:prstGeom>
        </p:spPr>
      </p:pic>
      <p:sp>
        <p:nvSpPr>
          <p:cNvPr id="4" name="Объект 3"/>
          <p:cNvSpPr>
            <a:spLocks noGrp="1"/>
          </p:cNvSpPr>
          <p:nvPr>
            <p:ph sz="half" idx="2"/>
          </p:nvPr>
        </p:nvSpPr>
        <p:spPr/>
        <p:txBody>
          <a:bodyPr/>
          <a:lstStyle/>
          <a:p>
            <a:endParaRPr lang="ru-RU" dirty="0"/>
          </a:p>
        </p:txBody>
      </p:sp>
    </p:spTree>
    <p:extLst>
      <p:ext uri="{BB962C8B-B14F-4D97-AF65-F5344CB8AC3E}">
        <p14:creationId xmlns:p14="http://schemas.microsoft.com/office/powerpoint/2010/main" val="403759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A9F8DB-0973-452C-8249-10544315F85F}"/>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E5279CC4-B655-4E82-8E19-ABDCFF219EFA}"/>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xmlns="" id="{3D0A5D0A-C90C-4188-A06F-A07A9A623A54}"/>
              </a:ext>
            </a:extLst>
          </p:cNvPr>
          <p:cNvSpPr>
            <a:spLocks noGrp="1"/>
          </p:cNvSpPr>
          <p:nvPr>
            <p:ph sz="half" idx="2"/>
          </p:nvPr>
        </p:nvSpPr>
        <p:spPr/>
        <p:txBody>
          <a:bodyPr/>
          <a:lstStyle/>
          <a:p>
            <a:endParaRPr lang="ru-RU"/>
          </a:p>
        </p:txBody>
      </p:sp>
      <p:pic>
        <p:nvPicPr>
          <p:cNvPr id="5" name="Рисунок 4" descr="C:\Users\Tom\Desktop\к егэ\=кимы по темам\slide_35.jpg">
            <a:extLst>
              <a:ext uri="{FF2B5EF4-FFF2-40B4-BE49-F238E27FC236}">
                <a16:creationId xmlns:a16="http://schemas.microsoft.com/office/drawing/2014/main" xmlns="" id="{E3BF5A04-23A4-4642-B40F-839C7AC774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532" y="248574"/>
            <a:ext cx="11896078" cy="6609426"/>
          </a:xfrm>
          <a:prstGeom prst="rect">
            <a:avLst/>
          </a:prstGeom>
          <a:noFill/>
          <a:ln>
            <a:noFill/>
          </a:ln>
        </p:spPr>
      </p:pic>
    </p:spTree>
    <p:extLst>
      <p:ext uri="{BB962C8B-B14F-4D97-AF65-F5344CB8AC3E}">
        <p14:creationId xmlns:p14="http://schemas.microsoft.com/office/powerpoint/2010/main" val="131037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955A67-BF71-4F22-98F9-9DD2CC76DF9F}"/>
              </a:ext>
            </a:extLst>
          </p:cNvPr>
          <p:cNvSpPr>
            <a:spLocks noGrp="1"/>
          </p:cNvSpPr>
          <p:nvPr>
            <p:ph type="title"/>
          </p:nvPr>
        </p:nvSpPr>
        <p:spPr/>
        <p:txBody>
          <a:bodyPr/>
          <a:lstStyle/>
          <a:p>
            <a:endParaRPr lang="ru-RU"/>
          </a:p>
        </p:txBody>
      </p:sp>
      <p:sp>
        <p:nvSpPr>
          <p:cNvPr id="4" name="Объект 3">
            <a:extLst>
              <a:ext uri="{FF2B5EF4-FFF2-40B4-BE49-F238E27FC236}">
                <a16:creationId xmlns:a16="http://schemas.microsoft.com/office/drawing/2014/main" xmlns="" id="{3DAFAC80-D345-46B5-8081-DEBE0BF93C33}"/>
              </a:ext>
            </a:extLst>
          </p:cNvPr>
          <p:cNvSpPr>
            <a:spLocks noGrp="1"/>
          </p:cNvSpPr>
          <p:nvPr>
            <p:ph sz="half" idx="2"/>
          </p:nvPr>
        </p:nvSpPr>
        <p:spPr/>
        <p:txBody>
          <a:bodyPr/>
          <a:lstStyle/>
          <a:p>
            <a:endParaRPr lang="ru-RU"/>
          </a:p>
        </p:txBody>
      </p:sp>
      <p:pic>
        <p:nvPicPr>
          <p:cNvPr id="5" name="Объект 4" descr="C:\Users\Tom\Desktop\к егэ\=кимы по темам\og_og_1556185323230447208.jpg">
            <a:extLst>
              <a:ext uri="{FF2B5EF4-FFF2-40B4-BE49-F238E27FC236}">
                <a16:creationId xmlns:a16="http://schemas.microsoft.com/office/drawing/2014/main" xmlns="" id="{D93AEE39-0C2D-4B0E-827C-1D64F54AC7AC}"/>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08373" y="399495"/>
            <a:ext cx="11345662" cy="6223247"/>
          </a:xfrm>
          <a:prstGeom prst="rect">
            <a:avLst/>
          </a:prstGeom>
          <a:noFill/>
          <a:ln>
            <a:noFill/>
          </a:ln>
        </p:spPr>
      </p:pic>
    </p:spTree>
    <p:extLst>
      <p:ext uri="{BB962C8B-B14F-4D97-AF65-F5344CB8AC3E}">
        <p14:creationId xmlns:p14="http://schemas.microsoft.com/office/powerpoint/2010/main" val="235600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31CCE6ED-25DB-4DF9-8F80-E93F5F51093D}"/>
              </a:ext>
            </a:extLst>
          </p:cNvPr>
          <p:cNvSpPr/>
          <p:nvPr/>
        </p:nvSpPr>
        <p:spPr>
          <a:xfrm>
            <a:off x="1127343" y="2868460"/>
            <a:ext cx="10316704" cy="1627946"/>
          </a:xfrm>
          <a:prstGeom prst="rect">
            <a:avLst/>
          </a:prstGeom>
        </p:spPr>
        <p:txBody>
          <a:bodyPr wrap="square">
            <a:spAutoFit/>
          </a:bodyPr>
          <a:lstStyle/>
          <a:p>
            <a:pPr algn="ctr">
              <a:spcAft>
                <a:spcPts val="0"/>
              </a:spcAft>
            </a:pPr>
            <a:r>
              <a:rPr lang="ru-RU" sz="4000" b="1" dirty="0">
                <a:latin typeface="Times New Roman" panose="02020603050405020304" pitchFamily="18" charset="0"/>
                <a:ea typeface="Calibri" panose="020F0502020204030204" pitchFamily="34" charset="0"/>
                <a:cs typeface="Times New Roman" panose="02020603050405020304" pitchFamily="18" charset="0"/>
              </a:rPr>
              <a:t>Составление сложных развернутых планов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2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0E31E7A-0B59-45CE-87A4-C227437D67B2}"/>
              </a:ext>
            </a:extLst>
          </p:cNvPr>
          <p:cNvSpPr>
            <a:spLocks noGrp="1"/>
          </p:cNvSpPr>
          <p:nvPr>
            <p:ph type="title"/>
          </p:nvPr>
        </p:nvSpPr>
        <p:spPr>
          <a:xfrm>
            <a:off x="657224" y="499533"/>
            <a:ext cx="11261238" cy="5940344"/>
          </a:xfrm>
        </p:spPr>
        <p:txBody>
          <a:bodyPr>
            <a:noAutofit/>
          </a:bodyPr>
          <a:lstStyle/>
          <a:p>
            <a:r>
              <a:rPr lang="ru-RU" sz="2000" dirty="0">
                <a:solidFill>
                  <a:srgbClr val="222222"/>
                </a:solidFill>
                <a:latin typeface="Times New Roman" panose="02020603050405020304" pitchFamily="18" charset="0"/>
                <a:cs typeface="Times New Roman" panose="02020603050405020304" pitchFamily="18" charset="0"/>
              </a:rPr>
              <a:t/>
            </a:r>
            <a:br>
              <a:rPr lang="ru-RU" sz="2000" dirty="0">
                <a:solidFill>
                  <a:srgbClr val="222222"/>
                </a:solidFill>
                <a:latin typeface="Times New Roman" panose="02020603050405020304" pitchFamily="18" charset="0"/>
                <a:cs typeface="Times New Roman" panose="02020603050405020304" pitchFamily="18" charset="0"/>
              </a:rPr>
            </a:br>
            <a:r>
              <a:rPr lang="ru-RU" sz="2000" b="1" dirty="0">
                <a:solidFill>
                  <a:srgbClr val="222222"/>
                </a:solidFill>
                <a:latin typeface="Times New Roman" panose="02020603050405020304" pitchFamily="18" charset="0"/>
                <a:cs typeface="Times New Roman" panose="02020603050405020304" pitchFamily="18" charset="0"/>
              </a:rPr>
              <a:t>При составлении сложного плана можно воспользоваться следующими рекомендациями:</a:t>
            </a:r>
            <a:br>
              <a:rPr lang="ru-RU" sz="2000" b="1"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Главное – мысленно представить изученный материал и последовательно изложить содержание предложенной темы.</a:t>
            </a:r>
            <a:r>
              <a:rPr lang="ru-RU" sz="2000" dirty="0">
                <a:solidFill>
                  <a:srgbClr val="222222"/>
                </a:solidFill>
                <a:latin typeface="Times New Roman" panose="02020603050405020304" pitchFamily="18" charset="0"/>
                <a:cs typeface="Times New Roman" panose="02020603050405020304" pitchFamily="18" charset="0"/>
              </a:rPr>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1) представьте содержание обществоведческого курса, раскрывающее данную проблему;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2) разделите это содержание на смысловые части, выделив в каждой из них главную мысль;</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3) озаглавьте каждую часть;</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4) в каждой части выделите несколько положений, развивающих главную мысль;</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5) проверьте, не совмещаются ли пункты и подпункты плана, связан ли последующий пункт плана с предыдущим, полностью ли отражено в них основное содержание темы;</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6) в случае необходимости внесите корректировки;</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7) помните, что план должен охватывать основное содержание темы;</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8) в заголовках (пунктах или подпунктах плана) нежелательно повторять сходные формулировки.</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Есть ли модель для составления плана?</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
            </a:r>
            <a:br>
              <a:rPr lang="ru-RU" sz="2000" dirty="0">
                <a:solidFill>
                  <a:srgbClr val="222222"/>
                </a:solidFill>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51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70462A-A621-46BE-B468-A108570D3063}"/>
              </a:ext>
            </a:extLst>
          </p:cNvPr>
          <p:cNvSpPr>
            <a:spLocks noGrp="1"/>
          </p:cNvSpPr>
          <p:nvPr>
            <p:ph type="title"/>
          </p:nvPr>
        </p:nvSpPr>
        <p:spPr>
          <a:xfrm>
            <a:off x="657224" y="499532"/>
            <a:ext cx="11128376" cy="5948159"/>
          </a:xfrm>
        </p:spPr>
        <p:txBody>
          <a:bodyPr>
            <a:normAutofit fontScale="90000"/>
          </a:bodyPr>
          <a:lstStyle/>
          <a:p>
            <a:r>
              <a:rPr lang="ru-RU" sz="3600" b="1" dirty="0">
                <a:solidFill>
                  <a:srgbClr val="222222"/>
                </a:solidFill>
                <a:latin typeface="Times New Roman" panose="02020603050405020304" pitchFamily="18" charset="0"/>
                <a:cs typeface="Times New Roman" panose="02020603050405020304" pitchFamily="18" charset="0"/>
              </a:rPr>
              <a:t>При составлении сложного плана развернутого ответа можно воспользоваться универсальным алгоритмом:</a:t>
            </a:r>
            <a:r>
              <a:rPr lang="ru-RU" sz="3600" dirty="0">
                <a:solidFill>
                  <a:srgbClr val="222222"/>
                </a:solidFill>
                <a:latin typeface="Times New Roman" panose="02020603050405020304" pitchFamily="18" charset="0"/>
                <a:cs typeface="Times New Roman" panose="02020603050405020304" pitchFamily="18" charset="0"/>
              </a:rPr>
              <a:t/>
            </a:r>
            <a:br>
              <a:rPr lang="ru-RU" sz="36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1. Понятие, сущность…</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2. Характерные черты, основные принципы…</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3. Специфические признаки…</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4. Важнейшие задачи, основные функции…</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5. Формы, типы, виды, классификации…</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6. Структура…</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7. Основные этапы, стадии …</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8. Особенности развития…</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9. Тенденции развития в современном мире, в РФ…</a:t>
            </a:r>
            <a:br>
              <a:rPr lang="ru-RU" sz="3200" dirty="0">
                <a:solidFill>
                  <a:srgbClr val="222222"/>
                </a:solidFill>
                <a:latin typeface="Times New Roman" panose="02020603050405020304" pitchFamily="18" charset="0"/>
                <a:cs typeface="Times New Roman" panose="02020603050405020304" pitchFamily="18" charset="0"/>
              </a:rPr>
            </a:br>
            <a:r>
              <a:rPr lang="ru-RU" sz="3200" dirty="0">
                <a:solidFill>
                  <a:srgbClr val="222222"/>
                </a:solidFill>
                <a:latin typeface="Times New Roman" panose="02020603050405020304" pitchFamily="18" charset="0"/>
                <a:cs typeface="Times New Roman" panose="02020603050405020304" pitchFamily="18" charset="0"/>
              </a:rPr>
              <a:t>10. Значение … в развитии общества, </a:t>
            </a:r>
            <a:br>
              <a:rPr lang="ru-RU" sz="3200" dirty="0">
                <a:solidFill>
                  <a:srgbClr val="222222"/>
                </a:solidFill>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72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99B4EE-7493-4DB1-AEAE-C465169A7E87}"/>
              </a:ext>
            </a:extLst>
          </p:cNvPr>
          <p:cNvSpPr>
            <a:spLocks noGrp="1"/>
          </p:cNvSpPr>
          <p:nvPr>
            <p:ph type="title"/>
          </p:nvPr>
        </p:nvSpPr>
        <p:spPr>
          <a:xfrm>
            <a:off x="0" y="-109415"/>
            <a:ext cx="11988800" cy="1133230"/>
          </a:xfrm>
        </p:spPr>
        <p:txBody>
          <a:bodyPr>
            <a:noAutofit/>
          </a:bodyPr>
          <a:lstStyle/>
          <a:p>
            <a:r>
              <a:rPr lang="ru-RU" sz="2800" dirty="0">
                <a:solidFill>
                  <a:srgbClr val="333333"/>
                </a:solidFill>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graphicFrame>
        <p:nvGraphicFramePr>
          <p:cNvPr id="11" name="Объект 10">
            <a:extLst>
              <a:ext uri="{FF2B5EF4-FFF2-40B4-BE49-F238E27FC236}">
                <a16:creationId xmlns:a16="http://schemas.microsoft.com/office/drawing/2014/main" xmlns="" id="{1EF381D8-75BF-4293-BB43-2FD0DE4453D6}"/>
              </a:ext>
            </a:extLst>
          </p:cNvPr>
          <p:cNvGraphicFramePr>
            <a:graphicFrameLocks noGrp="1"/>
          </p:cNvGraphicFramePr>
          <p:nvPr>
            <p:ph sz="half" idx="2"/>
            <p:extLst>
              <p:ext uri="{D42A27DB-BD31-4B8C-83A1-F6EECF244321}">
                <p14:modId xmlns:p14="http://schemas.microsoft.com/office/powerpoint/2010/main" val="3410388854"/>
              </p:ext>
            </p:extLst>
          </p:nvPr>
        </p:nvGraphicFramePr>
        <p:xfrm>
          <a:off x="0" y="1"/>
          <a:ext cx="12106031" cy="6785144"/>
        </p:xfrm>
        <a:graphic>
          <a:graphicData uri="http://schemas.openxmlformats.org/drawingml/2006/table">
            <a:tbl>
              <a:tblPr firstRow="1" bandRow="1">
                <a:tableStyleId>{5C22544A-7EE6-4342-B048-85BDC9FD1C3A}</a:tableStyleId>
              </a:tblPr>
              <a:tblGrid>
                <a:gridCol w="12106031">
                  <a:extLst>
                    <a:ext uri="{9D8B030D-6E8A-4147-A177-3AD203B41FA5}">
                      <a16:colId xmlns:a16="http://schemas.microsoft.com/office/drawing/2014/main" xmlns="" val="181498108"/>
                    </a:ext>
                  </a:extLst>
                </a:gridCol>
              </a:tblGrid>
              <a:tr h="1664499">
                <a:tc>
                  <a:txBody>
                    <a:bodyPr/>
                    <a:lstStyle/>
                    <a:p>
                      <a:pPr algn="l"/>
                      <a:r>
                        <a:rPr lang="ru-RU" sz="1800" b="1" i="0" dirty="0">
                          <a:solidFill>
                            <a:srgbClr val="222222"/>
                          </a:solidFill>
                          <a:effectLst/>
                          <a:latin typeface="times new roman" panose="02020603050405020304" pitchFamily="18" charset="0"/>
                        </a:rPr>
                        <a:t>1. Сначала необходимо обозначить предмет предложенной темы. Для этого существует несколько вариантов</a:t>
                      </a:r>
                      <a:r>
                        <a:rPr lang="ru-RU" sz="1800" b="0" i="0" dirty="0">
                          <a:solidFill>
                            <a:srgbClr val="222222"/>
                          </a:solidFill>
                          <a:effectLst/>
                          <a:latin typeface="times new roman" panose="02020603050405020304" pitchFamily="18" charset="0"/>
                        </a:rPr>
                        <a:t>. Например:</a:t>
                      </a:r>
                      <a:endParaRPr lang="ru-RU" b="0" i="0" dirty="0">
                        <a:solidFill>
                          <a:srgbClr val="222222"/>
                        </a:solidFill>
                        <a:effectLst/>
                        <a:latin typeface="Arial" panose="020B0604020202020204" pitchFamily="34" charset="0"/>
                      </a:endParaRPr>
                    </a:p>
                    <a:p>
                      <a:pPr algn="l"/>
                      <a:r>
                        <a:rPr lang="ru-RU" sz="1800" b="0" i="0" dirty="0">
                          <a:solidFill>
                            <a:srgbClr val="222222"/>
                          </a:solidFill>
                          <a:effectLst/>
                          <a:latin typeface="times new roman" panose="02020603050405020304" pitchFamily="18" charset="0"/>
                        </a:rPr>
                        <a:t>1) Что такое…</a:t>
                      </a:r>
                      <a:endParaRPr lang="ru-RU" b="0" i="0" dirty="0">
                        <a:solidFill>
                          <a:srgbClr val="222222"/>
                        </a:solidFill>
                        <a:effectLst/>
                        <a:latin typeface="Arial" panose="020B0604020202020204" pitchFamily="34" charset="0"/>
                      </a:endParaRPr>
                    </a:p>
                    <a:p>
                      <a:pPr algn="l"/>
                      <a:r>
                        <a:rPr lang="ru-RU" sz="1800" b="0" i="0" dirty="0">
                          <a:solidFill>
                            <a:srgbClr val="222222"/>
                          </a:solidFill>
                          <a:effectLst/>
                          <a:latin typeface="times new roman" panose="02020603050405020304" pitchFamily="18" charset="0"/>
                        </a:rPr>
                        <a:t>2) Понятие…</a:t>
                      </a:r>
                      <a:endParaRPr lang="ru-RU" b="0" i="0" dirty="0">
                        <a:solidFill>
                          <a:srgbClr val="222222"/>
                        </a:solidFill>
                        <a:effectLst/>
                        <a:latin typeface="Arial" panose="020B0604020202020204" pitchFamily="34" charset="0"/>
                      </a:endParaRPr>
                    </a:p>
                    <a:p>
                      <a:pPr algn="l"/>
                      <a:r>
                        <a:rPr lang="ru-RU" sz="1800" b="0" i="0" dirty="0">
                          <a:solidFill>
                            <a:srgbClr val="222222"/>
                          </a:solidFill>
                          <a:effectLst/>
                          <a:latin typeface="times new roman" panose="02020603050405020304" pitchFamily="18" charset="0"/>
                        </a:rPr>
                        <a:t>3) Определение…</a:t>
                      </a:r>
                      <a:endParaRPr lang="ru-RU" b="0" i="0" dirty="0">
                        <a:solidFill>
                          <a:srgbClr val="222222"/>
                        </a:solidFill>
                        <a:effectLst/>
                        <a:latin typeface="Arial" panose="020B0604020202020204" pitchFamily="34" charset="0"/>
                      </a:endParaRPr>
                    </a:p>
                  </a:txBody>
                  <a:tcPr/>
                </a:tc>
                <a:extLst>
                  <a:ext uri="{0D108BD9-81ED-4DB2-BD59-A6C34878D82A}">
                    <a16:rowId xmlns:a16="http://schemas.microsoft.com/office/drawing/2014/main" xmlns="" val="613054709"/>
                  </a:ext>
                </a:extLst>
              </a:tr>
              <a:tr h="1664499">
                <a:tc>
                  <a:txBody>
                    <a:bodyPr/>
                    <a:lstStyle/>
                    <a:p>
                      <a:pPr algn="l"/>
                      <a:r>
                        <a:rPr lang="ru-RU" sz="1800" b="1" i="0" dirty="0">
                          <a:solidFill>
                            <a:srgbClr val="222222"/>
                          </a:solidFill>
                          <a:effectLst/>
                          <a:latin typeface="times new roman" panose="02020603050405020304" pitchFamily="18" charset="0"/>
                        </a:rPr>
                        <a:t>2. Затем, если возможно, выделите следующие моменты:</a:t>
                      </a:r>
                      <a:endParaRPr lang="ru-RU" b="1" i="0" dirty="0">
                        <a:solidFill>
                          <a:srgbClr val="222222"/>
                        </a:solidFill>
                        <a:effectLst/>
                        <a:latin typeface="Arial" panose="020B0604020202020204" pitchFamily="34" charset="0"/>
                      </a:endParaRPr>
                    </a:p>
                    <a:p>
                      <a:pPr algn="l"/>
                      <a:r>
                        <a:rPr lang="ru-RU" sz="1800" b="0" i="0" dirty="0">
                          <a:solidFill>
                            <a:srgbClr val="222222"/>
                          </a:solidFill>
                          <a:effectLst/>
                          <a:latin typeface="times new roman" panose="02020603050405020304" pitchFamily="18" charset="0"/>
                        </a:rPr>
                        <a:t>1) Причины возникновения (появления, развития)… Этот пункт можете детализировать в отдельных подпунктах, перечислив эти самые причины.</a:t>
                      </a:r>
                      <a:endParaRPr lang="ru-RU" b="0" i="0" dirty="0">
                        <a:solidFill>
                          <a:srgbClr val="222222"/>
                        </a:solidFill>
                        <a:effectLst/>
                        <a:latin typeface="Arial" panose="020B0604020202020204" pitchFamily="34" charset="0"/>
                      </a:endParaRPr>
                    </a:p>
                    <a:p>
                      <a:pPr algn="l"/>
                      <a:r>
                        <a:rPr lang="ru-RU" sz="1800" b="0" i="0" dirty="0">
                          <a:solidFill>
                            <a:srgbClr val="222222"/>
                          </a:solidFill>
                          <a:effectLst/>
                          <a:latin typeface="times new roman" panose="02020603050405020304" pitchFamily="18" charset="0"/>
                        </a:rPr>
                        <a:t>2) Подходы к определению понятия... (сущности...). Например: - Теории происхождения… - Взгляды мыслителей на… Этот пункт можете детализировать в отдельных подпунктах, перечислив эти самые подходы.</a:t>
                      </a:r>
                      <a:endParaRPr lang="ru-RU" b="0" i="0" dirty="0">
                        <a:solidFill>
                          <a:srgbClr val="222222"/>
                        </a:solidFill>
                        <a:effectLst/>
                        <a:latin typeface="Arial" panose="020B0604020202020204" pitchFamily="34" charset="0"/>
                      </a:endParaRPr>
                    </a:p>
                  </a:txBody>
                  <a:tcPr/>
                </a:tc>
                <a:extLst>
                  <a:ext uri="{0D108BD9-81ED-4DB2-BD59-A6C34878D82A}">
                    <a16:rowId xmlns:a16="http://schemas.microsoft.com/office/drawing/2014/main" xmlns="" val="2642207324"/>
                  </a:ext>
                </a:extLst>
              </a:tr>
              <a:tr h="1040312">
                <a:tc>
                  <a:txBody>
                    <a:bodyPr/>
                    <a:lstStyle/>
                    <a:p>
                      <a:r>
                        <a:rPr lang="ru-RU" b="0" i="0" dirty="0">
                          <a:solidFill>
                            <a:srgbClr val="222222"/>
                          </a:solidFill>
                          <a:effectLst/>
                          <a:latin typeface="times new roman" panose="02020603050405020304" pitchFamily="18" charset="0"/>
                        </a:rPr>
                        <a:t>3. Далее выделите характерные черты (признаки; особенности; главные элементы и т.п.)... Этот пункт можете детализировать в отдельных подпунктах, перечислив эти самые характерные черты (признаки; особенности главные элементы и т.п.).</a:t>
                      </a:r>
                      <a:endParaRPr lang="ru-RU" dirty="0"/>
                    </a:p>
                  </a:txBody>
                  <a:tcPr/>
                </a:tc>
                <a:extLst>
                  <a:ext uri="{0D108BD9-81ED-4DB2-BD59-A6C34878D82A}">
                    <a16:rowId xmlns:a16="http://schemas.microsoft.com/office/drawing/2014/main" xmlns="" val="1950443292"/>
                  </a:ext>
                </a:extLst>
              </a:tr>
              <a:tr h="421904">
                <a:tc>
                  <a:txBody>
                    <a:bodyPr/>
                    <a:lstStyle/>
                    <a:p>
                      <a:r>
                        <a:rPr lang="ru-RU" sz="1800" b="0" i="0" kern="1200" dirty="0">
                          <a:solidFill>
                            <a:schemeClr val="dk1"/>
                          </a:solidFill>
                          <a:effectLst/>
                          <a:latin typeface="+mn-lt"/>
                          <a:ea typeface="+mn-ea"/>
                          <a:cs typeface="+mn-cs"/>
                        </a:rPr>
                        <a:t>4. Функции… Этот пункт можете детализировать в отдельных подпунктах, перечислив эти самые функции.</a:t>
                      </a:r>
                      <a:endParaRPr lang="ru-RU" dirty="0"/>
                    </a:p>
                  </a:txBody>
                  <a:tcPr/>
                </a:tc>
                <a:extLst>
                  <a:ext uri="{0D108BD9-81ED-4DB2-BD59-A6C34878D82A}">
                    <a16:rowId xmlns:a16="http://schemas.microsoft.com/office/drawing/2014/main" xmlns="" val="3040360678"/>
                  </a:ext>
                </a:extLst>
              </a:tr>
              <a:tr h="728218">
                <a:tc>
                  <a:txBody>
                    <a:bodyPr/>
                    <a:lstStyle/>
                    <a:p>
                      <a:r>
                        <a:rPr lang="ru-RU" b="0" i="0" dirty="0">
                          <a:solidFill>
                            <a:srgbClr val="222222"/>
                          </a:solidFill>
                          <a:effectLst/>
                          <a:latin typeface="times new roman" panose="02020603050405020304" pitchFamily="18" charset="0"/>
                        </a:rPr>
                        <a:t>5. Типы (виды, формы, структура, классификации, критерии, факторы)... Этот пункт можете детализировать в отдельных подпунктах.</a:t>
                      </a:r>
                      <a:endParaRPr lang="ru-RU" dirty="0"/>
                    </a:p>
                  </a:txBody>
                  <a:tcPr/>
                </a:tc>
                <a:extLst>
                  <a:ext uri="{0D108BD9-81ED-4DB2-BD59-A6C34878D82A}">
                    <a16:rowId xmlns:a16="http://schemas.microsoft.com/office/drawing/2014/main" xmlns="" val="1926422333"/>
                  </a:ext>
                </a:extLst>
              </a:tr>
              <a:tr h="421904">
                <a:tc>
                  <a:txBody>
                    <a:bodyPr/>
                    <a:lstStyle/>
                    <a:p>
                      <a:r>
                        <a:rPr lang="ru-RU" b="0" i="0" dirty="0">
                          <a:solidFill>
                            <a:srgbClr val="222222"/>
                          </a:solidFill>
                          <a:effectLst/>
                          <a:latin typeface="times new roman" panose="02020603050405020304" pitchFamily="18" charset="0"/>
                        </a:rPr>
                        <a:t>6. Значение (роль, последствия, тенденции, цель)…</a:t>
                      </a:r>
                      <a:endParaRPr lang="ru-RU" dirty="0"/>
                    </a:p>
                  </a:txBody>
                  <a:tcPr/>
                </a:tc>
                <a:extLst>
                  <a:ext uri="{0D108BD9-81ED-4DB2-BD59-A6C34878D82A}">
                    <a16:rowId xmlns:a16="http://schemas.microsoft.com/office/drawing/2014/main" xmlns="" val="3043670988"/>
                  </a:ext>
                </a:extLst>
              </a:tr>
              <a:tr h="421904">
                <a:tc>
                  <a:txBody>
                    <a:bodyPr/>
                    <a:lstStyle/>
                    <a:p>
                      <a:r>
                        <a:rPr lang="ru-RU" b="0" i="0" dirty="0">
                          <a:solidFill>
                            <a:srgbClr val="222222"/>
                          </a:solidFill>
                          <a:effectLst/>
                          <a:latin typeface="times new roman" panose="02020603050405020304" pitchFamily="18" charset="0"/>
                        </a:rPr>
                        <a:t>7. Особенности (проблемы, традиции и т.п.)… в современном обществе (мире).</a:t>
                      </a:r>
                      <a:endParaRPr lang="ru-RU" dirty="0"/>
                    </a:p>
                  </a:txBody>
                  <a:tcPr/>
                </a:tc>
                <a:extLst>
                  <a:ext uri="{0D108BD9-81ED-4DB2-BD59-A6C34878D82A}">
                    <a16:rowId xmlns:a16="http://schemas.microsoft.com/office/drawing/2014/main" xmlns="" val="2385061520"/>
                  </a:ext>
                </a:extLst>
              </a:tr>
              <a:tr h="421904">
                <a:tc>
                  <a:txBody>
                    <a:bodyPr/>
                    <a:lstStyle/>
                    <a:p>
                      <a:r>
                        <a:rPr lang="ru-RU" b="0" i="0" dirty="0">
                          <a:solidFill>
                            <a:srgbClr val="222222"/>
                          </a:solidFill>
                          <a:effectLst/>
                          <a:latin typeface="times new roman" panose="02020603050405020304" pitchFamily="18" charset="0"/>
                        </a:rPr>
                        <a:t>8. Пути решения Лучше детализировать в отдельных подпунктах где-то 2-4 пункта.</a:t>
                      </a:r>
                      <a:endParaRPr lang="ru-RU" dirty="0"/>
                    </a:p>
                  </a:txBody>
                  <a:tcPr/>
                </a:tc>
                <a:extLst>
                  <a:ext uri="{0D108BD9-81ED-4DB2-BD59-A6C34878D82A}">
                    <a16:rowId xmlns:a16="http://schemas.microsoft.com/office/drawing/2014/main" xmlns="" val="2471307148"/>
                  </a:ext>
                </a:extLst>
              </a:tr>
            </a:tbl>
          </a:graphicData>
        </a:graphic>
      </p:graphicFrame>
      <p:pic>
        <p:nvPicPr>
          <p:cNvPr id="6" name="Рисунок 5">
            <a:extLst>
              <a:ext uri="{FF2B5EF4-FFF2-40B4-BE49-F238E27FC236}">
                <a16:creationId xmlns:a16="http://schemas.microsoft.com/office/drawing/2014/main" xmlns="" id="{14D5D47F-9638-462E-8152-D0A387A230FD}"/>
              </a:ext>
            </a:extLst>
          </p:cNvPr>
          <p:cNvPicPr>
            <a:picLocks noChangeAspect="1"/>
          </p:cNvPicPr>
          <p:nvPr/>
        </p:nvPicPr>
        <p:blipFill>
          <a:blip r:embed="rId2"/>
          <a:stretch>
            <a:fillRect/>
          </a:stretch>
        </p:blipFill>
        <p:spPr>
          <a:xfrm>
            <a:off x="3764078" y="1545172"/>
            <a:ext cx="1644168" cy="3767655"/>
          </a:xfrm>
          <a:prstGeom prst="rect">
            <a:avLst/>
          </a:prstGeom>
        </p:spPr>
      </p:pic>
    </p:spTree>
    <p:extLst>
      <p:ext uri="{BB962C8B-B14F-4D97-AF65-F5344CB8AC3E}">
        <p14:creationId xmlns:p14="http://schemas.microsoft.com/office/powerpoint/2010/main" val="63475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xmlns="" id="{6C0B628D-F019-4A9A-95AF-ED8C4324FFB4}"/>
              </a:ext>
            </a:extLst>
          </p:cNvPr>
          <p:cNvGraphicFramePr>
            <a:graphicFrameLocks noGrp="1"/>
          </p:cNvGraphicFramePr>
          <p:nvPr>
            <p:ph sz="half" idx="2"/>
            <p:extLst>
              <p:ext uri="{D42A27DB-BD31-4B8C-83A1-F6EECF244321}">
                <p14:modId xmlns:p14="http://schemas.microsoft.com/office/powerpoint/2010/main" val="889284017"/>
              </p:ext>
            </p:extLst>
          </p:nvPr>
        </p:nvGraphicFramePr>
        <p:xfrm>
          <a:off x="260350" y="31262"/>
          <a:ext cx="11931651" cy="6832026"/>
        </p:xfrm>
        <a:graphic>
          <a:graphicData uri="http://schemas.openxmlformats.org/drawingml/2006/table">
            <a:tbl>
              <a:tblPr firstRow="1" bandRow="1">
                <a:tableStyleId>{5C22544A-7EE6-4342-B048-85BDC9FD1C3A}</a:tableStyleId>
              </a:tblPr>
              <a:tblGrid>
                <a:gridCol w="609805">
                  <a:extLst>
                    <a:ext uri="{9D8B030D-6E8A-4147-A177-3AD203B41FA5}">
                      <a16:colId xmlns:a16="http://schemas.microsoft.com/office/drawing/2014/main" xmlns="" val="628473440"/>
                    </a:ext>
                  </a:extLst>
                </a:gridCol>
                <a:gridCol w="10661117"/>
                <a:gridCol w="204511">
                  <a:extLst>
                    <a:ext uri="{9D8B030D-6E8A-4147-A177-3AD203B41FA5}">
                      <a16:colId xmlns:a16="http://schemas.microsoft.com/office/drawing/2014/main" xmlns="" val="2331232142"/>
                    </a:ext>
                  </a:extLst>
                </a:gridCol>
                <a:gridCol w="456218">
                  <a:extLst>
                    <a:ext uri="{9D8B030D-6E8A-4147-A177-3AD203B41FA5}">
                      <a16:colId xmlns:a16="http://schemas.microsoft.com/office/drawing/2014/main" xmlns="" val="1892606426"/>
                    </a:ext>
                  </a:extLst>
                </a:gridCol>
              </a:tblGrid>
              <a:tr h="614552">
                <a:tc>
                  <a:txBody>
                    <a:bodyPr/>
                    <a:lstStyle/>
                    <a:p>
                      <a:pPr algn="ctr"/>
                      <a:r>
                        <a:rPr lang="ru-RU" sz="1400" b="1" dirty="0">
                          <a:solidFill>
                            <a:srgbClr val="000000"/>
                          </a:solidFill>
                          <a:effectLst/>
                          <a:latin typeface="Times New Roman" panose="02020603050405020304" pitchFamily="18" charset="0"/>
                          <a:cs typeface="Times New Roman" panose="02020603050405020304" pitchFamily="18" charset="0"/>
                        </a:rPr>
                        <a:t>№</a:t>
                      </a:r>
                    </a:p>
                  </a:txBody>
                  <a:tcPr marL="30480" marR="30480" marT="30480" marB="30480" anchor="ctr"/>
                </a:tc>
                <a:tc>
                  <a:txBody>
                    <a:bodyPr/>
                    <a:lstStyle/>
                    <a:p>
                      <a:pPr algn="ctr"/>
                      <a:r>
                        <a:rPr lang="ru-RU" sz="1400" b="1" dirty="0">
                          <a:solidFill>
                            <a:srgbClr val="000000"/>
                          </a:solidFill>
                          <a:effectLst/>
                          <a:latin typeface="Times New Roman" panose="02020603050405020304" pitchFamily="18" charset="0"/>
                          <a:cs typeface="Times New Roman" panose="02020603050405020304" pitchFamily="18" charset="0"/>
                        </a:rPr>
                        <a:t>Критерии оценивания ответа на задание 24</a:t>
                      </a:r>
                    </a:p>
                  </a:txBody>
                  <a:tcPr marL="30480" marR="30480" marT="30480" marB="30480" anchor="ctr"/>
                </a:tc>
                <a:tc gridSpan="2">
                  <a:txBody>
                    <a:bodyPr/>
                    <a:lstStyle/>
                    <a:p>
                      <a:pPr algn="ctr"/>
                      <a:r>
                        <a:rPr lang="ru-RU" sz="1400" b="1" dirty="0">
                          <a:solidFill>
                            <a:srgbClr val="000000"/>
                          </a:solidFill>
                          <a:effectLst/>
                          <a:latin typeface="Times New Roman" panose="02020603050405020304" pitchFamily="18" charset="0"/>
                          <a:cs typeface="Times New Roman" panose="02020603050405020304" pitchFamily="18" charset="0"/>
                        </a:rPr>
                        <a:t>Баллы</a:t>
                      </a:r>
                    </a:p>
                  </a:txBody>
                  <a:tcPr marL="30480" marR="30480" marT="30480" marB="30480" anchor="ctr"/>
                </a:tc>
                <a:tc hMerge="1">
                  <a:txBody>
                    <a:bodyPr/>
                    <a:lstStyle/>
                    <a:p>
                      <a:pPr algn="ctr"/>
                      <a:endParaRPr lang="ru-RU" sz="1400" b="1" dirty="0">
                        <a:solidFill>
                          <a:srgbClr val="000000"/>
                        </a:solidFill>
                        <a:effectLst/>
                        <a:latin typeface="Times New Roman" panose="02020603050405020304" pitchFamily="18" charset="0"/>
                        <a:cs typeface="Times New Roman" panose="02020603050405020304" pitchFamily="18" charset="0"/>
                      </a:endParaRPr>
                    </a:p>
                  </a:txBody>
                  <a:tcPr marL="30480" marR="30480" marT="30480" marB="30480" anchor="ctr"/>
                </a:tc>
                <a:extLst>
                  <a:ext uri="{0D108BD9-81ED-4DB2-BD59-A6C34878D82A}">
                    <a16:rowId xmlns:a16="http://schemas.microsoft.com/office/drawing/2014/main" xmlns="" val="2559682404"/>
                  </a:ext>
                </a:extLst>
              </a:tr>
              <a:tr h="369917">
                <a:tc>
                  <a:txBody>
                    <a:bodyPr/>
                    <a:lstStyle/>
                    <a:p>
                      <a:pPr algn="l"/>
                      <a:r>
                        <a:rPr lang="ru-RU" sz="1400" b="1" dirty="0">
                          <a:solidFill>
                            <a:srgbClr val="000000"/>
                          </a:solidFill>
                          <a:effectLst/>
                          <a:latin typeface="Times New Roman" panose="02020603050405020304" pitchFamily="18" charset="0"/>
                          <a:cs typeface="Times New Roman" panose="02020603050405020304" pitchFamily="18" charset="0"/>
                        </a:rPr>
                        <a:t>24.1</a:t>
                      </a:r>
                      <a:endParaRPr lang="ru-RU" sz="1400" dirty="0">
                        <a:solidFill>
                          <a:srgbClr val="000000"/>
                        </a:solidFill>
                        <a:effectLst/>
                        <a:latin typeface="Times New Roman" panose="02020603050405020304" pitchFamily="18" charset="0"/>
                        <a:cs typeface="Times New Roman" panose="02020603050405020304" pitchFamily="18" charset="0"/>
                      </a:endParaRPr>
                    </a:p>
                  </a:txBody>
                  <a:tcPr marL="30480" marR="30480" marT="30480" marB="30480" anchor="ctr"/>
                </a:tc>
                <a:tc>
                  <a:txBody>
                    <a:bodyPr/>
                    <a:lstStyle/>
                    <a:p>
                      <a:pPr algn="l"/>
                      <a:r>
                        <a:rPr lang="ru-RU" sz="1400" b="1" dirty="0">
                          <a:solidFill>
                            <a:srgbClr val="000000"/>
                          </a:solidFill>
                          <a:effectLst/>
                          <a:latin typeface="Times New Roman" panose="02020603050405020304" pitchFamily="18" charset="0"/>
                          <a:cs typeface="Times New Roman" panose="02020603050405020304" pitchFamily="18" charset="0"/>
                        </a:rPr>
                        <a:t>Раскрытие темы по существу</a:t>
                      </a:r>
                      <a:endParaRPr lang="ru-RU" sz="1400" dirty="0">
                        <a:solidFill>
                          <a:srgbClr val="000000"/>
                        </a:solidFill>
                        <a:effectLst/>
                        <a:latin typeface="Times New Roman" panose="02020603050405020304" pitchFamily="18" charset="0"/>
                        <a:cs typeface="Times New Roman" panose="02020603050405020304" pitchFamily="18" charset="0"/>
                      </a:endParaRPr>
                    </a:p>
                  </a:txBody>
                  <a:tcPr marL="30480" marR="30480" marT="30480" marB="30480" anchor="ctr"/>
                </a:tc>
                <a:tc gridSpan="2">
                  <a:txBody>
                    <a:bodyPr/>
                    <a:lstStyle/>
                    <a:p>
                      <a:pPr algn="ctr"/>
                      <a:r>
                        <a:rPr lang="ru-RU" sz="1400" dirty="0">
                          <a:solidFill>
                            <a:srgbClr val="000000"/>
                          </a:solidFill>
                          <a:effectLst/>
                          <a:latin typeface="Times New Roman" panose="02020603050405020304" pitchFamily="18" charset="0"/>
                          <a:cs typeface="Times New Roman" panose="02020603050405020304" pitchFamily="18" charset="0"/>
                        </a:rPr>
                        <a:t>3</a:t>
                      </a:r>
                    </a:p>
                  </a:txBody>
                  <a:tcPr marL="30480" marR="30480" marT="30480" marB="30480" anchor="ctr"/>
                </a:tc>
                <a:tc hMerge="1">
                  <a:txBody>
                    <a:bodyPr/>
                    <a:lstStyle/>
                    <a:p>
                      <a:pPr algn="ctr"/>
                      <a:endParaRPr lang="ru-RU" sz="1400" dirty="0">
                        <a:solidFill>
                          <a:srgbClr val="000000"/>
                        </a:solidFill>
                        <a:effectLst/>
                        <a:latin typeface="Times New Roman" panose="02020603050405020304" pitchFamily="18" charset="0"/>
                        <a:cs typeface="Times New Roman" panose="02020603050405020304" pitchFamily="18" charset="0"/>
                      </a:endParaRPr>
                    </a:p>
                  </a:txBody>
                  <a:tcPr marL="30480" marR="30480" marT="30480" marB="30480" anchor="ctr"/>
                </a:tc>
                <a:extLst>
                  <a:ext uri="{0D108BD9-81ED-4DB2-BD59-A6C34878D82A}">
                    <a16:rowId xmlns:a16="http://schemas.microsoft.com/office/drawing/2014/main" xmlns="" val="3553088860"/>
                  </a:ext>
                </a:extLst>
              </a:tr>
              <a:tr h="612772">
                <a:tc>
                  <a:txBody>
                    <a:bodyPr/>
                    <a:lstStyle/>
                    <a:p>
                      <a:endParaRPr lang="ru-RU" sz="1300">
                        <a:latin typeface="Times New Roman" panose="02020603050405020304" pitchFamily="18" charset="0"/>
                        <a:cs typeface="Times New Roman" panose="02020603050405020304" pitchFamily="18" charset="0"/>
                      </a:endParaRPr>
                    </a:p>
                  </a:txBody>
                  <a:tcPr/>
                </a:tc>
                <a:tc>
                  <a:txBody>
                    <a:bodyPr/>
                    <a:lstStyle/>
                    <a:p>
                      <a:r>
                        <a:rPr lang="ru-RU" sz="1300" dirty="0">
                          <a:latin typeface="Times New Roman" panose="02020603050405020304" pitchFamily="18" charset="0"/>
                          <a:cs typeface="Times New Roman" panose="02020603050405020304" pitchFamily="18" charset="0"/>
                        </a:rPr>
                        <a:t>Сложный план содержит не менее трёх пунктов, включая два пункта, наличие которых позволяет раскрыть данную тему по существу.</a:t>
                      </a:r>
                    </a:p>
                    <a:p>
                      <a:r>
                        <a:rPr lang="ru-RU" sz="1300" dirty="0">
                          <a:latin typeface="Times New Roman" panose="02020603050405020304" pitchFamily="18" charset="0"/>
                          <a:cs typeface="Times New Roman" panose="02020603050405020304" pitchFamily="18" charset="0"/>
                        </a:rPr>
                        <a:t>Оба этих «обязательных» пункта детализированы в подпунктах, позволяющих раскрыть данную тему по существу.</a:t>
                      </a:r>
                    </a:p>
                    <a:p>
                      <a:r>
                        <a:rPr lang="ru-RU" sz="1300" dirty="0">
                          <a:latin typeface="Times New Roman" panose="02020603050405020304" pitchFamily="18" charset="0"/>
                          <a:cs typeface="Times New Roman" panose="02020603050405020304" pitchFamily="18" charset="0"/>
                        </a:rPr>
                        <a:t>Количество подпунктов каждого пункта должно быть не менее трёх, за исключением случаев, когда с точки и зрения общественных наук возможно только два подпункта </a:t>
                      </a:r>
                    </a:p>
                  </a:txBody>
                  <a:tcPr/>
                </a:tc>
                <a:tc gridSpan="2">
                  <a:txBody>
                    <a:bodyPr/>
                    <a:lstStyle/>
                    <a:p>
                      <a:r>
                        <a:rPr lang="ru-RU" sz="1400" b="1" dirty="0">
                          <a:latin typeface="Times New Roman" panose="02020603050405020304" pitchFamily="18" charset="0"/>
                          <a:cs typeface="Times New Roman" panose="02020603050405020304" pitchFamily="18" charset="0"/>
                        </a:rPr>
                        <a:t>3</a:t>
                      </a:r>
                    </a:p>
                  </a:txBody>
                  <a:tcPr/>
                </a:tc>
                <a:tc hMerge="1">
                  <a:txBody>
                    <a:bodyPr/>
                    <a:lstStyle/>
                    <a:p>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51251916"/>
                  </a:ext>
                </a:extLst>
              </a:tr>
              <a:tr h="1333618">
                <a:tc>
                  <a:txBody>
                    <a:bodyPr/>
                    <a:lstStyle/>
                    <a:p>
                      <a:endParaRPr lang="ru-RU" sz="1300">
                        <a:latin typeface="Times New Roman" panose="02020603050405020304" pitchFamily="18" charset="0"/>
                        <a:cs typeface="Times New Roman" panose="02020603050405020304" pitchFamily="18" charset="0"/>
                      </a:endParaRPr>
                    </a:p>
                  </a:txBody>
                  <a:tcPr/>
                </a:tc>
                <a:tc>
                  <a:txBody>
                    <a:bodyPr/>
                    <a:lstStyle/>
                    <a:p>
                      <a:r>
                        <a:rPr lang="ru-RU" sz="1300" dirty="0">
                          <a:latin typeface="Times New Roman" panose="02020603050405020304" pitchFamily="18" charset="0"/>
                          <a:cs typeface="Times New Roman" panose="02020603050405020304" pitchFamily="18" charset="0"/>
                        </a:rPr>
                        <a:t>Сложный план содержит не менее трёх пунктов, из которых два или более детализированы в подпунктах, включая два пункта, наличие которых позволяет раскрыть данную тему по существу. Только один из этих «обязательных» пунктов детализирован в подпунктах, позволяющих раскрыть данную тему по существу. Количество подпунктов должно быть не менее трёх, за исключением случаев, когда с точки зрения общественных наук возможно только два подпункта. ИЛИ Сложный план содержит не менее трёх пунктов, включая два пункта, наличие которых позволяет раскрыть данную тему по существу. Оба этих «обязательных» пункта детализированы в подпунктах, позволяющих раскрыть данную тему по существу. Хотя бы один любой пункт (обязательный или нет) детализирован в подпунктах в количестве менее трёх, за исключением случаев, когда с точки зрения общественных наук возможно только два подпункт</a:t>
                      </a:r>
                    </a:p>
                  </a:txBody>
                  <a:tcPr/>
                </a:tc>
                <a:tc gridSpan="2">
                  <a:txBody>
                    <a:bodyPr/>
                    <a:lstStyle/>
                    <a:p>
                      <a:r>
                        <a:rPr lang="ru-RU" sz="1400" b="1" dirty="0">
                          <a:latin typeface="Times New Roman" panose="02020603050405020304" pitchFamily="18" charset="0"/>
                          <a:cs typeface="Times New Roman" panose="02020603050405020304" pitchFamily="18" charset="0"/>
                        </a:rPr>
                        <a:t>2</a:t>
                      </a:r>
                    </a:p>
                  </a:txBody>
                  <a:tcPr/>
                </a:tc>
                <a:tc hMerge="1">
                  <a:txBody>
                    <a:bodyPr/>
                    <a:lstStyle/>
                    <a:p>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245309446"/>
                  </a:ext>
                </a:extLst>
              </a:tr>
              <a:tr h="584469">
                <a:tc>
                  <a:txBody>
                    <a:bodyPr/>
                    <a:lstStyle/>
                    <a:p>
                      <a:endParaRPr lang="ru-RU" sz="1300">
                        <a:latin typeface="Times New Roman" panose="02020603050405020304" pitchFamily="18" charset="0"/>
                        <a:cs typeface="Times New Roman" panose="02020603050405020304" pitchFamily="18" charset="0"/>
                      </a:endParaRPr>
                    </a:p>
                  </a:txBody>
                  <a:tcPr/>
                </a:tc>
                <a:tc>
                  <a:txBody>
                    <a:bodyPr/>
                    <a:lstStyle/>
                    <a:p>
                      <a:r>
                        <a:rPr lang="ru-RU" sz="1300" dirty="0">
                          <a:latin typeface="Times New Roman" panose="02020603050405020304" pitchFamily="18" charset="0"/>
                          <a:cs typeface="Times New Roman" panose="02020603050405020304" pitchFamily="18" charset="0"/>
                        </a:rPr>
                        <a:t>Сложный план содержит не менее трёх пунктов, из которых два или более детализированы в подпунктах, включая только один пункт, наличие которого позволяет раскрыть данную тему по существу. Этот «обязательный» пункт детализирован в подпунктах, позволяющих раскрыть данную тему по существу. Количество подпунктов должно быть не менее трёх, за исключением случаев, когда с точки зрения общественных наук возможно только два подпункта</a:t>
                      </a:r>
                    </a:p>
                  </a:txBody>
                  <a:tcPr/>
                </a:tc>
                <a:tc gridSpan="2">
                  <a:txBody>
                    <a:bodyPr/>
                    <a:lstStyle/>
                    <a:p>
                      <a:r>
                        <a:rPr lang="ru-RU" sz="1400" b="1" dirty="0">
                          <a:latin typeface="Times New Roman" panose="02020603050405020304" pitchFamily="18" charset="0"/>
                          <a:cs typeface="Times New Roman" panose="02020603050405020304" pitchFamily="18" charset="0"/>
                        </a:rPr>
                        <a:t>1</a:t>
                      </a:r>
                    </a:p>
                  </a:txBody>
                  <a:tcPr/>
                </a:tc>
                <a:tc hMerge="1">
                  <a:txBody>
                    <a:bodyPr/>
                    <a:lstStyle/>
                    <a:p>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40739329"/>
                  </a:ext>
                </a:extLst>
              </a:tr>
              <a:tr h="577327">
                <a:tc>
                  <a:txBody>
                    <a:bodyPr/>
                    <a:lstStyle/>
                    <a:p>
                      <a:endParaRPr lang="ru-RU" sz="1300">
                        <a:latin typeface="Times New Roman" panose="02020603050405020304" pitchFamily="18" charset="0"/>
                        <a:cs typeface="Times New Roman" panose="02020603050405020304" pitchFamily="18" charset="0"/>
                      </a:endParaRPr>
                    </a:p>
                  </a:txBody>
                  <a:tcPr/>
                </a:tc>
                <a:tc>
                  <a:txBody>
                    <a:bodyPr/>
                    <a:lstStyle/>
                    <a:p>
                      <a:r>
                        <a:rPr lang="ru-RU" sz="1300" dirty="0">
                          <a:latin typeface="Times New Roman" panose="02020603050405020304" pitchFamily="18" charset="0"/>
                          <a:cs typeface="Times New Roman" panose="02020603050405020304" pitchFamily="18" charset="0"/>
                        </a:rPr>
                        <a:t>Все иные ситуации, не предусмотренные правилами выставления 3, 2 и 1 балла. ИЛИ Случаи, когда ответ выпускника по форме не соответствует требованию задания (например, не является сложным планом / не оформлен в виде плана с выделением пунктов и подпунктов</a:t>
                      </a:r>
                    </a:p>
                  </a:txBody>
                  <a:tcPr/>
                </a:tc>
                <a:tc gridSpan="2">
                  <a:txBody>
                    <a:bodyPr/>
                    <a:lstStyle/>
                    <a:p>
                      <a:r>
                        <a:rPr lang="ru-RU" sz="1400" b="1" dirty="0">
                          <a:latin typeface="Times New Roman" panose="02020603050405020304" pitchFamily="18" charset="0"/>
                          <a:cs typeface="Times New Roman" panose="02020603050405020304" pitchFamily="18" charset="0"/>
                        </a:rPr>
                        <a:t>0</a:t>
                      </a:r>
                    </a:p>
                  </a:txBody>
                  <a:tcPr/>
                </a:tc>
                <a:tc hMerge="1">
                  <a:txBody>
                    <a:bodyPr/>
                    <a:lstStyle/>
                    <a:p>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85766317"/>
                  </a:ext>
                </a:extLst>
              </a:tr>
              <a:tr h="535952">
                <a:tc gridSpan="4">
                  <a:txBody>
                    <a:bodyPr/>
                    <a:lstStyle/>
                    <a:p>
                      <a:r>
                        <a:rPr lang="ru-RU" sz="1300" b="1" dirty="0">
                          <a:latin typeface="Times New Roman" panose="02020603050405020304" pitchFamily="18" charset="0"/>
                          <a:cs typeface="Times New Roman" panose="02020603050405020304" pitchFamily="18" charset="0"/>
                        </a:rPr>
                        <a:t>Указания по оцениванию 1. Пункты/подпункты, имеющие абстрактно-формальный характер и не отражающие специфики темы, не засчитываются при оценивании. 2. 1 балл по критерию 24.2 может быть выставлен только в случае, если по критерию 24.1 выставлено 3 балла</a:t>
                      </a:r>
                    </a:p>
                  </a:txBody>
                  <a:tcPr/>
                </a:tc>
                <a:tc hMerge="1">
                  <a:txBody>
                    <a:bodyPr/>
                    <a:lstStyle/>
                    <a:p>
                      <a:endParaRPr lang="ru-RU"/>
                    </a:p>
                  </a:txBody>
                  <a:tcPr/>
                </a:tc>
                <a:tc hMerge="1">
                  <a:txBody>
                    <a:bodyPr/>
                    <a:lstStyle/>
                    <a:p>
                      <a:endParaRPr lang="ru-RU" dirty="0"/>
                    </a:p>
                  </a:txBody>
                  <a:tcPr/>
                </a:tc>
                <a:tc hMerge="1">
                  <a:txBody>
                    <a:bodyPr/>
                    <a:lstStyle/>
                    <a:p>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5490997"/>
                  </a:ext>
                </a:extLst>
              </a:tr>
              <a:tr h="378319">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24.2</a:t>
                      </a:r>
                    </a:p>
                    <a:p>
                      <a:endParaRPr lang="ru-RU" sz="1300" dirty="0"/>
                    </a:p>
                  </a:txBody>
                  <a:tcPr/>
                </a:tc>
                <a:tc gridSpan="2">
                  <a:txBody>
                    <a:bodyPr/>
                    <a:lstStyle/>
                    <a:p>
                      <a:r>
                        <a:rPr lang="ru-RU" sz="1300" dirty="0">
                          <a:latin typeface="Times New Roman" panose="02020603050405020304" pitchFamily="18" charset="0"/>
                          <a:cs typeface="Times New Roman" panose="02020603050405020304" pitchFamily="18" charset="0"/>
                        </a:rPr>
                        <a:t>Корректность формулировок пунктов и подпунктов плана</a:t>
                      </a:r>
                    </a:p>
                  </a:txBody>
                  <a:tcPr/>
                </a:tc>
                <a:tc hMerge="1">
                  <a:txBody>
                    <a:bodyPr/>
                    <a:lstStyle/>
                    <a:p>
                      <a:r>
                        <a:rPr lang="ru-RU" dirty="0"/>
                        <a:t>1</a:t>
                      </a:r>
                    </a:p>
                  </a:txBody>
                  <a:tcPr/>
                </a:tc>
                <a:tc>
                  <a:txBody>
                    <a:bodyPr/>
                    <a:lstStyle/>
                    <a:p>
                      <a:r>
                        <a:rPr lang="ru-RU"/>
                        <a:t>1</a:t>
                      </a:r>
                      <a:endParaRPr lang="ru-RU" dirty="0"/>
                    </a:p>
                  </a:txBody>
                  <a:tcPr/>
                </a:tc>
                <a:extLst>
                  <a:ext uri="{0D108BD9-81ED-4DB2-BD59-A6C34878D82A}">
                    <a16:rowId xmlns:a16="http://schemas.microsoft.com/office/drawing/2014/main" xmlns="" val="1408447742"/>
                  </a:ext>
                </a:extLst>
              </a:tr>
              <a:tr h="378319">
                <a:tc vMerge="1">
                  <a:txBody>
                    <a:bodyPr/>
                    <a:lstStyle/>
                    <a:p>
                      <a:endParaRPr lang="ru-RU"/>
                    </a:p>
                  </a:txBody>
                  <a:tcPr/>
                </a:tc>
                <a:tc gridSpan="2">
                  <a:txBody>
                    <a:bodyPr/>
                    <a:lstStyle/>
                    <a:p>
                      <a:r>
                        <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Формулировки пунктов и подпунктов плана корректны и не содержат ошибок, неточностей </a:t>
                      </a:r>
                      <a:endParaRPr lang="ru-RU" sz="1300" dirty="0">
                        <a:latin typeface="Times New Roman" panose="02020603050405020304" pitchFamily="18" charset="0"/>
                        <a:cs typeface="Times New Roman" panose="02020603050405020304" pitchFamily="18" charset="0"/>
                      </a:endParaRPr>
                    </a:p>
                  </a:txBody>
                  <a:tcPr/>
                </a:tc>
                <a:tc hMerge="1">
                  <a:txBody>
                    <a:bodyPr/>
                    <a:lstStyle/>
                    <a:p>
                      <a:r>
                        <a:rPr lang="ru-RU" dirty="0"/>
                        <a:t>1</a:t>
                      </a:r>
                    </a:p>
                  </a:txBody>
                  <a:tcPr/>
                </a:tc>
                <a:tc>
                  <a:txBody>
                    <a:bodyPr/>
                    <a:lstStyle/>
                    <a:p>
                      <a:r>
                        <a:rPr lang="ru-RU"/>
                        <a:t>1</a:t>
                      </a:r>
                      <a:endParaRPr lang="ru-RU" dirty="0"/>
                    </a:p>
                  </a:txBody>
                  <a:tcPr/>
                </a:tc>
                <a:extLst>
                  <a:ext uri="{0D108BD9-81ED-4DB2-BD59-A6C34878D82A}">
                    <a16:rowId xmlns:a16="http://schemas.microsoft.com/office/drawing/2014/main" xmlns="" val="95133889"/>
                  </a:ext>
                </a:extLst>
              </a:tr>
              <a:tr h="189160">
                <a:tc vMerge="1">
                  <a:txBody>
                    <a:bodyPr/>
                    <a:lstStyle/>
                    <a:p>
                      <a:endParaRPr lang="ru-RU"/>
                    </a:p>
                  </a:txBody>
                  <a:tcPr/>
                </a:tc>
                <a:tc gridSpan="2">
                  <a:txBody>
                    <a:bodyPr/>
                    <a:lstStyle/>
                    <a:p>
                      <a:r>
                        <a:rPr lang="ru-RU" sz="1300" dirty="0">
                          <a:latin typeface="Times New Roman" panose="02020603050405020304" pitchFamily="18" charset="0"/>
                          <a:cs typeface="Times New Roman" panose="02020603050405020304" pitchFamily="18" charset="0"/>
                        </a:rPr>
                        <a:t>Все иные ситуации </a:t>
                      </a:r>
                    </a:p>
                  </a:txBody>
                  <a:tcPr/>
                </a:tc>
                <a:tc hMerge="1">
                  <a:txBody>
                    <a:bodyPr/>
                    <a:lstStyle/>
                    <a:p>
                      <a:r>
                        <a:rPr lang="ru-RU" dirty="0"/>
                        <a:t>0</a:t>
                      </a:r>
                    </a:p>
                  </a:txBody>
                  <a:tcPr/>
                </a:tc>
                <a:tc>
                  <a:txBody>
                    <a:bodyPr/>
                    <a:lstStyle/>
                    <a:p>
                      <a:r>
                        <a:rPr lang="ru-RU" dirty="0"/>
                        <a:t>0</a:t>
                      </a:r>
                    </a:p>
                  </a:txBody>
                  <a:tcPr/>
                </a:tc>
                <a:extLst>
                  <a:ext uri="{0D108BD9-81ED-4DB2-BD59-A6C34878D82A}">
                    <a16:rowId xmlns:a16="http://schemas.microsoft.com/office/drawing/2014/main" xmlns="" val="3035054971"/>
                  </a:ext>
                </a:extLst>
              </a:tr>
              <a:tr h="189160">
                <a:tc vMerge="1">
                  <a:txBody>
                    <a:bodyPr/>
                    <a:lstStyle/>
                    <a:p>
                      <a:endParaRPr lang="ru-RU"/>
                    </a:p>
                  </a:txBody>
                  <a:tcPr/>
                </a:tc>
                <a:tc gridSpan="2">
                  <a:txBody>
                    <a:bodyPr/>
                    <a:lstStyle/>
                    <a:p>
                      <a:r>
                        <a:rPr lang="ru-RU" sz="1300" b="1" i="0" u="sng" dirty="0">
                          <a:latin typeface="Times New Roman" panose="02020603050405020304" pitchFamily="18" charset="0"/>
                          <a:cs typeface="Times New Roman" panose="02020603050405020304" pitchFamily="18" charset="0"/>
                        </a:rPr>
                        <a:t>Максимальный балл 4 </a:t>
                      </a:r>
                    </a:p>
                  </a:txBody>
                  <a:tcPr/>
                </a:tc>
                <a:tc hMerge="1">
                  <a:txBody>
                    <a:bodyPr/>
                    <a:lstStyle/>
                    <a:p>
                      <a:endParaRPr lang="ru-RU"/>
                    </a:p>
                  </a:txBody>
                  <a:tcPr/>
                </a:tc>
                <a:tc>
                  <a:txBody>
                    <a:bodyPr/>
                    <a:lstStyle/>
                    <a:p>
                      <a:endParaRPr lang="ru-RU" dirty="0"/>
                    </a:p>
                  </a:txBody>
                  <a:tcPr/>
                </a:tc>
                <a:extLst>
                  <a:ext uri="{0D108BD9-81ED-4DB2-BD59-A6C34878D82A}">
                    <a16:rowId xmlns:a16="http://schemas.microsoft.com/office/drawing/2014/main" xmlns="" val="2913789165"/>
                  </a:ext>
                </a:extLst>
              </a:tr>
            </a:tbl>
          </a:graphicData>
        </a:graphic>
      </p:graphicFrame>
    </p:spTree>
    <p:extLst>
      <p:ext uri="{BB962C8B-B14F-4D97-AF65-F5344CB8AC3E}">
        <p14:creationId xmlns:p14="http://schemas.microsoft.com/office/powerpoint/2010/main" val="306248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009B37-AFD1-4852-B97A-6E5808367C35}"/>
              </a:ext>
            </a:extLst>
          </p:cNvPr>
          <p:cNvSpPr>
            <a:spLocks noGrp="1"/>
          </p:cNvSpPr>
          <p:nvPr>
            <p:ph type="title"/>
          </p:nvPr>
        </p:nvSpPr>
        <p:spPr>
          <a:xfrm>
            <a:off x="657224" y="499532"/>
            <a:ext cx="10772775" cy="5471421"/>
          </a:xfrm>
        </p:spPr>
        <p:txBody>
          <a:bodyPr/>
          <a:lstStyle/>
          <a:p>
            <a:r>
              <a:rPr lang="ru-RU" sz="2800" dirty="0">
                <a:solidFill>
                  <a:srgbClr val="333333"/>
                </a:solidFill>
                <a:latin typeface="Times New Roman" panose="02020603050405020304" pitchFamily="18" charset="0"/>
                <a:cs typeface="Times New Roman" panose="02020603050405020304" pitchFamily="18" charset="0"/>
              </a:rPr>
              <a:t>Используя обществоведческие знания, составьте сложный план, позволяющий раскрыть по существу тему «</a:t>
            </a:r>
            <a:r>
              <a:rPr lang="ru-RU" sz="2800" b="1" dirty="0">
                <a:solidFill>
                  <a:srgbClr val="333333"/>
                </a:solidFill>
                <a:latin typeface="Times New Roman" panose="02020603050405020304" pitchFamily="18" charset="0"/>
                <a:cs typeface="Times New Roman" panose="02020603050405020304" pitchFamily="18" charset="0"/>
              </a:rPr>
              <a:t>Формы государства</a:t>
            </a:r>
            <a:r>
              <a:rPr lang="ru-RU" sz="2800" dirty="0">
                <a:solidFill>
                  <a:srgbClr val="333333"/>
                </a:solidFill>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3180960444"/>
      </p:ext>
    </p:extLst>
  </p:cSld>
  <p:clrMapOvr>
    <a:masterClrMapping/>
  </p:clrMapOvr>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310</TotalTime>
  <Words>1143</Words>
  <Application>Microsoft Office PowerPoint</Application>
  <PresentationFormat>Широкоэкранный</PresentationFormat>
  <Paragraphs>102</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Calibri</vt:lpstr>
      <vt:lpstr>Calibri Light</vt:lpstr>
      <vt:lpstr>Roboto</vt:lpstr>
      <vt:lpstr>Times New Roman</vt:lpstr>
      <vt:lpstr>Times New Roman</vt:lpstr>
      <vt:lpstr>Verdana</vt:lpstr>
      <vt:lpstr>Метрополия</vt:lpstr>
      <vt:lpstr>Подготовка к ЕГЭ по обществознанию. Разбор заданий №22, 24 по теме «Форма государства». </vt:lpstr>
      <vt:lpstr>Презентация PowerPoint</vt:lpstr>
      <vt:lpstr>Презентация PowerPoint</vt:lpstr>
      <vt:lpstr>Презентация PowerPoint</vt:lpstr>
      <vt:lpstr> При составлении сложного плана можно воспользоваться следующими рекомендациями:   Главное – мысленно представить изученный материал и последовательно изложить содержание предложенной темы.  1) представьте содержание обществоведческого курса, раскрывающее данную проблему;  2) разделите это содержание на смысловые части, выделив в каждой из них главную мысль; 3) озаглавьте каждую часть; 4) в каждой части выделите несколько положений, развивающих главную мысль; 5) проверьте, не совмещаются ли пункты и подпункты плана, связан ли последующий пункт плана с предыдущим, полностью ли отражено в них основное содержание темы; 6) в случае необходимости внесите корректировки; 7) помните, что план должен охватывать основное содержание темы; 8) в заголовках (пунктах или подпунктах плана) нежелательно повторять сходные формулировки.  Есть ли модель для составления плана?   </vt:lpstr>
      <vt:lpstr>При составлении сложного плана развернутого ответа можно воспользоваться универсальным алгоритмом:  1. Понятие, сущность… 2. Характерные черты, основные принципы… 3. Специфические признаки… 4. Важнейшие задачи, основные функции… 5. Формы, типы, виды, классификации… 6. Структура… 7. Основные этапы, стадии … 8. Особенности развития… 9. Тенденции развития в современном мире, в РФ… 10. Значение … в развитии общества,  </vt:lpstr>
      <vt:lpstr> </vt:lpstr>
      <vt:lpstr>Презентация PowerPoint</vt:lpstr>
      <vt:lpstr>Используя обществоведческие знания, составьте сложный план, позволяющий раскрыть по существу тему «Формы государства».</vt:lpstr>
      <vt:lpstr>Форма государства — это система организации государствен­ной власти и ее устройство </vt:lpstr>
      <vt:lpstr>Форма политического режима — это совокупность способов и методов осуществления государственной власти </vt:lpstr>
      <vt:lpstr>Презентация PowerPoint</vt:lpstr>
      <vt:lpstr>Форма государственного устройства — это внутреннее строе­ние государства, административно-территориальная организация го­сударственной власти, определяющая характер взаимоотношении между составными частями государства, между центральными и местными органами власти </vt:lpstr>
      <vt:lpstr>Презентация PowerPoint</vt:lpstr>
      <vt:lpstr>                Задание 22 базового уровня сложности требует применения усвоенных знаний в конкретной ситуации, в контексте определённой проблемы.   В КИМ ЕГЭ представлены различные задания-задачи. Они могут быть классифицированы в зависимости от содержания условия или характера требований.  В зависимости от содержания условия можно выделить задачи, условия которых содержат: проблемное высказывание (суждение); смоделированную социальную ситуацию правового, экономического, бытового и иного характера; конкретный реальный социальный факт или соответствующее явление. По характеру требований (вопросов) могут быть выделены задачи, которые требуют подводить данные условия под общее понятие (от частного к общему), объяснять существующие взаимосвязи.   Обратите внимание на то, что в КИМ 2022 г. . полный ответ на задание 22 содержит четыре элемента (ответы на четыре самостоятельных вопроса или комбинация ответов на вопросы и объяснений/комментариев/примеров…). Поэтому, ознакомившись с условием задания, определите эти четыре элемента. Помните, что один элемент может включать в себя несколько аспектов. Рассмотрим пример задания 22.   </vt:lpstr>
      <vt:lpstr>Критерии  оценивания</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к ЕГЭ по обществознанию  Тема «Форма государства».</dc:title>
  <dc:creator>Admin17</dc:creator>
  <cp:lastModifiedBy>Certified Windows</cp:lastModifiedBy>
  <cp:revision>24</cp:revision>
  <dcterms:created xsi:type="dcterms:W3CDTF">2022-04-15T07:28:43Z</dcterms:created>
  <dcterms:modified xsi:type="dcterms:W3CDTF">2022-08-03T12:42:19Z</dcterms:modified>
</cp:coreProperties>
</file>