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3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4" r:id="rId20"/>
    <p:sldId id="297" r:id="rId21"/>
    <p:sldId id="298" r:id="rId22"/>
    <p:sldId id="299" r:id="rId23"/>
    <p:sldId id="301" r:id="rId24"/>
    <p:sldId id="30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7774" autoAdjust="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73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03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75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63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6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82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34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7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68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44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F294-8BEB-454B-826E-747170006B39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2572-B6A3-403A-9C14-D00D4B1A8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0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k-top.ru/articles/finansovaya-gramotnost/tax-types-progressive-regressive-proportional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5627" y="5157193"/>
            <a:ext cx="74424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по обществознанию </a:t>
            </a:r>
          </a:p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обществознания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Мурзагалиева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Б.</a:t>
            </a:r>
          </a:p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МОУ-СОШ №6 г. Маркса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AutoShape 5" descr="Picture backgroun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Picture backgroun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Picture backgroun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7382" y="2857496"/>
            <a:ext cx="11425269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kumimoji="0" lang="ru-RU" sz="36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6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ЕГЭ по обществознанию.</a:t>
            </a:r>
            <a:br>
              <a:rPr kumimoji="0" lang="ru-RU" sz="20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Разбор задания №24</a:t>
            </a:r>
            <a:br>
              <a:rPr kumimoji="0" lang="ru-RU" sz="20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</a:t>
            </a:r>
          </a:p>
          <a:p>
            <a:pPr algn="ctr" defTabSz="457200">
              <a:spcBef>
                <a:spcPct val="0"/>
              </a:spcBef>
            </a:pPr>
            <a:r>
              <a:rPr kumimoji="0" lang="ru-RU" sz="28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Роль налогов в современном государстве</a:t>
            </a:r>
            <a:r>
              <a:rPr kumimoji="0" lang="ru-RU" sz="28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6" name="Picture 12" descr="C:\Users\Павел\Desktop\общ-во егэ\P8YeGR7Mj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354811" cy="30003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Павел\Desktop\Новая папка\scale_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4" y="332657"/>
            <a:ext cx="7344137" cy="2367277"/>
          </a:xfrm>
          <a:prstGeom prst="rect">
            <a:avLst/>
          </a:prstGeom>
          <a:noFill/>
        </p:spPr>
      </p:pic>
      <p:pic>
        <p:nvPicPr>
          <p:cNvPr id="9218" name="Picture 2" descr="C:\Users\Талгат\Downloads\sli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2852936"/>
            <a:ext cx="11329259" cy="3645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Павел\Desktop\Новая папка\slid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323072" cy="4334256"/>
          </a:xfrm>
          <a:prstGeom prst="rect">
            <a:avLst/>
          </a:prstGeom>
          <a:noFill/>
        </p:spPr>
      </p:pic>
      <p:pic>
        <p:nvPicPr>
          <p:cNvPr id="4098" name="Picture 2" descr="C:\Users\Талгат\Downloads\yuri-trapezendsky-8-768x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819" y="5063752"/>
            <a:ext cx="3264363" cy="1794249"/>
          </a:xfrm>
          <a:prstGeom prst="rect">
            <a:avLst/>
          </a:prstGeom>
          <a:noFill/>
        </p:spPr>
      </p:pic>
      <p:pic>
        <p:nvPicPr>
          <p:cNvPr id="4099" name="Picture 3" descr="C:\Users\Талгат\Downloads\1517580416_f027e2f53aab8a033e07e47cdfc1e698fd31f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3595" y="5013176"/>
            <a:ext cx="3648405" cy="1536170"/>
          </a:xfrm>
          <a:prstGeom prst="rect">
            <a:avLst/>
          </a:prstGeom>
          <a:noFill/>
        </p:spPr>
      </p:pic>
      <p:pic>
        <p:nvPicPr>
          <p:cNvPr id="4100" name="Picture 4" descr="C:\Users\Талгат\Downloads\ntfZGS-Yv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0256" y="3068960"/>
            <a:ext cx="3791744" cy="1508659"/>
          </a:xfrm>
          <a:prstGeom prst="rect">
            <a:avLst/>
          </a:prstGeom>
          <a:noFill/>
        </p:spPr>
      </p:pic>
      <p:pic>
        <p:nvPicPr>
          <p:cNvPr id="4101" name="Picture 5" descr="C:\Users\Талгат\Downloads\slide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4245" y="980728"/>
            <a:ext cx="3887755" cy="16725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63552" y="1"/>
            <a:ext cx="9313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налогообложения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908721"/>
            <a:ext cx="8544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обязательный, индивидуально безвозмездный платеж, взимаемый с организаций и физических лиц в целях финансового обеспечения деятельности государства и (или) муниципальных образований.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являются главным источником доходов для государства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позволяют финансировать различные социальные программы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оборону, здравоохранение, образование и инфраструктуру. Они также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являются инструментом регулирования экономики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стимулирования развития определенных отраслей.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Талгат\Downloads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8796" y="404665"/>
            <a:ext cx="2743801" cy="1368152"/>
          </a:xfrm>
          <a:prstGeom prst="rect">
            <a:avLst/>
          </a:prstGeom>
          <a:noFill/>
        </p:spPr>
      </p:pic>
      <p:pic>
        <p:nvPicPr>
          <p:cNvPr id="8196" name="Picture 4" descr="C:\Users\Талгат\Downloads\6cf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4653136"/>
            <a:ext cx="4463819" cy="18785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99723" y="404665"/>
            <a:ext cx="362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Понятие налога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7968" y="4581129"/>
            <a:ext cx="5568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Признаки налогов: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          территориальность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          общеобязательность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          невозвратный характер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sers\Павел\Desktop\общ-во егэ\60ef7cf927018deb07761f44d06da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" y="4365104"/>
            <a:ext cx="4100541" cy="2000264"/>
          </a:xfrm>
          <a:prstGeom prst="rect">
            <a:avLst/>
          </a:prstGeom>
          <a:noFill/>
        </p:spPr>
      </p:pic>
      <p:pic>
        <p:nvPicPr>
          <p:cNvPr id="6146" name="Picture 2" descr="C:\Users\Талгат\Downloads\slide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0"/>
            <a:ext cx="6528725" cy="4003200"/>
          </a:xfrm>
          <a:prstGeom prst="rect">
            <a:avLst/>
          </a:prstGeom>
          <a:noFill/>
        </p:spPr>
      </p:pic>
      <p:pic>
        <p:nvPicPr>
          <p:cNvPr id="6147" name="Picture 3" descr="C:\Users\Талгат\Downloads\img1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085" y="2996952"/>
            <a:ext cx="4992555" cy="3444044"/>
          </a:xfrm>
          <a:prstGeom prst="rect">
            <a:avLst/>
          </a:prstGeom>
          <a:noFill/>
        </p:spPr>
      </p:pic>
      <p:pic>
        <p:nvPicPr>
          <p:cNvPr id="6" name="Picture 2" descr="C:\Users\Талгат\Downloads\76379_big.png"/>
          <p:cNvPicPr>
            <a:picLocks noChangeAspect="1" noChangeArrowheads="1"/>
          </p:cNvPicPr>
          <p:nvPr/>
        </p:nvPicPr>
        <p:blipFill>
          <a:blip r:embed="rId5" cstate="print"/>
          <a:srcRect l="5901" t="4078" r="8263" b="5391"/>
          <a:stretch>
            <a:fillRect/>
          </a:stretch>
        </p:blipFill>
        <p:spPr bwMode="auto">
          <a:xfrm>
            <a:off x="7152117" y="260649"/>
            <a:ext cx="4704523" cy="2233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общ-во егэ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3" y="0"/>
            <a:ext cx="7048507" cy="4535424"/>
          </a:xfrm>
          <a:prstGeom prst="rect">
            <a:avLst/>
          </a:prstGeom>
          <a:noFill/>
        </p:spPr>
      </p:pic>
      <p:pic>
        <p:nvPicPr>
          <p:cNvPr id="5122" name="Picture 2" descr="C:\Users\Талгат\Downloads\13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4339" cy="2160240"/>
          </a:xfrm>
          <a:prstGeom prst="rect">
            <a:avLst/>
          </a:prstGeom>
          <a:noFill/>
        </p:spPr>
      </p:pic>
      <p:pic>
        <p:nvPicPr>
          <p:cNvPr id="5124" name="Picture 4" descr="C:\Users\Талгат\Downloads\e8b01743baff981db24cebdd00e4543d-80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435" y="4676776"/>
            <a:ext cx="10160000" cy="2181225"/>
          </a:xfrm>
          <a:prstGeom prst="rect">
            <a:avLst/>
          </a:prstGeom>
          <a:noFill/>
        </p:spPr>
      </p:pic>
      <p:pic>
        <p:nvPicPr>
          <p:cNvPr id="5125" name="Picture 5" descr="C:\Users\Талгат\Downloads\slid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3186176" cy="1511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413" y="2348881"/>
            <a:ext cx="109925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Фискальная функция.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являются основным источником доходов для государства, позволяя ему финансировать свои расходы на важные социальные программы, инфраструктуру, оборону и другие нужды.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Регулятивная функция.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Различные виды налогов позволяют влиять на экономическую активность, способствуют стимулированию или ограничению определенных секторов экономики. Например, налоги на имущество или налоги на землю могут регулировать использование этих ресурсов и воздействовать на развитие сельского хозяйства или застройку городов.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Распределительная (социальная) функция.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Государство, взимая налоги с экономически активной части населения перераспределяет их в пользу экономически незащищенных слоев населения, сглаживая, тем самым, экономическое неравенство в обществе.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Контрольная функция.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Государство использует налоговую систему для контроля за финансовой деятельностью налогоплательщиков, чтобы предотвратить уклонение от уплаты налогов, а также вносить своевременные изменения в налоговую политику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 descr="C:\Users\Талгат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692696"/>
            <a:ext cx="8040915" cy="1500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75787" y="188641"/>
            <a:ext cx="4128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 налогов: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Павел\Desktop\Новая папка\33.png"/>
          <p:cNvPicPr>
            <a:picLocks noChangeAspect="1" noChangeArrowheads="1"/>
          </p:cNvPicPr>
          <p:nvPr/>
        </p:nvPicPr>
        <p:blipFill>
          <a:blip r:embed="rId2" cstate="print"/>
          <a:srcRect t="6964" r="-9021" b="-715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3" name="Picture 2" descr="C:\Users\Павел\Desktop\общ-во егэ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968" y="0"/>
            <a:ext cx="6096000" cy="2492896"/>
          </a:xfrm>
          <a:prstGeom prst="rect">
            <a:avLst/>
          </a:prstGeom>
          <a:noFill/>
        </p:spPr>
      </p:pic>
      <p:pic>
        <p:nvPicPr>
          <p:cNvPr id="10243" name="Picture 3" descr="C:\Users\Талгат\Downloads\ocenshch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171" y="5589240"/>
            <a:ext cx="2003776" cy="1052736"/>
          </a:xfrm>
          <a:prstGeom prst="rect">
            <a:avLst/>
          </a:prstGeom>
          <a:noFill/>
        </p:spPr>
      </p:pic>
      <p:pic>
        <p:nvPicPr>
          <p:cNvPr id="10245" name="Picture 5" descr="C:\Users\Талгат\Downloads\scale_1200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9936" y="5661248"/>
            <a:ext cx="2112235" cy="990810"/>
          </a:xfrm>
          <a:prstGeom prst="rect">
            <a:avLst/>
          </a:prstGeom>
          <a:noFill/>
        </p:spPr>
      </p:pic>
      <p:pic>
        <p:nvPicPr>
          <p:cNvPr id="10246" name="Picture 6" descr="C:\Users\Талгат\Downloads\HDVrPfnJTmZ35ZPLMqtLiJwgKFva54f6ozkS88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8395" y="5445224"/>
            <a:ext cx="2255573" cy="1227250"/>
          </a:xfrm>
          <a:prstGeom prst="rect">
            <a:avLst/>
          </a:prstGeom>
          <a:noFill/>
        </p:spPr>
      </p:pic>
      <p:pic>
        <p:nvPicPr>
          <p:cNvPr id="10247" name="Picture 7" descr="C:\Users\Талгат\Downloads\8b1579d28707dc48cf4f6fd82e53d9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9936" y="4797152"/>
            <a:ext cx="1824203" cy="684076"/>
          </a:xfrm>
          <a:prstGeom prst="rect">
            <a:avLst/>
          </a:prstGeom>
          <a:noFill/>
        </p:spPr>
      </p:pic>
      <p:pic>
        <p:nvPicPr>
          <p:cNvPr id="10248" name="Picture 8" descr="C:\Users\Талгат\Downloads\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139" y="4077072"/>
            <a:ext cx="2592288" cy="1125012"/>
          </a:xfrm>
          <a:prstGeom prst="rect">
            <a:avLst/>
          </a:prstGeom>
          <a:noFill/>
        </p:spPr>
      </p:pic>
      <p:pic>
        <p:nvPicPr>
          <p:cNvPr id="10249" name="Picture 9" descr="C:\Users\Талгат\Downloads\img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28448" y="4221088"/>
            <a:ext cx="2063552" cy="915328"/>
          </a:xfrm>
          <a:prstGeom prst="rect">
            <a:avLst/>
          </a:prstGeom>
          <a:noFill/>
        </p:spPr>
      </p:pic>
      <p:pic>
        <p:nvPicPr>
          <p:cNvPr id="10250" name="Picture 10" descr="C:\Users\Талгат\Downloads\2a44a42b25d2e0d2d6f038ba4b2d12cb-1000x1000-page0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0203" y="2708921"/>
            <a:ext cx="1248139" cy="1019555"/>
          </a:xfrm>
          <a:prstGeom prst="rect">
            <a:avLst/>
          </a:prstGeom>
          <a:noFill/>
        </p:spPr>
      </p:pic>
      <p:sp>
        <p:nvSpPr>
          <p:cNvPr id="10252" name="AutoShape 12" descr="Picture backgroun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3" name="Picture 13" descr="C:\Users\Талгат\Downloads\slide-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1958" y="2564904"/>
            <a:ext cx="1666247" cy="2144430"/>
          </a:xfrm>
          <a:prstGeom prst="rect">
            <a:avLst/>
          </a:prstGeom>
          <a:noFill/>
        </p:spPr>
      </p:pic>
      <p:pic>
        <p:nvPicPr>
          <p:cNvPr id="10255" name="Picture 15" descr="C:\Users\Талгат\Downloads\ebe7e00e61e5f1389808ac6acfb063df.6a856ca6cd9ae14d34cf1b572b5935db.jpg"/>
          <p:cNvPicPr>
            <a:picLocks noChangeAspect="1" noChangeArrowheads="1"/>
          </p:cNvPicPr>
          <p:nvPr/>
        </p:nvPicPr>
        <p:blipFill>
          <a:blip r:embed="rId12" cstate="print"/>
          <a:srcRect l="12988" t="6601" r="11413" b="6601"/>
          <a:stretch>
            <a:fillRect/>
          </a:stretch>
        </p:blipFill>
        <p:spPr bwMode="auto">
          <a:xfrm>
            <a:off x="9648395" y="2996952"/>
            <a:ext cx="2016224" cy="100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лгат\Downloads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80587" cy="4105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40149" y="2060849"/>
            <a:ext cx="41757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Прогрессивная система налогообложения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свою очередь, предполагает, что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процент налога повышается по мере роста дохода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есть чем выше доход, тем выше налог. Такой подход позволяет равномерно распределить налоговую нагрузку, снизить неравенство в доходах и увеличить поступления в бюджет.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Талгат\Downloads\03c58a22cd5b6b83faaae9811c9205e73241614d661f8ebb370ea94848f0d9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4944"/>
            <a:ext cx="6916928" cy="23530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1957" y="2606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9179" y="764704"/>
            <a:ext cx="73928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Регрессивное налогообложение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система налогообложения, при которой средняя ставка снижается при увеличении облагаемой налогом величины. Иными словами, чем больше доход или стоимость имущества налогоплательщика, тем меньший процент от этой суммы он выплачивает в качестве налога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Талгат\Downloads\72f03249c68c4c83acced86816605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72916" cy="29969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360" y="4005065"/>
            <a:ext cx="72968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Регрессивное налогообложение применяется в сфере импорта, торговли, производства товаров и услуг. Также по регрессивному принципу рассчитывается ряд специальных сборов, например, в суде государственная пошлина на подачу заявления зависит от размеров имущественных требований истца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лгат\Downloads\slide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573" y="3017574"/>
            <a:ext cx="3840427" cy="38404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31904" y="1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лгат\Downloads\1f091ca66eb8e854de64e38858309bdf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463819" cy="37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47861" y="1124744"/>
            <a:ext cx="63367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Пропорциональная система налогообложения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предполагает, что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налогоплательщики платят одинаковый процент от своего дохода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независимо от его размера. В такой системе устанавливается твёрдая ставка обязательного платежа, размер налога не зависит от размера прибыли или сделки. </a:t>
            </a: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39883" y="404665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</a:t>
            </a:r>
            <a:endParaRPr lang="ru-RU" sz="2400" dirty="0"/>
          </a:p>
        </p:txBody>
      </p:sp>
      <p:pic>
        <p:nvPicPr>
          <p:cNvPr id="1029" name="Picture 5" descr="C:\Users\Талгат\Downloads\slide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7861" y="4297680"/>
            <a:ext cx="7120128" cy="256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Павел\Desktop\общ-во егэ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37" y="3114010"/>
            <a:ext cx="3565111" cy="3743991"/>
          </a:xfrm>
          <a:prstGeom prst="rect">
            <a:avLst/>
          </a:prstGeom>
          <a:noFill/>
        </p:spPr>
      </p:pic>
      <p:pic>
        <p:nvPicPr>
          <p:cNvPr id="9219" name="Picture 3" descr="C:\Users\Павел\Desktop\Новая папка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3573061" cy="3571876"/>
          </a:xfrm>
          <a:prstGeom prst="rect">
            <a:avLst/>
          </a:prstGeom>
          <a:noFill/>
        </p:spPr>
      </p:pic>
      <p:pic>
        <p:nvPicPr>
          <p:cNvPr id="9220" name="Picture 4" descr="C:\Users\Павел\Desktop\общ-во егэ\1007020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3213794"/>
            <a:ext cx="3619525" cy="3644206"/>
          </a:xfrm>
          <a:prstGeom prst="rect">
            <a:avLst/>
          </a:prstGeom>
          <a:noFill/>
        </p:spPr>
      </p:pic>
      <p:pic>
        <p:nvPicPr>
          <p:cNvPr id="7" name="Picture 10" descr="C:\Users\Павел\Downloads\4d6dbaa0de448d9eeaa527a857ffe0ea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67504" cy="2857496"/>
          </a:xfrm>
          <a:prstGeom prst="rect">
            <a:avLst/>
          </a:prstGeom>
          <a:noFill/>
        </p:spPr>
      </p:pic>
      <p:pic>
        <p:nvPicPr>
          <p:cNvPr id="9222" name="Picture 6" descr="C:\Users\Павел\Desktop\общ-во егэ\5dcad78802a5580d2c6dddd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9574" y="0"/>
            <a:ext cx="3526716" cy="2714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32" y="2955087"/>
            <a:ext cx="262380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40"/>
          <a:stretch/>
        </p:blipFill>
        <p:spPr bwMode="auto">
          <a:xfrm>
            <a:off x="3311691" y="3212977"/>
            <a:ext cx="2976331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6"/>
          <a:stretch/>
        </p:blipFill>
        <p:spPr bwMode="auto">
          <a:xfrm>
            <a:off x="719403" y="4941168"/>
            <a:ext cx="2530067" cy="12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941169"/>
            <a:ext cx="2112235" cy="12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052736"/>
            <a:ext cx="2112235" cy="15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996952"/>
            <a:ext cx="2732021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1052736"/>
            <a:ext cx="25922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0" t="31951" r="1" b="3328"/>
          <a:stretch/>
        </p:blipFill>
        <p:spPr bwMode="auto">
          <a:xfrm>
            <a:off x="10032437" y="4941168"/>
            <a:ext cx="172819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124744"/>
            <a:ext cx="2926435" cy="14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0417" y="2780928"/>
            <a:ext cx="1783625" cy="13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12" r="-7935" b="712"/>
          <a:stretch/>
        </p:blipFill>
        <p:spPr bwMode="auto">
          <a:xfrm>
            <a:off x="7248128" y="1052737"/>
            <a:ext cx="2704139" cy="161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043" y="4653136"/>
            <a:ext cx="2601120" cy="161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63552" y="40466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Роль налогов в современном государстве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95" t="6327" r="1249" b="7906"/>
          <a:stretch/>
        </p:blipFill>
        <p:spPr bwMode="auto">
          <a:xfrm>
            <a:off x="-190544" y="0"/>
            <a:ext cx="1238254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907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1371" y="0"/>
            <a:ext cx="1176062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 по теме «Роль налогов в современном государстве»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1.Понятие налога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2.Признаки налогов: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1. территориальность 2. общеобязательность 3. невозвратный характер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Элементы налога: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 субъект  2. объект  3. источник уплаты 4. налоговая ставка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4.Принципы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налообложения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1.всеобщность 2. легитимность 3. справедливость 4. удобство взимания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Функции налогов: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1.фискальная 2.регулятивная 3. распределительная 4. контрольная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Виды налогов: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по методу взимания: прямые и косвенные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по уровню бюджета: федеральные, региональные, местные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Системы налогообложения: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прогрессивная налоговая ставка. 2. регрессивная 3. пропорциональная</a:t>
            </a:r>
          </a:p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 Роль налогов в современном государстве</a:t>
            </a:r>
          </a:p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общ-во егэ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12192000" cy="6021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23659" y="260648"/>
            <a:ext cx="726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по подготовке ГИА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Павел\Desktop\общ-во егэ\slide-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Павел\Desktop\общ-во егэ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" y="692696"/>
            <a:ext cx="7715261" cy="4500570"/>
          </a:xfrm>
          <a:prstGeom prst="rect">
            <a:avLst/>
          </a:prstGeom>
          <a:noFill/>
        </p:spPr>
      </p:pic>
      <p:pic>
        <p:nvPicPr>
          <p:cNvPr id="32769" name="Picture 1" descr="C:\Users\Павел\Downloads\6829173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4987" y="3857628"/>
            <a:ext cx="3787013" cy="3000372"/>
          </a:xfrm>
          <a:prstGeom prst="rect">
            <a:avLst/>
          </a:prstGeom>
          <a:noFill/>
        </p:spPr>
      </p:pic>
      <p:pic>
        <p:nvPicPr>
          <p:cNvPr id="32770" name="Picture 2" descr="C:\Users\Павел\Downloads\7216165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4861" y="0"/>
            <a:ext cx="3297139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467" y="836713"/>
            <a:ext cx="9601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составлению сложного плана начинаем на уроках. При изучении новой темы,  в тексте параграфа выделяем основные части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план отличается от простого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что, кроме пунктов, в нем пишутся подпункты. Так делают, когда нужно отразить важную информацию, которая не вмещается в один пункт.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85" y="357167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учебника.</a:t>
            </a:r>
            <a:endParaRPr lang="ru-RU" sz="2400" dirty="0"/>
          </a:p>
        </p:txBody>
      </p:sp>
      <p:pic>
        <p:nvPicPr>
          <p:cNvPr id="8194" name="Picture 2" descr="C:\Users\Павел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595" y="3501009"/>
            <a:ext cx="6912768" cy="31120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15" y="1214423"/>
            <a:ext cx="10191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Представьте содержание предложенной 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Разделите его на смысловые части, выделив в каждой из них главную мысль.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Озаглавьте каждую часть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выделив в ней несколько положений, развивающих главную мысль.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совмещаются ли пункты и подпункты плана, связан ли последующий пункт плана с предыдущим.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 один пункт или подпункт не может называться так же, как весь план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план должен охватывать основное содержание темы.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заголовках (пунктах и подпунктах плана)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повторять сходные формулировки.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67" y="285729"/>
            <a:ext cx="8991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Памятка по составлению сложного плана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 descr="C:\Users\Павел\Desktop\Новая папка\ege_obshchest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830" y="5085184"/>
            <a:ext cx="2446857" cy="12144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28982" y="214291"/>
            <a:ext cx="7905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составления сложного плана</a:t>
            </a:r>
          </a:p>
        </p:txBody>
      </p:sp>
      <p:pic>
        <p:nvPicPr>
          <p:cNvPr id="29700" name="Picture 4" descr="C:\Users\Павел\Desktop\общ-во егэ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12192000" cy="5572140"/>
          </a:xfrm>
          <a:prstGeom prst="rect">
            <a:avLst/>
          </a:prstGeom>
          <a:noFill/>
        </p:spPr>
      </p:pic>
      <p:pic>
        <p:nvPicPr>
          <p:cNvPr id="29702" name="Picture 6" descr="C:\Users\Павел\Desktop\Новая папка\ege_obshchest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446857" cy="12144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64892"/>
            <a:ext cx="6376753" cy="7022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754" y="-93142"/>
            <a:ext cx="5815247" cy="3732551"/>
          </a:xfrm>
          <a:prstGeom prst="rect">
            <a:avLst/>
          </a:prstGeom>
        </p:spPr>
      </p:pic>
      <p:pic>
        <p:nvPicPr>
          <p:cNvPr id="7" name="Picture 1" descr="C:\Users\Павел\Desktop\Новая папка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9" y="4500571"/>
            <a:ext cx="4857741" cy="2206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95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648" y="37170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сложного развернутого плана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Типовое задание № 24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C:\Users\Павел\Desktop\Новая папка\ege_obshchest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563" y="620688"/>
            <a:ext cx="8064896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3.ppt-online.org/files3/slide/k/kF0tBSOXMRzKDvhGya6gwZsiWeVNcrdIfCm3QL/slide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1" t="4480" r="3944" b="103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222</Words>
  <Application>Microsoft Office PowerPoint</Application>
  <PresentationFormat>Произвольный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науки в системе научного знания.  Особенности социального познания</dc:title>
  <dc:creator>dir</dc:creator>
  <cp:lastModifiedBy>Павел</cp:lastModifiedBy>
  <cp:revision>16</cp:revision>
  <dcterms:created xsi:type="dcterms:W3CDTF">2023-08-31T05:47:54Z</dcterms:created>
  <dcterms:modified xsi:type="dcterms:W3CDTF">2025-08-19T19:54:31Z</dcterms:modified>
</cp:coreProperties>
</file>