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5" r:id="rId2"/>
    <p:sldId id="257" r:id="rId3"/>
    <p:sldId id="266" r:id="rId4"/>
    <p:sldId id="272" r:id="rId5"/>
    <p:sldId id="267" r:id="rId6"/>
    <p:sldId id="268" r:id="rId7"/>
    <p:sldId id="269" r:id="rId8"/>
    <p:sldId id="256" r:id="rId9"/>
    <p:sldId id="270" r:id="rId10"/>
    <p:sldId id="258" r:id="rId11"/>
    <p:sldId id="271" r:id="rId12"/>
    <p:sldId id="259" r:id="rId13"/>
    <p:sldId id="260" r:id="rId14"/>
    <p:sldId id="262" r:id="rId15"/>
    <p:sldId id="263" r:id="rId16"/>
    <p:sldId id="261" r:id="rId17"/>
    <p:sldId id="273" r:id="rId18"/>
    <p:sldId id="274" r:id="rId19"/>
    <p:sldId id="282" r:id="rId20"/>
    <p:sldId id="284" r:id="rId21"/>
    <p:sldId id="275" r:id="rId22"/>
    <p:sldId id="283" r:id="rId23"/>
    <p:sldId id="276" r:id="rId24"/>
    <p:sldId id="281" r:id="rId25"/>
    <p:sldId id="285" r:id="rId26"/>
    <p:sldId id="277" r:id="rId27"/>
    <p:sldId id="278" r:id="rId28"/>
    <p:sldId id="279" r:id="rId29"/>
    <p:sldId id="28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8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93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920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7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00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9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920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19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79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3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71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1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0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6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65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2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45B5-1587-4CCD-A643-9D290D3EB693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D8BFF9-FFBD-4FC2-A15C-A9C7FADCDA7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3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1449" y="179883"/>
            <a:ext cx="6780551" cy="2713220"/>
          </a:xfrm>
        </p:spPr>
        <p:txBody>
          <a:bodyPr>
            <a:noAutofit/>
          </a:bodyPr>
          <a:lstStyle/>
          <a:p>
            <a:pPr algn="ctr"/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ЕГЭ по обществознанию.</a:t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Разбор </a:t>
            </a: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№24</a:t>
            </a: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</a:t>
            </a:r>
            <a:br>
              <a:rPr lang="ru-RU" sz="3600" spc="-1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pc="-12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«Экономический рост и развитие»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5731" y="5613815"/>
            <a:ext cx="5580644" cy="1244185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по обществознанию 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обществознания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Мурзагалиева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Б.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МОУ-СОШ №6 г. Маркса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2022-god.com/wp-content/uploads/2021/09/Struktura-esse-po-obshhestvoznaniju-2022-goda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63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02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4892"/>
            <a:ext cx="6376753" cy="7022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6753" y="-93142"/>
            <a:ext cx="5815247" cy="3732551"/>
          </a:xfrm>
          <a:prstGeom prst="rect">
            <a:avLst/>
          </a:prstGeom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95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1" y="1214203"/>
            <a:ext cx="9601196" cy="4661665"/>
          </a:xfrm>
        </p:spPr>
        <p:txBody>
          <a:bodyPr>
            <a:normAutofit/>
          </a:bodyPr>
          <a:lstStyle/>
          <a:p>
            <a:r>
              <a:rPr lang="ru-RU" sz="4000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Используя обществоведческие знания, составьте сложный план, позволяющий раскрыть по существу тему </a:t>
            </a:r>
            <a:br>
              <a:rPr lang="ru-RU" sz="4000" spc="-120" dirty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spc="-120" dirty="0" smtClean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«Экономический рост и развитие</a:t>
            </a:r>
            <a:r>
              <a:rPr lang="ru-RU" sz="4000" b="1" dirty="0" smtClean="0">
                <a:ln w="3175" cmpd="sng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r>
              <a:rPr lang="ru-RU" sz="4000" b="1" spc="-120" dirty="0" smtClean="0">
                <a:ln w="3175" cmpd="sng">
                  <a:noFill/>
                </a:ln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1026" name="Picture 2" descr="https://cf3.ppt-online.org/files3/slide/k/kF0tBSOXMRzKDvhGya6gwZsiWeVNcrdIfCm3QL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61" t="4480" r="3944" b="10345"/>
          <a:stretch/>
        </p:blipFill>
        <p:spPr bwMode="auto">
          <a:xfrm>
            <a:off x="644577" y="624110"/>
            <a:ext cx="10440769" cy="54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8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67" y="0"/>
            <a:ext cx="10882859" cy="6858000"/>
          </a:xfrm>
        </p:spPr>
      </p:pic>
    </p:spTree>
    <p:extLst>
      <p:ext uri="{BB962C8B-B14F-4D97-AF65-F5344CB8AC3E}">
        <p14:creationId xmlns:p14="http://schemas.microsoft.com/office/powerpoint/2010/main" xmlns="" val="189358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1" y="0"/>
            <a:ext cx="11906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39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16264" y="194872"/>
            <a:ext cx="6375736" cy="41672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экономического роста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повышение материального благосостояния населения;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поддержание национальной безопасности.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в)увеличить производственные возможности в экономике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реализовать на практике достижения НТП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д)сгладить социальную дифференциацию доходов населения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3" t="-1808" r="1428" b="60368"/>
          <a:stretch/>
        </p:blipFill>
        <p:spPr>
          <a:xfrm>
            <a:off x="0" y="4229100"/>
            <a:ext cx="9967913" cy="2628900"/>
          </a:xfrm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48" y="-12936"/>
            <a:ext cx="5618883" cy="42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120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31" y="0"/>
            <a:ext cx="8911687" cy="1280890"/>
          </a:xfrm>
        </p:spPr>
        <p:txBody>
          <a:bodyPr/>
          <a:lstStyle/>
          <a:p>
            <a:r>
              <a:rPr lang="ru-RU" dirty="0" smtClean="0"/>
              <a:t>Показатели экономического роста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28"/>
          <a:stretch/>
        </p:blipFill>
        <p:spPr>
          <a:xfrm>
            <a:off x="156150" y="1169233"/>
            <a:ext cx="12035850" cy="5501390"/>
          </a:xfrm>
        </p:spPr>
      </p:pic>
    </p:spTree>
    <p:extLst>
      <p:ext uri="{BB962C8B-B14F-4D97-AF65-F5344CB8AC3E}">
        <p14:creationId xmlns:p14="http://schemas.microsoft.com/office/powerpoint/2010/main" xmlns="" val="262288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63" y="130421"/>
            <a:ext cx="5929057" cy="37043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400" y="130420"/>
            <a:ext cx="5104035" cy="3316511"/>
          </a:xfrm>
          <a:prstGeom prst="rect">
            <a:avLst/>
          </a:prstGeom>
        </p:spPr>
      </p:pic>
      <p:pic>
        <p:nvPicPr>
          <p:cNvPr id="1026" name="Picture 2" descr="https://studfile.net/html/29018/1810/html_MoQgcnLLRI.2o2J/img-DtXOo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617" y="3834754"/>
            <a:ext cx="6400800" cy="30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96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73"/>
            <a:ext cx="5949696" cy="411038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696" y="2182368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65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04" y="353908"/>
            <a:ext cx="441615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7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3" t="20629" r="5184" b="3497"/>
          <a:stretch/>
        </p:blipFill>
        <p:spPr>
          <a:xfrm>
            <a:off x="0" y="0"/>
            <a:ext cx="5576341" cy="3252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" t="21546" r="2018" b="6639"/>
          <a:stretch/>
        </p:blipFill>
        <p:spPr>
          <a:xfrm>
            <a:off x="5896131" y="-44835"/>
            <a:ext cx="6295869" cy="3357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265" y="3312963"/>
            <a:ext cx="5267899" cy="354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1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1"/>
          <a:stretch/>
        </p:blipFill>
        <p:spPr>
          <a:xfrm>
            <a:off x="-90314" y="-1"/>
            <a:ext cx="8088825" cy="67880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00" y="167217"/>
            <a:ext cx="2278036" cy="2755400"/>
          </a:xfrm>
          <a:prstGeom prst="rect">
            <a:avLst/>
          </a:prstGeom>
        </p:spPr>
      </p:pic>
      <p:pic>
        <p:nvPicPr>
          <p:cNvPr id="1026" name="Picture 2" descr="https://basket-06.wbbasket.ru/vol1056/part105625/105625451/images/big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7" r="2667" b="10932"/>
          <a:stretch/>
        </p:blipFill>
        <p:spPr bwMode="auto">
          <a:xfrm>
            <a:off x="9354200" y="3940233"/>
            <a:ext cx="2445235" cy="24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9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8" b="2929"/>
          <a:stretch/>
        </p:blipFill>
        <p:spPr>
          <a:xfrm>
            <a:off x="1888762" y="2638269"/>
            <a:ext cx="8394491" cy="421973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487" y="38479"/>
            <a:ext cx="8604510" cy="22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45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973" y="492384"/>
            <a:ext cx="9855589" cy="431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60" y="4577721"/>
            <a:ext cx="767532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38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/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912557" y="436446"/>
            <a:ext cx="8915399" cy="641908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экономических циклов: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(экзогенные) причины:</a:t>
            </a:r>
            <a:b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во время которых экономика перестраивается на производство военной продукции, привлекаются дополнительные ресурсы и силы, а после окончания военных действий наступает спад.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внешние обстоятельства, например, нефтяной шок (резкое повышение цен на нефть).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нововведения (строительство железных дорог, развитие электроники), которые оказывают влияние на инвестиции, производство, потребление, уровень цен.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факторы и катаклизмы (пятна на Солнце, землетрясения).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(эндогенные) причины: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Монетарная (денежная) политика правительства: большое количество денег приводит к инфляции, недостаток — к сокращению инвестиций и падению производства.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соотношения совокупного спроса и совокупного предложения (появление кардинально новых товаров приводит к сокращению или закрытию старых производств).</a:t>
            </a:r>
            <a:b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производства, вызванное перепроизводством товарной продукции, когда совокупное предложение превышает совокупный спрос.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1315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902" y="479685"/>
            <a:ext cx="5606321" cy="6041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04" b="2578"/>
          <a:stretch/>
        </p:blipFill>
        <p:spPr>
          <a:xfrm>
            <a:off x="6195936" y="479685"/>
            <a:ext cx="5996064" cy="59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668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551" y="3297836"/>
            <a:ext cx="4319569" cy="3327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796" y="0"/>
            <a:ext cx="7233617" cy="11392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Экономический подъём </a:t>
            </a:r>
            <a:br>
              <a:rPr lang="ru-RU" b="1" dirty="0" smtClean="0"/>
            </a:br>
            <a:r>
              <a:rPr lang="ru-RU" b="1" dirty="0" smtClean="0"/>
              <a:t>(пик)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4" b="14122"/>
          <a:stretch/>
        </p:blipFill>
        <p:spPr>
          <a:xfrm>
            <a:off x="7521028" y="0"/>
            <a:ext cx="4670972" cy="29644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8" y="1635785"/>
            <a:ext cx="68961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59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Рецессия(спад)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4583" y="7017119"/>
            <a:ext cx="11323482" cy="2850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9528" y="2113612"/>
            <a:ext cx="796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Признаки:</a:t>
            </a:r>
            <a:endParaRPr lang="ru-RU" b="1" dirty="0">
              <a:solidFill>
                <a:srgbClr val="555555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сокращение  деятельности предприятий или их закрытие,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безработицы,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снижение цен на товары и услуги.</a:t>
            </a:r>
            <a:endParaRPr lang="ru-RU" b="0" i="0" dirty="0">
              <a:solidFill>
                <a:srgbClr val="555555"/>
              </a:solidFill>
              <a:effectLst/>
              <a:latin typeface="Source Sans Pr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0" y="3619500"/>
            <a:ext cx="6134100" cy="3238500"/>
          </a:xfrm>
          <a:prstGeom prst="rect">
            <a:avLst/>
          </a:prstGeom>
        </p:spPr>
      </p:pic>
      <p:pic>
        <p:nvPicPr>
          <p:cNvPr id="14338" name="Picture 2" descr="Businessman pushing money wheelbarrow down the chart. Стоковое фото № 29459534, фотограф Elnur / Фотобанк Лор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9993" y="1648918"/>
            <a:ext cx="4407109" cy="46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41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69" y="0"/>
            <a:ext cx="4610100" cy="3124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19" y="0"/>
            <a:ext cx="6762750" cy="1633928"/>
          </a:xfrm>
        </p:spPr>
        <p:txBody>
          <a:bodyPr/>
          <a:lstStyle/>
          <a:p>
            <a:r>
              <a:rPr lang="ru-RU" dirty="0" smtClean="0"/>
              <a:t>Депрессия, Дно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"/>
          <a:stretch/>
        </p:blipFill>
        <p:spPr>
          <a:xfrm>
            <a:off x="7191219" y="3732551"/>
            <a:ext cx="4895850" cy="28406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8" y="2095500"/>
            <a:ext cx="6762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79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683" y="389744"/>
            <a:ext cx="3672964" cy="465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63437" cy="3486531"/>
          </a:xfrm>
        </p:spPr>
      </p:pic>
      <p:sp>
        <p:nvSpPr>
          <p:cNvPr id="7" name="Прямоугольник 6"/>
          <p:cNvSpPr/>
          <p:nvPr/>
        </p:nvSpPr>
        <p:spPr>
          <a:xfrm>
            <a:off x="6046511" y="0"/>
            <a:ext cx="586115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55555"/>
                </a:solidFill>
                <a:latin typeface="Open Sans"/>
              </a:rPr>
              <a:t>Оживление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Незначительное повышение спроса на потребительские товары, промышленное оборудование, инвестиции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цен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Повышение ставки ссудного процента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доходов у населения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прибыли у предпринимателей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Постепенное привлечение новой рабочей силы, занятость возрастает до уровня полной занятости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Начало расширенного воспроизводства, рост выпуска продукции до уровня докризисного периода.</a:t>
            </a:r>
            <a:endParaRPr lang="ru-RU" b="0" i="0" dirty="0">
              <a:solidFill>
                <a:srgbClr val="555555"/>
              </a:solidFill>
              <a:effectLst/>
              <a:latin typeface="Source Sans Pr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46511" y="3811649"/>
            <a:ext cx="55129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55555"/>
                </a:solidFill>
                <a:latin typeface="Open Sans"/>
              </a:rPr>
              <a:t>Подъём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уровня производства, который выше предыдущего цикла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цен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Рост зарплат, повышение уровня жизни населения, их доходов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Сокращение безработицы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55555"/>
                </a:solidFill>
                <a:latin typeface="Source Sans Pro"/>
              </a:rPr>
              <a:t>Повышение ставки ссудного процента</a:t>
            </a:r>
          </a:p>
          <a:p>
            <a:r>
              <a:rPr lang="ru-RU" dirty="0">
                <a:solidFill>
                  <a:srgbClr val="555555"/>
                </a:solidFill>
                <a:latin typeface="Source Sans Pro"/>
              </a:rPr>
              <a:t>Наивысшая степень подъёма экономики — </a:t>
            </a:r>
            <a:r>
              <a:rPr lang="ru-RU" b="1" dirty="0">
                <a:solidFill>
                  <a:srgbClr val="555555"/>
                </a:solidFill>
                <a:latin typeface="Source Sans Pro"/>
              </a:rPr>
              <a:t>бум, процветание</a:t>
            </a:r>
            <a:r>
              <a:rPr lang="ru-RU" dirty="0">
                <a:solidFill>
                  <a:srgbClr val="555555"/>
                </a:solidFill>
                <a:latin typeface="Source Sans Pro"/>
              </a:rPr>
              <a:t>. Далее снова спад, кризис.</a:t>
            </a:r>
            <a:endParaRPr lang="ru-RU" b="0" i="0" dirty="0">
              <a:solidFill>
                <a:srgbClr val="555555"/>
              </a:solidFill>
              <a:effectLst/>
              <a:latin typeface="Source Sans Pro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86531"/>
            <a:ext cx="5463437" cy="319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7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95" t="6327" r="1249" b="7906"/>
          <a:stretch/>
        </p:blipFill>
        <p:spPr bwMode="auto">
          <a:xfrm>
            <a:off x="1339512" y="624110"/>
            <a:ext cx="9528357" cy="50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07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45920" y="-276999"/>
            <a:ext cx="10186416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экономического роста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2.Цели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роста: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повышение материального благосостояния населения;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поддержание национальной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в)увеличить производственные возможности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реализовать на практике достижения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НТП;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д)сгладить социальную дифференциацию доходов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3.) Факторы экономического роста: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труд; б) земля; в) капитал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4.Показатели экономического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а)ВВП б) ВНП; в) НД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5.Пути экономического роста: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а)экстенсивный; б) интенсивный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6.Понятия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экономического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развития» и «экономического цикла»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Причины экономических циклов: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kumimoji="0" lang="ru-RU" alt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войны, природные катаклизмы, крупные нововведения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внутренние: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(денежная) политика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несоответствие между совокупным спросом и совокупным предложением, между совокупными расходами и совокупным объемом производства.</a:t>
            </a:r>
            <a:endParaRPr kumimoji="0" lang="ru-RU" alt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  Основные фазы экономического цикла: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  экономический подъем (пик, экспансия);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  экономический спад (рецессия);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  депрессия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дно, стагнация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  оживление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85019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97" y="-566928"/>
            <a:ext cx="10509504" cy="19293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</a:t>
            </a:r>
            <a:br>
              <a:rPr lang="ru-RU" b="1" dirty="0" smtClean="0"/>
            </a:br>
            <a:r>
              <a:rPr lang="ru-RU" b="1" dirty="0" smtClean="0"/>
              <a:t>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это схематически записанная совокупность коротко сформулированных мыслей-заголовков. По образному выражению, – это «скелет произведения». Форма записи в виде плана чрезвычайно важна для организации умственного труда, для развития навыка четкого формулирования и умения вести другие виды записей.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и их выполнение.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подразделяются на простые и сложные. Простой план отражает выделение и наименование главных частей. Сложный план полнее раскрывает построение и содержание текста, позволяет глубже проследить за ходом мысли и замыслом автора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262" y="3657600"/>
            <a:ext cx="8394491" cy="2608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3001781"/>
            <a:ext cx="11152682" cy="364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845" y="5919637"/>
            <a:ext cx="95715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771" y="134911"/>
            <a:ext cx="8994098" cy="5635972"/>
          </a:xfrm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65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908" y="0"/>
            <a:ext cx="10528092" cy="398738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учебника.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составлению сложного плана начинаем на уроках. При изучении новой темы,  в тексте параграфа выделяем основные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(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план </a:t>
            </a:r>
            <a:r>
              <a:rPr lang="ru-RU" sz="3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</a:t>
            </a:r>
            <a:r>
              <a:rPr lang="ru-RU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что, кроме пунктов, в нем пишутся подпункты. Так делают, когда нужно отразить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информацию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 вмещается в один пункт.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5779817"/>
            <a:ext cx="9601196" cy="33189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3907" y="3882452"/>
            <a:ext cx="7405141" cy="2975548"/>
          </a:xfrm>
          <a:prstGeom prst="rect">
            <a:avLst/>
          </a:prstGeom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030" y="4092314"/>
            <a:ext cx="6977582" cy="1818907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сложных развернутых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планов.</a:t>
            </a: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Типовое задание № 24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mds.yandex.net/i?id=edc0bbed7b66616e7237dcffd75c416b5d6a2606-87504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62" y="0"/>
            <a:ext cx="4957059" cy="3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034" y="5911221"/>
            <a:ext cx="957155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2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422" y="404735"/>
            <a:ext cx="3492708" cy="839449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24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22" y="824459"/>
            <a:ext cx="11422505" cy="6066851"/>
          </a:xfrm>
          <a:prstGeom prst="rect">
            <a:avLst/>
          </a:prstGeom>
        </p:spPr>
      </p:pic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9078" y="598440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6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256" y="252934"/>
            <a:ext cx="9144000" cy="10062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выполнять задание №24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13" b="16836"/>
          <a:stretch/>
        </p:blipFill>
        <p:spPr>
          <a:xfrm>
            <a:off x="0" y="1122362"/>
            <a:ext cx="11639227" cy="5735637"/>
          </a:xfrm>
          <a:prstGeom prst="rect">
            <a:avLst/>
          </a:prstGeom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7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488" y="0"/>
            <a:ext cx="11412511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900" spc="-120" dirty="0" smtClean="0">
              <a:solidFill>
                <a:srgbClr val="22222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сложного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развернутого </a:t>
            </a: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</a:p>
          <a:p>
            <a:pPr marL="0" indent="0" algn="ctr">
              <a:buNone/>
            </a:pPr>
            <a:r>
              <a:rPr lang="ru-RU" sz="3200" b="1" spc="-12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3200" b="1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универсальным алгоритмом:</a:t>
            </a:r>
            <a:r>
              <a:rPr lang="ru-RU" sz="3200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pc="-12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spc="-120" dirty="0">
              <a:solidFill>
                <a:srgbClr val="22222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Понятие, </a:t>
            </a:r>
            <a:r>
              <a:rPr lang="ru-RU" sz="2900" spc="-120" dirty="0" smtClean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сущность…</a:t>
            </a: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Характерные черты, основные принципы…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Специфические признаки…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Важнейшие задачи, основные функции…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Формы, типы, виды, классификации…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Структура…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Основные этапы, стадии 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8. Особенности развития…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9. Тенденции развития в современном мире, в РФ…</a:t>
            </a:r>
            <a:b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900" spc="-120" dirty="0">
                <a:solidFill>
                  <a:srgbClr val="2222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Значение … в развитии общества</a:t>
            </a: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5364" y="5951095"/>
            <a:ext cx="956636" cy="90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31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407</TotalTime>
  <Words>173</Words>
  <Application>Microsoft Office PowerPoint</Application>
  <PresentationFormat>Произвольный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Легкий дым</vt:lpstr>
      <vt:lpstr> Подготовка к ЕГЭ по обществознанию. Разбор задания №24 по теме «Экономический рост и развитие»</vt:lpstr>
      <vt:lpstr>Слайд 2</vt:lpstr>
      <vt:lpstr>                                                  Понятие «план»  План – это схематически записанная совокупность коротко сформулированных мыслей-заголовков. По образному выражению, – это «скелет произведения». Форма записи в виде плана чрезвычайно важна для организации умственного труда, для развития навыка четкого формулирования и умения вести другие виды записей.   Виды планов и их выполнение. Планы подразделяются на простые и сложные. Простой план отражает выделение и наименование главных частей. Сложный план полнее раскрывает построение и содержание текста, позволяет глубже проследить за ходом мысли и замыслом автора.   </vt:lpstr>
      <vt:lpstr>Слайд 4</vt:lpstr>
      <vt:lpstr>Работа с текстом учебника. 1 этап Работа по составлению сложного плана начинаем на уроках. При изучении новой темы,  в тексте параграфа выделяем основные части (микротемы). 2 этап Сложный план отличается от простого тем, что, кроме пунктов, в нем пишутся подпункты. Так делают, когда нужно отразить важную информацию, которая не вмещается в один пункт. </vt:lpstr>
      <vt:lpstr>Слайд 6</vt:lpstr>
      <vt:lpstr>Задание  № 24 </vt:lpstr>
      <vt:lpstr>Как выполнять задание №24</vt:lpstr>
      <vt:lpstr>Слайд 9</vt:lpstr>
      <vt:lpstr>Слайд 10</vt:lpstr>
      <vt:lpstr>Слайд 11</vt:lpstr>
      <vt:lpstr>Слайд 12</vt:lpstr>
      <vt:lpstr>Слайд 13</vt:lpstr>
      <vt:lpstr>Цели экономического роста  а) повышение материального благосостояния населения; б) поддержание национальной безопасности. в)увеличить производственные возможности в экономике г) реализовать на практике достижения НТП д)сгладить социальную дифференциацию доходов населения</vt:lpstr>
      <vt:lpstr>Показатели экономического роста</vt:lpstr>
      <vt:lpstr>Слайд 16</vt:lpstr>
      <vt:lpstr>Слайд 17</vt:lpstr>
      <vt:lpstr>Слайд 18</vt:lpstr>
      <vt:lpstr>Слайд 19</vt:lpstr>
      <vt:lpstr>Слайд 20</vt:lpstr>
      <vt:lpstr>Слайд 21</vt:lpstr>
      <vt:lpstr> </vt:lpstr>
      <vt:lpstr>Слайд 23</vt:lpstr>
      <vt:lpstr>Экономический подъём  (пик)</vt:lpstr>
      <vt:lpstr>Рецессия(спад)</vt:lpstr>
      <vt:lpstr>Депрессия, Дно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обществознанию. Разбор задания №24 по теме «Экономический рост и развитие»</dc:title>
  <dc:creator>Certified Windows</dc:creator>
  <cp:lastModifiedBy>Ольга</cp:lastModifiedBy>
  <cp:revision>32</cp:revision>
  <dcterms:created xsi:type="dcterms:W3CDTF">2024-08-14T12:31:08Z</dcterms:created>
  <dcterms:modified xsi:type="dcterms:W3CDTF">2024-08-15T04:43:56Z</dcterms:modified>
</cp:coreProperties>
</file>