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82" r:id="rId4"/>
    <p:sldId id="270" r:id="rId5"/>
    <p:sldId id="257" r:id="rId6"/>
    <p:sldId id="268" r:id="rId7"/>
    <p:sldId id="276" r:id="rId8"/>
    <p:sldId id="285" r:id="rId9"/>
    <p:sldId id="286" r:id="rId10"/>
    <p:sldId id="287" r:id="rId11"/>
    <p:sldId id="288" r:id="rId12"/>
    <p:sldId id="284" r:id="rId13"/>
    <p:sldId id="261" r:id="rId14"/>
    <p:sldId id="289" r:id="rId15"/>
    <p:sldId id="291" r:id="rId16"/>
    <p:sldId id="292" r:id="rId17"/>
    <p:sldId id="293" r:id="rId18"/>
    <p:sldId id="294" r:id="rId19"/>
    <p:sldId id="271" r:id="rId2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412" autoAdjust="0"/>
    <p:restoredTop sz="90143" autoAdjust="0"/>
  </p:normalViewPr>
  <p:slideViewPr>
    <p:cSldViewPr>
      <p:cViewPr>
        <p:scale>
          <a:sx n="73" d="100"/>
          <a:sy n="73" d="100"/>
        </p:scale>
        <p:origin x="-132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73CE2E3-5B06-4A5A-BC80-4D4EFFF3AA19}" type="datetimeFigureOut">
              <a:rPr lang="ru-RU"/>
              <a:pPr>
                <a:defRPr/>
              </a:pPr>
              <a:t>15.08.2024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B8FEFD8-4F14-4769-99A6-C405EFACFCF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B6A765B-BDE0-46C5-A3A3-A69876EFFB96}" type="datetimeFigureOut">
              <a:rPr lang="ru-RU"/>
              <a:pPr>
                <a:defRPr/>
              </a:pPr>
              <a:t>15.08.2024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180F760-F9CE-41A3-98CB-102708039CAB}"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18427BF-7FE1-4233-AD11-19E61FB9711F}" type="datetimeFigureOut">
              <a:rPr lang="ru-RU"/>
              <a:pPr>
                <a:defRPr/>
              </a:pPr>
              <a:t>15.08.2024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88CBC21-8333-4793-8FC3-6E6FB145499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259056E-2D1B-4470-A183-75DE67A71DB2}" type="datetimeFigureOut">
              <a:rPr lang="ru-RU"/>
              <a:pPr>
                <a:defRPr/>
              </a:pPr>
              <a:t>15.08.2024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51B65BB-E5F1-449E-8936-E36EF14A456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A87F270-D6F7-4258-B94B-CF23D0AB1BFF}" type="datetimeFigureOut">
              <a:rPr lang="ru-RU"/>
              <a:pPr>
                <a:defRPr/>
              </a:pPr>
              <a:t>15.08.2024</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BA0997A-4EE9-4305-A9E2-86873E7F21B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D14FA6A-BEEA-4F22-8645-4F329B782D02}" type="datetimeFigureOut">
              <a:rPr lang="ru-RU"/>
              <a:pPr>
                <a:defRPr/>
              </a:pPr>
              <a:t>15.08.2024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7923F05-826F-4F56-BD59-9C493B29A99B}"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0561C2F2-08A4-43AD-AF4B-F75A3FA948D1}" type="datetimeFigureOut">
              <a:rPr lang="ru-RU"/>
              <a:pPr>
                <a:defRPr/>
              </a:pPr>
              <a:t>15.08.2024</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5605A7A-717A-4408-919B-E7F8427552CB}"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4CE0D8E3-9B20-4911-854F-247E6F43A1D5}" type="datetimeFigureOut">
              <a:rPr lang="ru-RU"/>
              <a:pPr>
                <a:defRPr/>
              </a:pPr>
              <a:t>15.08.2024</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9AE6CBA7-2ADE-45DC-BAFC-DF636F53E18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275591BB-772F-4AA5-994B-8091B10563F1}" type="datetimeFigureOut">
              <a:rPr lang="ru-RU"/>
              <a:pPr>
                <a:defRPr/>
              </a:pPr>
              <a:t>15.08.2024</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0017E8E8-709D-4404-A77B-DC7248C6ED3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EC480859-62A1-4022-807D-1BFEC68C3C8D}" type="datetimeFigureOut">
              <a:rPr lang="ru-RU"/>
              <a:pPr>
                <a:defRPr/>
              </a:pPr>
              <a:t>15.08.2024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47C214E-0470-4D23-8253-54C714F77C52}"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3BE1E77-315F-43A4-85F0-C48B1ED2C4AF}" type="datetimeFigureOut">
              <a:rPr lang="ru-RU"/>
              <a:pPr>
                <a:defRPr/>
              </a:pPr>
              <a:t>15.08.2024</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4E70F99-29C2-46DC-8612-76F7EFAA100A}"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32B14A4-C52F-4C60-9948-2B984438A25F}" type="datetimeFigureOut">
              <a:rPr lang="ru-RU"/>
              <a:pPr>
                <a:defRPr/>
              </a:pPr>
              <a:t>15.08.2024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F7D0E02-7AFD-42F7-A79D-F766D7EBC13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8" descr="фон жёлтый (свиток) - Ирина Алексеевна Машинистова"/>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0"/>
            <a:ext cx="8531225" cy="6858000"/>
          </a:xfrm>
          <a:prstGeom prst="rect">
            <a:avLst/>
          </a:prstGeom>
          <a:noFill/>
          <a:ln w="9525">
            <a:noFill/>
            <a:miter lim="800000"/>
            <a:headEnd/>
            <a:tailEnd/>
          </a:ln>
        </p:spPr>
      </p:pic>
      <p:pic>
        <p:nvPicPr>
          <p:cNvPr id="13314" name="Picture 2" descr="E:\Мамина работа\Картинки\Пираты\f57cc763a410.png"/>
          <p:cNvPicPr>
            <a:picLocks noChangeAspect="1" noChangeArrowheads="1"/>
          </p:cNvPicPr>
          <p:nvPr/>
        </p:nvPicPr>
        <p:blipFill>
          <a:blip r:embed="rId3" cstate="print"/>
          <a:srcRect/>
          <a:stretch>
            <a:fillRect/>
          </a:stretch>
        </p:blipFill>
        <p:spPr bwMode="auto">
          <a:xfrm>
            <a:off x="-74613" y="0"/>
            <a:ext cx="9218613" cy="6858000"/>
          </a:xfrm>
          <a:prstGeom prst="rect">
            <a:avLst/>
          </a:prstGeom>
          <a:noFill/>
          <a:ln w="9525">
            <a:noFill/>
            <a:miter lim="800000"/>
            <a:headEnd/>
            <a:tailEnd/>
          </a:ln>
        </p:spPr>
      </p:pic>
      <p:sp>
        <p:nvSpPr>
          <p:cNvPr id="7" name="Прямоугольник 6"/>
          <p:cNvSpPr/>
          <p:nvPr/>
        </p:nvSpPr>
        <p:spPr>
          <a:xfrm>
            <a:off x="4479925" y="2967038"/>
            <a:ext cx="184150" cy="92392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
        <p:nvSpPr>
          <p:cNvPr id="8" name="TextBox 7"/>
          <p:cNvSpPr txBox="1"/>
          <p:nvPr/>
        </p:nvSpPr>
        <p:spPr>
          <a:xfrm>
            <a:off x="285750" y="1062038"/>
            <a:ext cx="3929063" cy="4278094"/>
          </a:xfrm>
          <a:prstGeom prst="rect">
            <a:avLst/>
          </a:prstGeom>
          <a:noFill/>
        </p:spPr>
        <p:txBody>
          <a:bodyPr>
            <a:spAutoFit/>
          </a:bodyPr>
          <a:lstStyle/>
          <a:p>
            <a:pPr algn="ctr"/>
            <a:endParaRPr lang="ru-RU" sz="4400" b="1" dirty="0" smtClean="0">
              <a:solidFill>
                <a:srgbClr val="31859C"/>
              </a:solidFill>
              <a:effectLst>
                <a:outerShdw blurRad="38100" dist="38100" dir="2700000" algn="tl">
                  <a:srgbClr val="C0C0C0"/>
                </a:outerShdw>
              </a:effectLst>
              <a:latin typeface="Calibri" pitchFamily="34" charset="0"/>
            </a:endParaRPr>
          </a:p>
          <a:p>
            <a:pPr algn="ctr"/>
            <a:r>
              <a:rPr lang="ru-RU" sz="4400" b="1" dirty="0" err="1" smtClean="0">
                <a:solidFill>
                  <a:srgbClr val="31859C"/>
                </a:solidFill>
                <a:effectLst>
                  <a:outerShdw blurRad="38100" dist="38100" dir="2700000" algn="tl">
                    <a:srgbClr val="C0C0C0"/>
                  </a:outerShdw>
                </a:effectLst>
                <a:latin typeface="Calibri" pitchFamily="34" charset="0"/>
              </a:rPr>
              <a:t>Геокешинг</a:t>
            </a:r>
            <a:r>
              <a:rPr lang="ru-RU" sz="4400" b="1" dirty="0" smtClean="0">
                <a:solidFill>
                  <a:srgbClr val="31859C"/>
                </a:solidFill>
                <a:effectLst>
                  <a:outerShdw blurRad="38100" dist="38100" dir="2700000" algn="tl">
                    <a:srgbClr val="C0C0C0"/>
                  </a:outerShdw>
                </a:effectLst>
                <a:latin typeface="Calibri" pitchFamily="34" charset="0"/>
              </a:rPr>
              <a:t> </a:t>
            </a:r>
            <a:r>
              <a:rPr lang="ru-RU" sz="4400" b="1" dirty="0">
                <a:solidFill>
                  <a:srgbClr val="31859C"/>
                </a:solidFill>
                <a:effectLst>
                  <a:outerShdw blurRad="38100" dist="38100" dir="2700000" algn="tl">
                    <a:srgbClr val="C0C0C0"/>
                  </a:outerShdw>
                </a:effectLst>
                <a:latin typeface="Calibri" pitchFamily="34" charset="0"/>
              </a:rPr>
              <a:t/>
            </a:r>
            <a:br>
              <a:rPr lang="ru-RU" sz="4400" b="1" dirty="0">
                <a:solidFill>
                  <a:srgbClr val="31859C"/>
                </a:solidFill>
                <a:effectLst>
                  <a:outerShdw blurRad="38100" dist="38100" dir="2700000" algn="tl">
                    <a:srgbClr val="C0C0C0"/>
                  </a:outerShdw>
                </a:effectLst>
                <a:latin typeface="Calibri" pitchFamily="34" charset="0"/>
              </a:rPr>
            </a:br>
            <a:r>
              <a:rPr lang="ru-RU" sz="4400" b="1" dirty="0">
                <a:solidFill>
                  <a:srgbClr val="31859C"/>
                </a:solidFill>
                <a:effectLst>
                  <a:outerShdw blurRad="38100" dist="38100" dir="2700000" algn="tl">
                    <a:srgbClr val="C0C0C0"/>
                  </a:outerShdw>
                </a:effectLst>
                <a:latin typeface="Calibri" pitchFamily="34" charset="0"/>
              </a:rPr>
              <a:t>- это весело!</a:t>
            </a:r>
            <a:endParaRPr lang="ru-RU" sz="2000" b="1" dirty="0">
              <a:solidFill>
                <a:srgbClr val="31859C"/>
              </a:solidFill>
              <a:effectLst>
                <a:outerShdw blurRad="38100" dist="38100" dir="2700000" algn="tl">
                  <a:srgbClr val="C0C0C0"/>
                </a:outerShdw>
              </a:effectLst>
              <a:latin typeface="Calibri" pitchFamily="34" charset="0"/>
            </a:endParaRPr>
          </a:p>
          <a:p>
            <a:pPr algn="ctr"/>
            <a:endParaRPr lang="ru-RU" sz="2000" b="1" dirty="0" smtClean="0">
              <a:solidFill>
                <a:srgbClr val="17375E"/>
              </a:solidFill>
              <a:effectLst>
                <a:outerShdw blurRad="38100" dist="38100" dir="2700000" algn="tl">
                  <a:srgbClr val="C0C0C0"/>
                </a:outerShdw>
              </a:effectLst>
            </a:endParaRPr>
          </a:p>
          <a:p>
            <a:pPr algn="ctr"/>
            <a:endParaRPr lang="ru-RU" sz="2000" b="1" dirty="0">
              <a:solidFill>
                <a:srgbClr val="17375E"/>
              </a:solidFill>
              <a:effectLst>
                <a:outerShdw blurRad="38100" dist="38100" dir="2700000" algn="tl">
                  <a:srgbClr val="C0C0C0"/>
                </a:outerShdw>
              </a:effectLst>
            </a:endParaRPr>
          </a:p>
          <a:p>
            <a:pPr algn="ctr"/>
            <a:endParaRPr lang="ru-RU" sz="2000" b="1" dirty="0" smtClean="0">
              <a:solidFill>
                <a:srgbClr val="17375E"/>
              </a:solidFill>
              <a:effectLst>
                <a:outerShdw blurRad="38100" dist="38100" dir="2700000" algn="tl">
                  <a:srgbClr val="C0C0C0"/>
                </a:outerShdw>
              </a:effectLst>
            </a:endParaRPr>
          </a:p>
          <a:p>
            <a:pPr algn="ctr"/>
            <a:endParaRPr lang="ru-RU" sz="2000" b="1" dirty="0">
              <a:solidFill>
                <a:srgbClr val="17375E"/>
              </a:solidFill>
              <a:effectLst>
                <a:outerShdw blurRad="38100" dist="38100" dir="2700000" algn="tl">
                  <a:srgbClr val="C0C0C0"/>
                </a:outerShdw>
              </a:effectLst>
            </a:endParaRPr>
          </a:p>
          <a:p>
            <a:pPr algn="ctr"/>
            <a:r>
              <a:rPr lang="ru-RU" sz="2000" b="1" dirty="0" smtClean="0">
                <a:solidFill>
                  <a:srgbClr val="17375E"/>
                </a:solidFill>
                <a:effectLst>
                  <a:outerShdw blurRad="38100" dist="38100" dir="2700000" algn="tl">
                    <a:srgbClr val="C0C0C0"/>
                  </a:outerShdw>
                </a:effectLst>
              </a:rPr>
              <a:t>Провела</a:t>
            </a:r>
            <a:endParaRPr lang="ru-RU" sz="2000" b="1" dirty="0">
              <a:solidFill>
                <a:srgbClr val="17375E"/>
              </a:solidFill>
              <a:effectLst>
                <a:outerShdw blurRad="38100" dist="38100" dir="2700000" algn="tl">
                  <a:srgbClr val="C0C0C0"/>
                </a:outerShdw>
              </a:effectLst>
            </a:endParaRPr>
          </a:p>
          <a:p>
            <a:pPr algn="ctr"/>
            <a:r>
              <a:rPr lang="ru-RU" sz="2000" b="1" dirty="0" smtClean="0">
                <a:solidFill>
                  <a:srgbClr val="17375E"/>
                </a:solidFill>
                <a:effectLst>
                  <a:outerShdw blurRad="38100" dist="38100" dir="2700000" algn="tl">
                    <a:srgbClr val="C0C0C0"/>
                  </a:outerShdw>
                </a:effectLst>
                <a:latin typeface="Calibri" pitchFamily="34" charset="0"/>
              </a:rPr>
              <a:t>Воспитатель: Мамедова Н.А.</a:t>
            </a:r>
          </a:p>
          <a:p>
            <a:pPr algn="ctr"/>
            <a:endParaRPr lang="ru-RU" sz="2000" b="1" dirty="0">
              <a:solidFill>
                <a:srgbClr val="17375E"/>
              </a:solidFill>
              <a:effectLst>
                <a:outerShdw blurRad="38100" dist="38100" dir="2700000" algn="tl">
                  <a:srgbClr val="C0C0C0"/>
                </a:outerShdw>
              </a:effectLst>
              <a:latin typeface="Calibri" pitchFamily="34" charset="0"/>
            </a:endParaRPr>
          </a:p>
        </p:txBody>
      </p:sp>
    </p:spTree>
  </p:cSld>
  <p:clrMapOvr>
    <a:masterClrMapping/>
  </p:clrMapOvr>
  <p:transition>
    <p:sndAc>
      <p:end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Прямоугольник 8"/>
          <p:cNvSpPr/>
          <p:nvPr/>
        </p:nvSpPr>
        <p:spPr>
          <a:xfrm>
            <a:off x="1321593" y="260648"/>
            <a:ext cx="6500813" cy="1415772"/>
          </a:xfrm>
          <a:prstGeom prst="rect">
            <a:avLst/>
          </a:prstGeom>
        </p:spPr>
        <p:txBody>
          <a:bodyPr>
            <a:spAutoFit/>
          </a:bodyPr>
          <a:lstStyle/>
          <a:p>
            <a:pPr>
              <a:spcAft>
                <a:spcPts val="0"/>
              </a:spcAft>
            </a:pPr>
            <a:r>
              <a:rPr lang="ru-RU"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5976" y="1212031"/>
            <a:ext cx="3672408" cy="34411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31192" y="1268759"/>
            <a:ext cx="3208760" cy="3384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1" descr="C:\Users\Галя\Desktop\dyn004_original_169_169_gif_2545386_3d419112d4394430b00fea2b50b32434.gif"/>
          <p:cNvPicPr>
            <a:picLocks noChangeAspect="1" noChangeArrowheads="1" noCrop="1"/>
          </p:cNvPicPr>
          <p:nvPr/>
        </p:nvPicPr>
        <p:blipFill>
          <a:blip r:embed="rId5" cstate="print"/>
          <a:srcRect/>
          <a:stretch>
            <a:fillRect/>
          </a:stretch>
        </p:blipFill>
        <p:spPr bwMode="auto">
          <a:xfrm>
            <a:off x="34234" y="4653136"/>
            <a:ext cx="1844675" cy="1844675"/>
          </a:xfrm>
          <a:prstGeom prst="rect">
            <a:avLst/>
          </a:prstGeom>
          <a:noFill/>
          <a:ln w="9525">
            <a:noFill/>
            <a:miter lim="800000"/>
            <a:headEnd/>
            <a:tailEnd/>
          </a:ln>
        </p:spPr>
      </p:pic>
    </p:spTree>
    <p:extLst>
      <p:ext uri="{BB962C8B-B14F-4D97-AF65-F5344CB8AC3E}">
        <p14:creationId xmlns:p14="http://schemas.microsoft.com/office/powerpoint/2010/main" xmlns="" val="2112128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Прямоугольник 8"/>
          <p:cNvSpPr/>
          <p:nvPr/>
        </p:nvSpPr>
        <p:spPr>
          <a:xfrm>
            <a:off x="1321593" y="260648"/>
            <a:ext cx="6500813" cy="646331"/>
          </a:xfrm>
          <a:prstGeom prst="rect">
            <a:avLst/>
          </a:prstGeom>
        </p:spPr>
        <p:txBody>
          <a:bodyPr>
            <a:spAutoFit/>
          </a:bodyPr>
          <a:lstStyle/>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6400" y="906979"/>
            <a:ext cx="5791200" cy="5186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C:\Users\Галя\Desktop\dyn004_original_169_169_gif_2545386_3d419112d4394430b00fea2b50b32434.gif"/>
          <p:cNvPicPr>
            <a:picLocks noChangeAspect="1" noChangeArrowheads="1" noCrop="1"/>
          </p:cNvPicPr>
          <p:nvPr/>
        </p:nvPicPr>
        <p:blipFill>
          <a:blip r:embed="rId4" cstate="print"/>
          <a:srcRect/>
          <a:stretch>
            <a:fillRect/>
          </a:stretch>
        </p:blipFill>
        <p:spPr bwMode="auto">
          <a:xfrm>
            <a:off x="34234" y="4653136"/>
            <a:ext cx="1844675" cy="1844675"/>
          </a:xfrm>
          <a:prstGeom prst="rect">
            <a:avLst/>
          </a:prstGeom>
          <a:noFill/>
          <a:ln w="9525">
            <a:noFill/>
            <a:miter lim="800000"/>
            <a:headEnd/>
            <a:tailEnd/>
          </a:ln>
        </p:spPr>
      </p:pic>
    </p:spTree>
    <p:extLst>
      <p:ext uri="{BB962C8B-B14F-4D97-AF65-F5344CB8AC3E}">
        <p14:creationId xmlns:p14="http://schemas.microsoft.com/office/powerpoint/2010/main" xmlns="" val="1691321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70782" y="0"/>
            <a:ext cx="9144000" cy="6858000"/>
          </a:xfrm>
          <a:prstGeom prst="rect">
            <a:avLst/>
          </a:prstGeom>
          <a:noFill/>
          <a:ln w="9525">
            <a:noFill/>
            <a:miter lim="800000"/>
            <a:headEnd/>
            <a:tailEnd/>
          </a:ln>
        </p:spPr>
      </p:pic>
      <p:pic>
        <p:nvPicPr>
          <p:cNvPr id="19462" name="Picture 1" descr="C:\Users\Галя\Desktop\dyn004_original_169_169_gif_2545386_3d419112d4394430b00fea2b50b32434.gif"/>
          <p:cNvPicPr>
            <a:picLocks noChangeAspect="1" noChangeArrowheads="1" noCrop="1"/>
          </p:cNvPicPr>
          <p:nvPr/>
        </p:nvPicPr>
        <p:blipFill>
          <a:blip r:embed="rId3" cstate="print"/>
          <a:srcRect/>
          <a:stretch>
            <a:fillRect/>
          </a:stretch>
        </p:blipFill>
        <p:spPr bwMode="auto">
          <a:xfrm>
            <a:off x="34234" y="4653136"/>
            <a:ext cx="1844675" cy="1844675"/>
          </a:xfrm>
          <a:prstGeom prst="rect">
            <a:avLst/>
          </a:prstGeom>
          <a:noFill/>
          <a:ln w="9525">
            <a:noFill/>
            <a:miter lim="800000"/>
            <a:headEnd/>
            <a:tailEnd/>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331640" y="764704"/>
            <a:ext cx="6552728" cy="4810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1738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 name="Picture 1" descr="C:\Users\Галя\Desktop\dyn004_original_169_169_gif_2545386_3d419112d4394430b00fea2b50b32434.gif"/>
          <p:cNvPicPr>
            <a:picLocks noChangeAspect="1" noChangeArrowheads="1" noCrop="1"/>
          </p:cNvPicPr>
          <p:nvPr/>
        </p:nvPicPr>
        <p:blipFill>
          <a:blip r:embed="rId3" cstate="print"/>
          <a:srcRect/>
          <a:stretch>
            <a:fillRect/>
          </a:stretch>
        </p:blipFill>
        <p:spPr bwMode="auto">
          <a:xfrm>
            <a:off x="34234" y="4653136"/>
            <a:ext cx="1844675" cy="1844675"/>
          </a:xfrm>
          <a:prstGeom prst="rect">
            <a:avLst/>
          </a:prstGeom>
          <a:noFill/>
          <a:ln w="9525">
            <a:noFill/>
            <a:miter lim="800000"/>
            <a:headEnd/>
            <a:tailEnd/>
          </a:ln>
        </p:spPr>
      </p:pic>
      <p:pic>
        <p:nvPicPr>
          <p:cNvPr id="6146" name="Picture 2" descr="https://sun9-79.userapi.com/impg/JyK0r4KtJQSbCjXs3cJKfPtX9QBb9xhtLPVSWQ/B_hO-F767bQ.jpg?size=608x1080&amp;quality=95&amp;sign=16d6937ca53e4530f559d8aef3b5227a&amp;type=albu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57205" y="1057622"/>
            <a:ext cx="5791200" cy="45131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4507" y="0"/>
            <a:ext cx="9144000" cy="6858000"/>
          </a:xfrm>
          <a:prstGeom prst="rect">
            <a:avLst/>
          </a:prstGeom>
          <a:noFill/>
          <a:ln w="9525">
            <a:noFill/>
            <a:miter lim="800000"/>
            <a:headEnd/>
            <a:tailEnd/>
          </a:ln>
        </p:spPr>
      </p:pic>
      <p:pic>
        <p:nvPicPr>
          <p:cNvPr id="8196" name="Picture 4" descr="https://sun9-34.userapi.com/impg/pRndeF6RKspLRw7vpxNT11CS9LigDEcBQXRNug/DMoSzL-lIWw.jpg?size=608x1080&amp;quality=95&amp;sign=b3c301e7cffad2085fe4812ac69da019&amp;type=alb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9712" y="836712"/>
            <a:ext cx="5791200" cy="5760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4059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9220"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4228" y="0"/>
            <a:ext cx="914399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2" name="Picture 6" descr="https://sun9-2.userapi.com/impg/blcJDgvQGRci5Sbi9FppJlnEF3_rvJaMGHrWXQ/EtDfp2M7U7k.jpg?size=1280x960&amp;quality=95&amp;sign=867f2f877f4389f42bbe40e4fbd8a877&amp;type=alb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47664" y="908720"/>
            <a:ext cx="6407423" cy="48539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1975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0149"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descr="https://sun9-39.userapi.com/impg/dbMiDvQHXBgqRoNljhnkVdaR1lBJC6nI33gI1w/2HLBL8KmBLo.jpg?size=608x1080&amp;quality=95&amp;sign=876c20142167c2f6fef640f827dd7605&amp;type=alb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03648" y="404663"/>
            <a:ext cx="6912767" cy="61206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4776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descr="https://sun9-39.userapi.com/impg/fAyFbck7bNV_auxMBDchYr7424XrdGkJRS7WQw/qCHN35ZBggM.jpg?size=1280x960&amp;quality=95&amp;sign=681731147a2b7e19b3f10bd80c0541ce&amp;type=alb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9632" y="836712"/>
            <a:ext cx="6839471" cy="5141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4610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descr="https://sun9-22.userapi.com/impg/7yU32DodOmLw1INNUDryoXc4OydgR2mnfE-Icw/AJBdryavjDI.jpg?size=1280x720&amp;quality=95&amp;sign=5fe88a3f21836816f839880141355660&amp;type=albu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87624" y="548680"/>
            <a:ext cx="6911479" cy="561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1734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Прямоугольник 7"/>
          <p:cNvSpPr/>
          <p:nvPr/>
        </p:nvSpPr>
        <p:spPr>
          <a:xfrm>
            <a:off x="1403350" y="2708275"/>
            <a:ext cx="6408738" cy="2432050"/>
          </a:xfrm>
          <a:prstGeom prst="rect">
            <a:avLst/>
          </a:prstGeom>
        </p:spPr>
        <p:txBody>
          <a:bodyPr>
            <a:spAutoFit/>
          </a:bodyPr>
          <a:lstStyle/>
          <a:p>
            <a:pPr algn="ctr" fontAlgn="auto">
              <a:spcBef>
                <a:spcPts val="0"/>
              </a:spcBef>
              <a:spcAft>
                <a:spcPts val="0"/>
              </a:spcAft>
              <a:defRPr/>
            </a:pPr>
            <a:r>
              <a:rPr lang="ru-RU" sz="80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за внимание!</a:t>
            </a:r>
          </a:p>
          <a:p>
            <a:pPr algn="just">
              <a:spcBef>
                <a:spcPts val="0"/>
              </a:spcBef>
              <a:spcAft>
                <a:spcPts val="0"/>
              </a:spcAft>
              <a:defRPr/>
            </a:pPr>
            <a:r>
              <a:rPr lang="ru-RU" dirty="0">
                <a:latin typeface="+mn-lt"/>
                <a:cs typeface="+mn-cs"/>
              </a:rPr>
              <a:t> </a:t>
            </a:r>
          </a:p>
          <a:p>
            <a:pPr algn="just">
              <a:spcBef>
                <a:spcPts val="0"/>
              </a:spcBef>
              <a:spcAft>
                <a:spcPts val="0"/>
              </a:spcAft>
              <a:defRPr/>
            </a:pP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t>
            </a:r>
          </a:p>
          <a:p>
            <a:pPr algn="just" fontAlgn="auto">
              <a:spcBef>
                <a:spcPts val="0"/>
              </a:spcBef>
              <a:spcAft>
                <a:spcPts val="0"/>
              </a:spcAft>
              <a:defRPr/>
            </a:pPr>
            <a:endParaRPr lang="ru-RU" dirty="0">
              <a:latin typeface="Times New Roman" pitchFamily="18" charset="0"/>
              <a:cs typeface="Times New Roman" pitchFamily="18" charset="0"/>
            </a:endParaRPr>
          </a:p>
        </p:txBody>
      </p:sp>
      <p:pic>
        <p:nvPicPr>
          <p:cNvPr id="27651" name="Picture 2" descr="Почему кошка лучше, чем женщина - Ночные огни"/>
          <p:cNvPicPr>
            <a:picLocks noChangeAspect="1" noChangeArrowheads="1" noCrop="1"/>
          </p:cNvPicPr>
          <p:nvPr/>
        </p:nvPicPr>
        <p:blipFill>
          <a:blip r:embed="rId3" cstate="print"/>
          <a:srcRect/>
          <a:stretch>
            <a:fillRect/>
          </a:stretch>
        </p:blipFill>
        <p:spPr bwMode="auto">
          <a:xfrm>
            <a:off x="1258888" y="908050"/>
            <a:ext cx="6623050" cy="1998663"/>
          </a:xfrm>
          <a:prstGeom prst="rect">
            <a:avLst/>
          </a:prstGeom>
          <a:noFill/>
          <a:ln w="9525">
            <a:noFill/>
            <a:miter lim="800000"/>
            <a:headEnd/>
            <a:tailEnd/>
          </a:ln>
        </p:spPr>
      </p:pic>
      <p:pic>
        <p:nvPicPr>
          <p:cNvPr id="4098" name="Picture 2" descr="https://img1.etsystatic.com/021/0/6755102/il_fullxfull.521041145_eeth.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143240" y="3857628"/>
            <a:ext cx="2500330" cy="2500330"/>
          </a:xfrm>
          <a:prstGeom prst="ellipse">
            <a:avLst/>
          </a:prstGeom>
          <a:ln w="635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5365" y="0"/>
            <a:ext cx="9144000" cy="6858000"/>
          </a:xfrm>
          <a:prstGeom prst="rect">
            <a:avLst/>
          </a:prstGeom>
          <a:noFill/>
          <a:ln w="9525">
            <a:noFill/>
            <a:miter lim="800000"/>
            <a:headEnd/>
            <a:tailEnd/>
          </a:ln>
        </p:spPr>
      </p:pic>
      <p:sp>
        <p:nvSpPr>
          <p:cNvPr id="8" name="Прямоугольник 7"/>
          <p:cNvSpPr/>
          <p:nvPr/>
        </p:nvSpPr>
        <p:spPr>
          <a:xfrm>
            <a:off x="1403350" y="765175"/>
            <a:ext cx="6408738" cy="369332"/>
          </a:xfrm>
          <a:prstGeom prst="rect">
            <a:avLst/>
          </a:prstGeom>
        </p:spPr>
        <p:txBody>
          <a:bodyPr>
            <a:spAutoFit/>
          </a:bodyPr>
          <a:lstStyle/>
          <a:p>
            <a:pPr algn="just" fontAlgn="auto">
              <a:spcBef>
                <a:spcPts val="0"/>
              </a:spcBef>
              <a:spcAft>
                <a:spcPts val="0"/>
              </a:spcAft>
              <a:defRPr/>
            </a:pPr>
            <a:r>
              <a:rPr lang="ru-RU"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14339" name="Picture 4" descr="девушка с огнём - Часики и другие флешечки- я.ру"/>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971600" y="4049712"/>
            <a:ext cx="2808287" cy="2808288"/>
          </a:xfrm>
          <a:prstGeom prst="rect">
            <a:avLst/>
          </a:prstGeom>
          <a:noFill/>
          <a:ln w="9525">
            <a:noFill/>
            <a:miter lim="800000"/>
            <a:headEnd/>
            <a:tailEnd/>
          </a:ln>
        </p:spPr>
      </p:pic>
      <p:pic>
        <p:nvPicPr>
          <p:cNvPr id="14340" name="Picture 6" descr="E:\Мамина работа\Картинки\Анимация\Пираты\pirateparrotwalkinghgclrkp4.gif"/>
          <p:cNvPicPr>
            <a:picLocks noChangeAspect="1" noChangeArrowheads="1" noCrop="1"/>
          </p:cNvPicPr>
          <p:nvPr/>
        </p:nvPicPr>
        <p:blipFill>
          <a:blip r:embed="rId4" cstate="screen">
            <a:extLst>
              <a:ext uri="{28A0092B-C50C-407E-A947-70E740481C1C}">
                <a14:useLocalDpi xmlns:a14="http://schemas.microsoft.com/office/drawing/2010/main" xmlns=""/>
              </a:ext>
            </a:extLst>
          </a:blip>
          <a:srcRect/>
          <a:stretch>
            <a:fillRect/>
          </a:stretch>
        </p:blipFill>
        <p:spPr bwMode="auto">
          <a:xfrm flipH="1">
            <a:off x="6084168" y="4797152"/>
            <a:ext cx="1485900" cy="1857375"/>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ru-RU" sz="2000" b="1" dirty="0" err="1"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Кешинг</a:t>
            </a:r>
            <a:r>
              <a:rPr lang="ru-RU" sz="20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-это</a:t>
            </a:r>
            <a:endParaRPr lang="ru-RU" sz="20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82259" y="949841"/>
            <a:ext cx="6768752" cy="4525963"/>
          </a:xfrm>
        </p:spPr>
        <p:txBody>
          <a:bodyPr/>
          <a:lstStyle/>
          <a:p>
            <a:pPr marL="0" indent="0" algn="just">
              <a:buNone/>
            </a:pPr>
            <a:r>
              <a:rPr lang="ru-RU" sz="1800" dirty="0" err="1" smtClean="0">
                <a:latin typeface="Times New Roman" panose="02020603050405020304" pitchFamily="18" charset="0"/>
                <a:cs typeface="Times New Roman" panose="02020603050405020304" pitchFamily="18" charset="0"/>
              </a:rPr>
              <a:t>Кешинг</a:t>
            </a:r>
            <a:r>
              <a:rPr lang="ru-RU" sz="1800" dirty="0" smtClean="0">
                <a:latin typeface="Times New Roman" panose="02020603050405020304" pitchFamily="18" charset="0"/>
                <a:cs typeface="Times New Roman" panose="02020603050405020304" pitchFamily="18" charset="0"/>
              </a:rPr>
              <a:t> - одна </a:t>
            </a:r>
            <a:r>
              <a:rPr lang="ru-RU" sz="1800" dirty="0">
                <a:latin typeface="Times New Roman" panose="02020603050405020304" pitchFamily="18" charset="0"/>
                <a:cs typeface="Times New Roman" panose="02020603050405020304" pitchFamily="18" charset="0"/>
              </a:rPr>
              <a:t>из новых игровых форм работы с детьми дошкольного возраста.</a:t>
            </a:r>
          </a:p>
          <a:p>
            <a:pPr marL="0" indent="0" algn="just">
              <a:buNone/>
            </a:pPr>
            <a:r>
              <a:rPr lang="ru-RU" sz="1800" dirty="0">
                <a:latin typeface="Times New Roman" panose="02020603050405020304" pitchFamily="18" charset="0"/>
                <a:cs typeface="Times New Roman" panose="02020603050405020304" pitchFamily="18" charset="0"/>
              </a:rPr>
              <a:t>Требования ФГОС ДО подразумевают формирование целостной личности каждого ребенка, личности здоровой, любознательной, активной, думающей, склонной наблюдать, экспериментировать, делать выводы. Воспитатель должен постоянно создавать условия для того, чтобы ребенок мог самостоятельно задавать вопросы сверстникам, взрослым, интересоваться причинно−следственными связями, придумывать, объяснять явления природы. Обладать развитым воображением, владеть разными формами и видами игр, различать условную и реальную ситуацию, уметь подчиняться правилам и социальным нормам поведения</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Прямоугольник 7"/>
          <p:cNvSpPr/>
          <p:nvPr/>
        </p:nvSpPr>
        <p:spPr>
          <a:xfrm>
            <a:off x="1403350" y="765175"/>
            <a:ext cx="6408738" cy="3692525"/>
          </a:xfrm>
          <a:prstGeom prst="rect">
            <a:avLst/>
          </a:prstGeom>
        </p:spPr>
        <p:txBody>
          <a:bodyPr>
            <a:spAutoFit/>
          </a:bodyPr>
          <a:lstStyle/>
          <a:p>
            <a:pPr algn="ctr" fontAlgn="auto">
              <a:spcBef>
                <a:spcPts val="0"/>
              </a:spcBef>
              <a:spcAft>
                <a:spcPts val="0"/>
              </a:spcAft>
              <a:defRPr/>
            </a:pPr>
            <a:r>
              <a:rPr lang="ru-RU" sz="20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Актуальность </a:t>
            </a:r>
          </a:p>
          <a:p>
            <a:pPr algn="just" fontAlgn="auto">
              <a:spcBef>
                <a:spcPts val="0"/>
              </a:spcBef>
              <a:spcAft>
                <a:spcPts val="0"/>
              </a:spcAft>
              <a:defRPr/>
            </a:pPr>
            <a:r>
              <a:rPr lang="ru-RU" dirty="0">
                <a:latin typeface="Times New Roman" pitchFamily="18" charset="0"/>
                <a:cs typeface="Times New Roman" pitchFamily="18" charset="0"/>
              </a:rPr>
              <a:t>	Сегодня  перед педагогами образовательных учреждений поставлена задача подготовить совершенно новое поколение: активное, думающее, любознательное.</a:t>
            </a:r>
          </a:p>
          <a:p>
            <a:pPr algn="just" fontAlgn="auto">
              <a:spcBef>
                <a:spcPts val="0"/>
              </a:spcBef>
              <a:spcAft>
                <a:spcPts val="0"/>
              </a:spcAft>
              <a:defRPr/>
            </a:pPr>
            <a:r>
              <a:rPr lang="ru-RU" dirty="0">
                <a:latin typeface="Times New Roman" pitchFamily="18" charset="0"/>
                <a:cs typeface="Times New Roman" pitchFamily="18" charset="0"/>
              </a:rPr>
              <a:t>	Использование инновационных  технологий открывает новые возможности воспитания и обучения дошкольников.            </a:t>
            </a:r>
          </a:p>
          <a:p>
            <a:pPr algn="just" fontAlgn="auto">
              <a:spcBef>
                <a:spcPts val="0"/>
              </a:spcBef>
              <a:spcAft>
                <a:spcPts val="0"/>
              </a:spcAft>
              <a:defRPr/>
            </a:pPr>
            <a:r>
              <a:rPr lang="ru-RU" dirty="0">
                <a:latin typeface="Times New Roman" pitchFamily="18" charset="0"/>
                <a:cs typeface="Times New Roman" pitchFamily="18" charset="0"/>
              </a:rPr>
              <a:t>	</a:t>
            </a:r>
            <a:r>
              <a:rPr lang="ru-RU" b="1" dirty="0" err="1" smtClean="0">
                <a:latin typeface="Times New Roman" pitchFamily="18" charset="0"/>
                <a:cs typeface="Times New Roman" pitchFamily="18" charset="0"/>
              </a:rPr>
              <a:t>Геокешинг</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 это новая игра, которой увлекаются во всем мире. </a:t>
            </a:r>
            <a:r>
              <a:rPr lang="ru-RU" dirty="0" err="1">
                <a:latin typeface="Times New Roman" pitchFamily="18" charset="0"/>
                <a:cs typeface="Times New Roman" pitchFamily="18" charset="0"/>
              </a:rPr>
              <a:t>Геокэшинг</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geocaching</a:t>
            </a:r>
            <a:r>
              <a:rPr lang="ru-RU" dirty="0">
                <a:latin typeface="Times New Roman" pitchFamily="18" charset="0"/>
                <a:cs typeface="Times New Roman" pitchFamily="18" charset="0"/>
              </a:rPr>
              <a:t>", от греч. "</a:t>
            </a:r>
            <a:r>
              <a:rPr lang="ru-RU" dirty="0" err="1">
                <a:latin typeface="Times New Roman" pitchFamily="18" charset="0"/>
                <a:cs typeface="Times New Roman" pitchFamily="18" charset="0"/>
              </a:rPr>
              <a:t>geo</a:t>
            </a:r>
            <a:r>
              <a:rPr lang="ru-RU" dirty="0">
                <a:latin typeface="Times New Roman" pitchFamily="18" charset="0"/>
                <a:cs typeface="Times New Roman" pitchFamily="18" charset="0"/>
              </a:rPr>
              <a:t>" - Земля, англ. "</a:t>
            </a:r>
            <a:r>
              <a:rPr lang="ru-RU" dirty="0" err="1">
                <a:latin typeface="Times New Roman" pitchFamily="18" charset="0"/>
                <a:cs typeface="Times New Roman" pitchFamily="18" charset="0"/>
              </a:rPr>
              <a:t>cache</a:t>
            </a:r>
            <a:r>
              <a:rPr lang="ru-RU" dirty="0">
                <a:latin typeface="Times New Roman" pitchFamily="18" charset="0"/>
                <a:cs typeface="Times New Roman" pitchFamily="18" charset="0"/>
              </a:rPr>
              <a:t>" - тайник)   это "поиск сокровищ" с применением достижений технического прогресса в области спутниковой навигации.</a:t>
            </a:r>
            <a:r>
              <a:rPr lang="ru-RU"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fontAlgn="auto">
              <a:spcBef>
                <a:spcPts val="0"/>
              </a:spcBef>
              <a:spcAft>
                <a:spcPts val="0"/>
              </a:spcAft>
              <a:defRPr/>
            </a:pPr>
            <a:r>
              <a:rPr lang="ru-RU" dirty="0">
                <a:latin typeface="Times New Roman" pitchFamily="18" charset="0"/>
                <a:cs typeface="Times New Roman" pitchFamily="18" charset="0"/>
              </a:rPr>
              <a:t> </a:t>
            </a:r>
          </a:p>
        </p:txBody>
      </p:sp>
      <p:pic>
        <p:nvPicPr>
          <p:cNvPr id="14339" name="Picture 4" descr="девушка с огнём - Часики и другие флешечки- я.ру"/>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2195513" y="3644900"/>
            <a:ext cx="2808287" cy="2808288"/>
          </a:xfrm>
          <a:prstGeom prst="rect">
            <a:avLst/>
          </a:prstGeom>
          <a:noFill/>
          <a:ln w="9525">
            <a:noFill/>
            <a:miter lim="800000"/>
            <a:headEnd/>
            <a:tailEnd/>
          </a:ln>
        </p:spPr>
      </p:pic>
      <p:pic>
        <p:nvPicPr>
          <p:cNvPr id="14340" name="Picture 6" descr="E:\Мамина работа\Картинки\Анимация\Пираты\pirateparrotwalkinghgclrkp4.gif"/>
          <p:cNvPicPr>
            <a:picLocks noChangeAspect="1" noChangeArrowheads="1" noCrop="1"/>
          </p:cNvPicPr>
          <p:nvPr/>
        </p:nvPicPr>
        <p:blipFill>
          <a:blip r:embed="rId4" cstate="screen">
            <a:extLst>
              <a:ext uri="{28A0092B-C50C-407E-A947-70E740481C1C}">
                <a14:useLocalDpi xmlns:a14="http://schemas.microsoft.com/office/drawing/2010/main" xmlns=""/>
              </a:ext>
            </a:extLst>
          </a:blip>
          <a:srcRect/>
          <a:stretch>
            <a:fillRect/>
          </a:stretch>
        </p:blipFill>
        <p:spPr bwMode="auto">
          <a:xfrm flipH="1">
            <a:off x="5940425" y="4292600"/>
            <a:ext cx="1485900" cy="1857375"/>
          </a:xfrm>
          <a:prstGeom prst="rect">
            <a:avLst/>
          </a:prstGeom>
          <a:noFill/>
          <a:ln w="9525">
            <a:noFill/>
            <a:miter lim="800000"/>
            <a:headEnd/>
            <a:tailEnd/>
          </a:ln>
        </p:spPr>
      </p:pic>
    </p:spTree>
    <p:extLst>
      <p:ext uri="{BB962C8B-B14F-4D97-AF65-F5344CB8AC3E}">
        <p14:creationId xmlns:p14="http://schemas.microsoft.com/office/powerpoint/2010/main" xmlns="" val="3794238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3" name="Прямоугольник 3"/>
          <p:cNvSpPr>
            <a:spLocks noChangeArrowheads="1"/>
          </p:cNvSpPr>
          <p:nvPr/>
        </p:nvSpPr>
        <p:spPr bwMode="auto">
          <a:xfrm>
            <a:off x="1547813" y="765175"/>
            <a:ext cx="5815012" cy="646113"/>
          </a:xfrm>
          <a:prstGeom prst="rect">
            <a:avLst/>
          </a:prstGeom>
          <a:noFill/>
          <a:ln w="9525">
            <a:noFill/>
            <a:miter lim="800000"/>
            <a:headEnd/>
            <a:tailEnd/>
          </a:ln>
        </p:spPr>
        <p:txBody>
          <a:bodyPr>
            <a:spAutoFit/>
          </a:bodyPr>
          <a:lstStyle/>
          <a:p>
            <a:r>
              <a:rPr lang="ru-RU" b="1" i="1">
                <a:latin typeface="Calibri" pitchFamily="34" charset="0"/>
              </a:rPr>
              <a:t> </a:t>
            </a:r>
            <a:r>
              <a:rPr lang="ru-RU" i="1">
                <a:latin typeface="Calibri" pitchFamily="34" charset="0"/>
              </a:rPr>
              <a:t/>
            </a:r>
            <a:br>
              <a:rPr lang="ru-RU" i="1">
                <a:latin typeface="Calibri" pitchFamily="34" charset="0"/>
              </a:rPr>
            </a:br>
            <a:r>
              <a:rPr lang="ru-RU" i="1">
                <a:latin typeface="Calibri" pitchFamily="34" charset="0"/>
              </a:rPr>
              <a:t> </a:t>
            </a:r>
            <a:endParaRPr lang="ru-RU">
              <a:latin typeface="Calibri" pitchFamily="34" charset="0"/>
            </a:endParaRPr>
          </a:p>
        </p:txBody>
      </p:sp>
      <p:sp>
        <p:nvSpPr>
          <p:cNvPr id="6" name="Прямоугольник 5"/>
          <p:cNvSpPr/>
          <p:nvPr/>
        </p:nvSpPr>
        <p:spPr>
          <a:xfrm>
            <a:off x="1476375" y="1196975"/>
            <a:ext cx="6408738" cy="3692525"/>
          </a:xfrm>
          <a:prstGeom prst="rect">
            <a:avLst/>
          </a:prstGeom>
        </p:spPr>
        <p:txBody>
          <a:bodyPr>
            <a:spAutoFit/>
          </a:bodyPr>
          <a:lstStyle/>
          <a:p>
            <a:pPr algn="ctr" fontAlgn="auto">
              <a:spcBef>
                <a:spcPts val="0"/>
              </a:spcBef>
              <a:spcAft>
                <a:spcPts val="0"/>
              </a:spcAft>
              <a:defRPr/>
            </a:pPr>
            <a:r>
              <a:rPr lang="ru-RU" sz="2000" b="1" dirty="0">
                <a:solidFill>
                  <a:schemeClr val="tx2">
                    <a:lumMod val="75000"/>
                  </a:schemeClr>
                </a:solidFill>
                <a:latin typeface="Times New Roman" pitchFamily="18" charset="0"/>
                <a:cs typeface="Times New Roman" pitchFamily="18" charset="0"/>
              </a:rPr>
              <a:t>Задачи, решаемые при реализации игры </a:t>
            </a:r>
            <a:r>
              <a:rPr lang="ru-RU" sz="2000" b="1" dirty="0" err="1" smtClean="0">
                <a:solidFill>
                  <a:schemeClr val="tx2">
                    <a:lumMod val="75000"/>
                  </a:schemeClr>
                </a:solidFill>
                <a:latin typeface="Times New Roman" pitchFamily="18" charset="0"/>
                <a:cs typeface="Times New Roman" pitchFamily="18" charset="0"/>
              </a:rPr>
              <a:t>геокешинг</a:t>
            </a:r>
            <a:r>
              <a:rPr lang="ru-RU" sz="2000" b="1" dirty="0">
                <a:solidFill>
                  <a:schemeClr val="tx2">
                    <a:lumMod val="75000"/>
                  </a:schemeClr>
                </a:solidFill>
                <a:latin typeface="Times New Roman" pitchFamily="18" charset="0"/>
                <a:cs typeface="Times New Roman" pitchFamily="18" charset="0"/>
              </a:rPr>
              <a:t>:</a:t>
            </a:r>
          </a:p>
          <a:p>
            <a:pPr algn="ctr" fontAlgn="auto">
              <a:spcBef>
                <a:spcPts val="0"/>
              </a:spcBef>
              <a:spcAft>
                <a:spcPts val="0"/>
              </a:spcAft>
              <a:defRPr/>
            </a:pPr>
            <a:endParaRPr lang="ru-RU" dirty="0">
              <a:latin typeface="Times New Roman" pitchFamily="18" charset="0"/>
              <a:cs typeface="Times New Roman" pitchFamily="18" charset="0"/>
            </a:endParaRP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Развитие активной жизненной позиции.</a:t>
            </a: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Формирование коммуникативных умений детей, культуры общения в жизненных ситуациях.</a:t>
            </a: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Формирование исследовательских умений воспитанников.</a:t>
            </a: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Стимулирование спортивной  деятельности команд.</a:t>
            </a:r>
          </a:p>
          <a:p>
            <a:pPr algn="just" fontAlgn="auto">
              <a:spcBef>
                <a:spcPts val="0"/>
              </a:spcBef>
              <a:spcAft>
                <a:spcPts val="0"/>
              </a:spcAft>
              <a:buFont typeface="Wingdings" pitchFamily="2" charset="2"/>
              <a:buChar char="Ø"/>
              <a:defRPr/>
            </a:pPr>
            <a:r>
              <a:rPr lang="ru-RU" b="1" dirty="0">
                <a:latin typeface="Times New Roman" pitchFamily="18" charset="0"/>
                <a:cs typeface="Times New Roman" pitchFamily="18" charset="0"/>
              </a:rPr>
              <a:t>  </a:t>
            </a:r>
            <a:r>
              <a:rPr lang="ru-RU" dirty="0">
                <a:latin typeface="Times New Roman" pitchFamily="18" charset="0"/>
                <a:cs typeface="Times New Roman" pitchFamily="18" charset="0"/>
              </a:rPr>
              <a:t>Развитие таких качеств  как целеустремленность, концентрация внимания, логическое мышление.</a:t>
            </a: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Закрепление у детей умения ориентироваться на местности по карте – схеме, определять направление маршрута.</a:t>
            </a:r>
          </a:p>
          <a:p>
            <a:pPr algn="just" fontAlgn="auto">
              <a:spcBef>
                <a:spcPts val="0"/>
              </a:spcBef>
              <a:spcAft>
                <a:spcPts val="0"/>
              </a:spcAft>
              <a:buFont typeface="Wingdings" pitchFamily="2" charset="2"/>
              <a:buChar char="Ø"/>
              <a:defRPr/>
            </a:pPr>
            <a:r>
              <a:rPr lang="ru-RU" dirty="0">
                <a:latin typeface="Times New Roman" pitchFamily="18" charset="0"/>
                <a:cs typeface="Times New Roman" pitchFamily="18" charset="0"/>
              </a:rPr>
              <a:t>  Развитие у детей интереса к самостоятельному решению познавательных, творческих задач.</a:t>
            </a:r>
          </a:p>
        </p:txBody>
      </p:sp>
      <p:pic>
        <p:nvPicPr>
          <p:cNvPr id="15365" name="Picture 2" descr="http://ppt.wz51z.com/EC3/CD3/animations/people_3/scouts/boy_scout_hiking_comp_a_hc.gif"/>
          <p:cNvPicPr>
            <a:picLocks noChangeAspect="1" noChangeArrowheads="1" noCrop="1"/>
          </p:cNvPicPr>
          <p:nvPr/>
        </p:nvPicPr>
        <p:blipFill>
          <a:blip r:embed="rId3" cstate="print"/>
          <a:srcRect/>
          <a:stretch>
            <a:fillRect/>
          </a:stretch>
        </p:blipFill>
        <p:spPr bwMode="auto">
          <a:xfrm>
            <a:off x="6530975" y="4076700"/>
            <a:ext cx="2613025" cy="2614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Прямоугольник 3"/>
          <p:cNvSpPr/>
          <p:nvPr/>
        </p:nvSpPr>
        <p:spPr>
          <a:xfrm>
            <a:off x="1403350" y="836613"/>
            <a:ext cx="6408738" cy="3997325"/>
          </a:xfrm>
          <a:prstGeom prst="rect">
            <a:avLst/>
          </a:prstGeom>
        </p:spPr>
        <p:txBody>
          <a:bodyPr>
            <a:spAutoFit/>
          </a:bodyPr>
          <a:lstStyle/>
          <a:p>
            <a:pPr algn="just"/>
            <a:r>
              <a:rPr lang="ru-RU" b="1">
                <a:latin typeface="Times New Roman" pitchFamily="18" charset="0"/>
                <a:cs typeface="Times New Roman" pitchFamily="18" charset="0"/>
              </a:rPr>
              <a:t> 	</a:t>
            </a:r>
            <a:r>
              <a:rPr lang="ru-RU">
                <a:latin typeface="Times New Roman" pitchFamily="18" charset="0"/>
                <a:cs typeface="Times New Roman" pitchFamily="18" charset="0"/>
              </a:rPr>
              <a:t>Использование геокэшинга в процессе обучения детей  порождает направление “Образовательного геокэшинга”. </a:t>
            </a:r>
          </a:p>
          <a:p>
            <a:pPr algn="just"/>
            <a:r>
              <a:rPr lang="ru-RU">
                <a:latin typeface="Times New Roman" pitchFamily="18" charset="0"/>
                <a:cs typeface="Times New Roman" pitchFamily="18" charset="0"/>
              </a:rPr>
              <a:t>	В ходе образовательного геокэшинга дети  исследуют территории, знакомятся с достопримечательностями, выполняют творческие задания. </a:t>
            </a:r>
          </a:p>
          <a:p>
            <a:pPr algn="just"/>
            <a:r>
              <a:rPr lang="ru-RU">
                <a:latin typeface="Times New Roman" pitchFamily="18" charset="0"/>
                <a:cs typeface="Times New Roman" pitchFamily="18" charset="0"/>
              </a:rPr>
              <a:t>	Геокэшинг предполагает и поисковую и исследовательскую деятельность. Точками образовательного геокэшинга могут быть места произрастания различных видов растений, городские достопримечательности, памятники культуры, исторические места и др. </a:t>
            </a:r>
          </a:p>
          <a:p>
            <a:pPr algn="just"/>
            <a:r>
              <a:rPr lang="ru-RU" sz="2000" b="1">
                <a:solidFill>
                  <a:srgbClr val="17375E"/>
                </a:solidFill>
                <a:latin typeface="Times New Roman" pitchFamily="18" charset="0"/>
                <a:cs typeface="Times New Roman" pitchFamily="18" charset="0"/>
              </a:rPr>
              <a:t>	</a:t>
            </a:r>
          </a:p>
          <a:p>
            <a:pPr algn="just"/>
            <a:r>
              <a:rPr lang="ru-RU" sz="2000" b="1">
                <a:solidFill>
                  <a:srgbClr val="17375E"/>
                </a:solidFill>
                <a:latin typeface="Times New Roman" pitchFamily="18" charset="0"/>
                <a:cs typeface="Times New Roman" pitchFamily="18" charset="0"/>
              </a:rPr>
              <a:t>	</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	</a:t>
            </a:r>
          </a:p>
        </p:txBody>
      </p:sp>
      <p:pic>
        <p:nvPicPr>
          <p:cNvPr id="16387" name="Picture 1" descr="C:\Users\Галя\Desktop\detective_lupa.gif"/>
          <p:cNvPicPr>
            <a:picLocks noChangeAspect="1" noChangeArrowheads="1" noCrop="1"/>
          </p:cNvPicPr>
          <p:nvPr/>
        </p:nvPicPr>
        <p:blipFill>
          <a:blip r:embed="rId3" cstate="print"/>
          <a:srcRect/>
          <a:stretch>
            <a:fillRect/>
          </a:stretch>
        </p:blipFill>
        <p:spPr bwMode="auto">
          <a:xfrm flipH="1">
            <a:off x="7524750" y="4487863"/>
            <a:ext cx="1455738" cy="237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Заголовок 9"/>
          <p:cNvSpPr>
            <a:spLocks noGrp="1"/>
          </p:cNvSpPr>
          <p:nvPr>
            <p:ph type="ctrTitle"/>
          </p:nvPr>
        </p:nvSpPr>
        <p:spPr>
          <a:xfrm>
            <a:off x="1116013" y="2349500"/>
            <a:ext cx="7127875" cy="4213225"/>
          </a:xfrm>
          <a:ln w="152400" cap="rnd" cmpd="thinThick"/>
        </p:spPr>
        <p:txBody>
          <a:bodyPr>
            <a:normAutofit fontScale="90000"/>
          </a:bodyPr>
          <a:lstStyle/>
          <a:p>
            <a:r>
              <a:rPr lang="ru-RU" sz="3200" dirty="0" smtClean="0">
                <a:solidFill>
                  <a:srgbClr val="7030A0"/>
                </a:solidFill>
                <a:latin typeface="Times New Roman" pitchFamily="18" charset="0"/>
                <a:cs typeface="Times New Roman" pitchFamily="18" charset="0"/>
              </a:rPr>
              <a:t/>
            </a:r>
            <a:br>
              <a:rPr lang="ru-RU" sz="3200" dirty="0" smtClean="0">
                <a:solidFill>
                  <a:srgbClr val="7030A0"/>
                </a:solidFill>
                <a:latin typeface="Times New Roman" pitchFamily="18" charset="0"/>
                <a:cs typeface="Times New Roman" pitchFamily="18" charset="0"/>
              </a:rPr>
            </a:br>
            <a:r>
              <a:rPr lang="ru-RU" sz="3200" b="1" u="sng" dirty="0" smtClean="0">
                <a:solidFill>
                  <a:srgbClr val="17375E"/>
                </a:solidFill>
                <a:latin typeface="Times New Roman" pitchFamily="18" charset="0"/>
                <a:cs typeface="Times New Roman" pitchFamily="18" charset="0"/>
              </a:rPr>
              <a:t> Проведение дня </a:t>
            </a:r>
            <a:r>
              <a:rPr lang="ru-RU" sz="3200" b="1" u="sng" dirty="0" err="1" smtClean="0">
                <a:solidFill>
                  <a:srgbClr val="17375E"/>
                </a:solidFill>
                <a:latin typeface="Times New Roman" pitchFamily="18" charset="0"/>
                <a:cs typeface="Times New Roman" pitchFamily="18" charset="0"/>
              </a:rPr>
              <a:t>геокешинга</a:t>
            </a:r>
            <a:r>
              <a:rPr lang="ru-RU" sz="3200" b="1" u="sng" dirty="0" smtClean="0">
                <a:solidFill>
                  <a:srgbClr val="17375E"/>
                </a:solidFill>
                <a:latin typeface="Times New Roman" pitchFamily="18" charset="0"/>
                <a:cs typeface="Times New Roman" pitchFamily="18" charset="0"/>
              </a:rPr>
              <a:t> </a:t>
            </a:r>
            <a:br>
              <a:rPr lang="ru-RU" sz="3200" b="1" u="sng" dirty="0" smtClean="0">
                <a:solidFill>
                  <a:srgbClr val="17375E"/>
                </a:solidFill>
                <a:latin typeface="Times New Roman" pitchFamily="18" charset="0"/>
                <a:cs typeface="Times New Roman" pitchFamily="18" charset="0"/>
              </a:rPr>
            </a:br>
            <a:r>
              <a:rPr lang="ru-RU" sz="6000" b="1" u="sng" dirty="0" smtClean="0">
                <a:solidFill>
                  <a:srgbClr val="17375E"/>
                </a:solidFill>
                <a:latin typeface="Times New Roman" pitchFamily="18" charset="0"/>
                <a:cs typeface="Times New Roman" pitchFamily="18" charset="0"/>
              </a:rPr>
              <a:t>«В поисках пиратского клада»</a:t>
            </a:r>
            <a:r>
              <a:rPr lang="ru-RU" sz="3200" dirty="0" smtClean="0">
                <a:solidFill>
                  <a:srgbClr val="7030A0"/>
                </a:solidFill>
                <a:latin typeface="Times New Roman" pitchFamily="18" charset="0"/>
                <a:cs typeface="Times New Roman" pitchFamily="18" charset="0"/>
              </a:rPr>
              <a:t/>
            </a:r>
            <a:br>
              <a:rPr lang="ru-RU" sz="32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r>
              <a:rPr lang="ru-RU" sz="2500" dirty="0" smtClean="0">
                <a:solidFill>
                  <a:srgbClr val="7030A0"/>
                </a:solidFill>
                <a:latin typeface="Times New Roman" pitchFamily="18" charset="0"/>
                <a:cs typeface="Times New Roman" pitchFamily="18" charset="0"/>
              </a:rPr>
              <a:t/>
            </a:r>
            <a:br>
              <a:rPr lang="ru-RU" sz="2500" dirty="0" smtClean="0">
                <a:solidFill>
                  <a:srgbClr val="7030A0"/>
                </a:solidFill>
                <a:latin typeface="Times New Roman" pitchFamily="18" charset="0"/>
                <a:cs typeface="Times New Roman" pitchFamily="18" charset="0"/>
              </a:rPr>
            </a:br>
            <a:endParaRPr lang="ru-RU" sz="2500" dirty="0" smtClean="0">
              <a:solidFill>
                <a:srgbClr val="7030A0"/>
              </a:solidFill>
              <a:latin typeface="Times New Roman" pitchFamily="18" charset="0"/>
              <a:cs typeface="Times New Roman" pitchFamily="18" charset="0"/>
            </a:endParaRPr>
          </a:p>
        </p:txBody>
      </p:sp>
      <p:pic>
        <p:nvPicPr>
          <p:cNvPr id="18435" name="Picture 1" descr="C:\Users\Галя\Desktop\dyn004_original_169_169_gif_2545386_3d419112d4394430b00fea2b50b32434.gif"/>
          <p:cNvPicPr>
            <a:picLocks noChangeAspect="1" noChangeArrowheads="1" noCrop="1"/>
          </p:cNvPicPr>
          <p:nvPr/>
        </p:nvPicPr>
        <p:blipFill>
          <a:blip r:embed="rId3" cstate="print"/>
          <a:srcRect/>
          <a:stretch>
            <a:fillRect/>
          </a:stretch>
        </p:blipFill>
        <p:spPr bwMode="auto">
          <a:xfrm>
            <a:off x="1619250" y="3429000"/>
            <a:ext cx="2665413" cy="2663825"/>
          </a:xfrm>
          <a:prstGeom prst="rect">
            <a:avLst/>
          </a:prstGeom>
          <a:noFill/>
          <a:ln w="9525">
            <a:noFill/>
            <a:miter lim="800000"/>
            <a:headEnd/>
            <a:tailEnd/>
          </a:ln>
        </p:spPr>
      </p:pic>
      <p:pic>
        <p:nvPicPr>
          <p:cNvPr id="18436" name="Picture 5" descr="C:\Users\Галя\Desktop\girl_boy_scout_hiking_hc.gif"/>
          <p:cNvPicPr>
            <a:picLocks noChangeAspect="1" noChangeArrowheads="1" noCrop="1"/>
          </p:cNvPicPr>
          <p:nvPr/>
        </p:nvPicPr>
        <p:blipFill>
          <a:blip r:embed="rId4" cstate="print"/>
          <a:srcRect/>
          <a:stretch>
            <a:fillRect/>
          </a:stretch>
        </p:blipFill>
        <p:spPr bwMode="auto">
          <a:xfrm>
            <a:off x="5380796" y="3797842"/>
            <a:ext cx="2592387" cy="271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Прямоугольник 8"/>
          <p:cNvSpPr/>
          <p:nvPr/>
        </p:nvSpPr>
        <p:spPr>
          <a:xfrm>
            <a:off x="1285875" y="549275"/>
            <a:ext cx="6500813" cy="5355312"/>
          </a:xfrm>
          <a:prstGeom prst="rect">
            <a:avLst/>
          </a:prstGeom>
        </p:spPr>
        <p:txBody>
          <a:bodyPr>
            <a:spAutoFit/>
          </a:bodyPr>
          <a:lstStyle/>
          <a:p>
            <a:pPr algn="ctr"/>
            <a:r>
              <a:rPr lang="ru-RU" b="1" dirty="0">
                <a:solidFill>
                  <a:schemeClr val="tx2"/>
                </a:solidFill>
                <a:effectLst>
                  <a:outerShdw blurRad="38100" dist="38100" dir="2700000" algn="tl">
                    <a:srgbClr val="C0C0C0"/>
                  </a:outerShdw>
                </a:effectLst>
                <a:latin typeface="Times New Roman" pitchFamily="18" charset="0"/>
                <a:cs typeface="Times New Roman" pitchFamily="18" charset="0"/>
              </a:rPr>
              <a:t>Сценарий игры </a:t>
            </a: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 </a:t>
            </a:r>
            <a:r>
              <a:rPr lang="ru-RU" b="1" dirty="0" err="1" smtClean="0">
                <a:solidFill>
                  <a:schemeClr val="tx2"/>
                </a:solidFill>
                <a:effectLst>
                  <a:outerShdw blurRad="38100" dist="38100" dir="2700000" algn="tl">
                    <a:srgbClr val="C0C0C0"/>
                  </a:outerShdw>
                </a:effectLst>
                <a:latin typeface="Times New Roman" pitchFamily="18" charset="0"/>
                <a:cs typeface="Times New Roman" pitchFamily="18" charset="0"/>
              </a:rPr>
              <a:t>геокешинг</a:t>
            </a: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  </a:t>
            </a:r>
            <a:r>
              <a:rPr lang="ru-RU" b="1" dirty="0">
                <a:solidFill>
                  <a:schemeClr val="tx2"/>
                </a:solidFill>
                <a:effectLst>
                  <a:outerShdw blurRad="38100" dist="38100" dir="2700000" algn="tl">
                    <a:srgbClr val="C0C0C0"/>
                  </a:outerShdw>
                </a:effectLst>
                <a:latin typeface="Times New Roman" pitchFamily="18" charset="0"/>
                <a:cs typeface="Times New Roman" pitchFamily="18" charset="0"/>
              </a:rPr>
              <a:t>для детей старшего и подготовительного дошкольного возраста </a:t>
            </a: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«В </a:t>
            </a:r>
            <a:r>
              <a:rPr lang="ru-RU" b="1" dirty="0">
                <a:solidFill>
                  <a:schemeClr val="tx2"/>
                </a:solidFill>
                <a:effectLst>
                  <a:outerShdw blurRad="38100" dist="38100" dir="2700000" algn="tl">
                    <a:srgbClr val="C0C0C0"/>
                  </a:outerShdw>
                </a:effectLst>
                <a:latin typeface="Times New Roman" pitchFamily="18" charset="0"/>
                <a:cs typeface="Times New Roman" pitchFamily="18" charset="0"/>
              </a:rPr>
              <a:t>поисках пиратского </a:t>
            </a: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клада»</a:t>
            </a:r>
          </a:p>
          <a:p>
            <a:pPr>
              <a:spcAft>
                <a:spcPts val="0"/>
              </a:spcAft>
            </a:pPr>
            <a:r>
              <a:rPr lang="ru-RU" b="1" dirty="0">
                <a:solidFill>
                  <a:srgbClr val="000000"/>
                </a:solidFill>
                <a:latin typeface="Times New Roman" panose="02020603050405020304" pitchFamily="18" charset="0"/>
                <a:ea typeface="Times New Roman" panose="02020603050405020304" pitchFamily="18" charset="0"/>
              </a:rPr>
              <a:t>Цель игры:</a:t>
            </a:r>
            <a:r>
              <a:rPr lang="ru-RU" dirty="0">
                <a:solidFill>
                  <a:srgbClr val="000000"/>
                </a:solidFill>
                <a:latin typeface="Times New Roman" panose="02020603050405020304" pitchFamily="18" charset="0"/>
                <a:ea typeface="Times New Roman" panose="02020603050405020304" pitchFamily="18" charset="0"/>
              </a:rPr>
              <a:t> Приобщать детей к здоровому образу жизни через игру </a:t>
            </a:r>
            <a:r>
              <a:rPr lang="ru-RU" dirty="0" err="1">
                <a:solidFill>
                  <a:srgbClr val="000000"/>
                </a:solidFill>
                <a:latin typeface="Times New Roman" panose="02020603050405020304" pitchFamily="18" charset="0"/>
                <a:ea typeface="Times New Roman" panose="02020603050405020304" pitchFamily="18" charset="0"/>
              </a:rPr>
              <a:t>геокешинг</a:t>
            </a:r>
            <a:r>
              <a:rPr lang="ru-RU" dirty="0">
                <a:solidFill>
                  <a:srgbClr val="000000"/>
                </a:solidFill>
                <a:latin typeface="Times New Roman" panose="02020603050405020304" pitchFamily="18" charset="0"/>
                <a:ea typeface="Times New Roman" panose="02020603050405020304" pitchFamily="18" charset="0"/>
              </a:rPr>
              <a:t>.</a:t>
            </a:r>
            <a:endParaRPr lang="ru-RU" sz="1400" dirty="0">
              <a:latin typeface="Times New Roman" panose="02020603050405020304" pitchFamily="18" charset="0"/>
              <a:ea typeface="Times New Roman" panose="02020603050405020304" pitchFamily="18" charset="0"/>
            </a:endParaRPr>
          </a:p>
          <a:p>
            <a:pPr>
              <a:spcAft>
                <a:spcPts val="0"/>
              </a:spcAft>
            </a:pPr>
            <a:r>
              <a:rPr lang="ru-RU" b="1" dirty="0">
                <a:solidFill>
                  <a:srgbClr val="000000"/>
                </a:solidFill>
                <a:latin typeface="Times New Roman" panose="02020603050405020304" pitchFamily="18" charset="0"/>
                <a:ea typeface="Times New Roman" panose="02020603050405020304" pitchFamily="18" charset="0"/>
              </a:rPr>
              <a:t>Задачи игры:</a:t>
            </a:r>
            <a:r>
              <a:rPr lang="ru-RU" dirty="0">
                <a:solidFill>
                  <a:srgbClr val="000000"/>
                </a:solidFill>
                <a:latin typeface="Times New Roman" panose="02020603050405020304" pitchFamily="18" charset="0"/>
                <a:ea typeface="Times New Roman" panose="02020603050405020304" pitchFamily="18" charset="0"/>
              </a:rPr>
              <a:t> Учить детей ориентироваться на территории детского сада по </a:t>
            </a:r>
            <a:r>
              <a:rPr lang="ru-RU" dirty="0" smtClean="0">
                <a:solidFill>
                  <a:srgbClr val="000000"/>
                </a:solidFill>
                <a:latin typeface="Times New Roman" panose="02020603050405020304" pitchFamily="18" charset="0"/>
                <a:ea typeface="Times New Roman" panose="02020603050405020304" pitchFamily="18" charset="0"/>
              </a:rPr>
              <a:t>плану-фотокартам-ориентирам. </a:t>
            </a:r>
            <a:r>
              <a:rPr lang="ru-RU" dirty="0">
                <a:solidFill>
                  <a:srgbClr val="000000"/>
                </a:solidFill>
                <a:latin typeface="Times New Roman" panose="02020603050405020304" pitchFamily="18" charset="0"/>
                <a:ea typeface="Times New Roman" panose="02020603050405020304" pitchFamily="18" charset="0"/>
              </a:rPr>
              <a:t>Развивать познавательный интерес. Упражнять в умении логически мыслить, отгадывая</a:t>
            </a:r>
            <a:endParaRPr lang="ru-RU" sz="1400" dirty="0">
              <a:latin typeface="Times New Roman" panose="02020603050405020304" pitchFamily="18" charset="0"/>
              <a:ea typeface="Times New Roman" panose="02020603050405020304" pitchFamily="18" charset="0"/>
            </a:endParaRPr>
          </a:p>
          <a:p>
            <a:pPr>
              <a:spcAft>
                <a:spcPts val="0"/>
              </a:spcAft>
            </a:pPr>
            <a:r>
              <a:rPr lang="ru-RU" dirty="0">
                <a:solidFill>
                  <a:srgbClr val="000000"/>
                </a:solidFill>
                <a:latin typeface="Times New Roman" panose="02020603050405020304" pitchFamily="18" charset="0"/>
                <a:ea typeface="Times New Roman" panose="02020603050405020304" pitchFamily="18" charset="0"/>
              </a:rPr>
              <a:t>загадки. Совершенствовать умение выполнять различные виды физических упражнений.</a:t>
            </a:r>
            <a:endParaRPr lang="ru-RU" sz="1400" dirty="0">
              <a:latin typeface="Times New Roman" panose="02020603050405020304" pitchFamily="18" charset="0"/>
              <a:ea typeface="Times New Roman" panose="02020603050405020304" pitchFamily="18" charset="0"/>
            </a:endParaRPr>
          </a:p>
          <a:p>
            <a:pPr>
              <a:spcAft>
                <a:spcPts val="0"/>
              </a:spcAft>
            </a:pPr>
            <a:r>
              <a:rPr lang="ru-RU" b="1" dirty="0">
                <a:solidFill>
                  <a:srgbClr val="000000"/>
                </a:solidFill>
                <a:latin typeface="Times New Roman" panose="02020603050405020304" pitchFamily="18" charset="0"/>
                <a:ea typeface="Times New Roman" panose="02020603050405020304" pitchFamily="18" charset="0"/>
              </a:rPr>
              <a:t>Материал:</a:t>
            </a:r>
            <a:r>
              <a:rPr lang="ru-RU" dirty="0">
                <a:solidFill>
                  <a:srgbClr val="000000"/>
                </a:solidFill>
                <a:latin typeface="Times New Roman" panose="02020603050405020304" pitchFamily="18" charset="0"/>
                <a:ea typeface="Times New Roman" panose="02020603050405020304" pitchFamily="18" charset="0"/>
              </a:rPr>
              <a:t> </a:t>
            </a:r>
            <a:r>
              <a:rPr lang="ru-RU" dirty="0" smtClean="0">
                <a:solidFill>
                  <a:srgbClr val="000000"/>
                </a:solidFill>
                <a:latin typeface="Times New Roman" panose="02020603050405020304" pitchFamily="18" charset="0"/>
                <a:ea typeface="Times New Roman" panose="02020603050405020304" pitchFamily="18" charset="0"/>
              </a:rPr>
              <a:t>Значки с эмблемой «пират» </a:t>
            </a:r>
            <a:r>
              <a:rPr lang="ru-RU" dirty="0" err="1" smtClean="0">
                <a:solidFill>
                  <a:srgbClr val="000000"/>
                </a:solidFill>
                <a:latin typeface="Times New Roman" panose="02020603050405020304" pitchFamily="18" charset="0"/>
                <a:ea typeface="Times New Roman" panose="02020603050405020304" pitchFamily="18" charset="0"/>
              </a:rPr>
              <a:t>банданы</a:t>
            </a:r>
            <a:r>
              <a:rPr lang="ru-RU" dirty="0" smtClean="0">
                <a:solidFill>
                  <a:srgbClr val="000000"/>
                </a:solidFill>
                <a:latin typeface="Times New Roman" panose="02020603050405020304" pitchFamily="18" charset="0"/>
                <a:ea typeface="Times New Roman" panose="02020603050405020304" pitchFamily="18" charset="0"/>
              </a:rPr>
              <a:t> фотокарточки-ориентир, </a:t>
            </a:r>
            <a:r>
              <a:rPr lang="ru-RU" dirty="0">
                <a:solidFill>
                  <a:srgbClr val="000000"/>
                </a:solidFill>
                <a:latin typeface="Times New Roman" panose="02020603050405020304" pitchFamily="18" charset="0"/>
                <a:ea typeface="Times New Roman" panose="02020603050405020304" pitchFamily="18" charset="0"/>
              </a:rPr>
              <a:t>ленточки</a:t>
            </a:r>
            <a:r>
              <a:rPr lang="ru-RU" dirty="0" smtClean="0">
                <a:solidFill>
                  <a:srgbClr val="000000"/>
                </a:solidFill>
                <a:latin typeface="Times New Roman" panose="02020603050405020304" pitchFamily="18" charset="0"/>
                <a:ea typeface="Times New Roman" panose="02020603050405020304" pitchFamily="18" charset="0"/>
              </a:rPr>
              <a:t>,-змеи</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rPr>
              <a:t>мешочки с </a:t>
            </a:r>
            <a:r>
              <a:rPr lang="ru-RU" dirty="0" err="1" smtClean="0">
                <a:solidFill>
                  <a:srgbClr val="000000"/>
                </a:solidFill>
                <a:latin typeface="Times New Roman" panose="02020603050405020304" pitchFamily="18" charset="0"/>
                <a:ea typeface="Times New Roman" panose="02020603050405020304" pitchFamily="18" charset="0"/>
              </a:rPr>
              <a:t>песком,кегли</a:t>
            </a:r>
            <a:r>
              <a:rPr lang="ru-RU" dirty="0" smtClean="0">
                <a:solidFill>
                  <a:srgbClr val="000000"/>
                </a:solidFill>
                <a:latin typeface="Times New Roman" panose="02020603050405020304" pitchFamily="18" charset="0"/>
                <a:ea typeface="Times New Roman" panose="02020603050405020304" pitchFamily="18" charset="0"/>
              </a:rPr>
              <a:t> с акулами</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канат </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кочки</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перекладина</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загадки</a:t>
            </a:r>
            <a:r>
              <a:rPr lang="en-US" dirty="0" smtClean="0">
                <a:solidFill>
                  <a:srgbClr val="000000"/>
                </a:solidFill>
                <a:latin typeface="Times New Roman" panose="02020603050405020304" pitchFamily="18" charset="0"/>
                <a:ea typeface="Times New Roman" panose="02020603050405020304" pitchFamily="18" charset="0"/>
              </a:rPr>
              <a:t>,</a:t>
            </a:r>
            <a:r>
              <a:rPr lang="ru-RU" dirty="0" smtClean="0">
                <a:solidFill>
                  <a:srgbClr val="000000"/>
                </a:solidFill>
                <a:latin typeface="Times New Roman" panose="02020603050405020304" pitchFamily="18" charset="0"/>
                <a:ea typeface="Times New Roman" panose="02020603050405020304" pitchFamily="18" charset="0"/>
              </a:rPr>
              <a:t>пластиковые стаканчики</a:t>
            </a:r>
            <a:r>
              <a:rPr lang="en-US" dirty="0" smtClean="0">
                <a:solidFill>
                  <a:srgbClr val="000000"/>
                </a:solidFill>
                <a:latin typeface="Times New Roman" panose="02020603050405020304" pitchFamily="18" charset="0"/>
                <a:ea typeface="Times New Roman" panose="02020603050405020304" pitchFamily="18" charset="0"/>
              </a:rPr>
              <a:t>,</a:t>
            </a:r>
            <a:r>
              <a:rPr lang="ru-RU" dirty="0" err="1" smtClean="0">
                <a:solidFill>
                  <a:srgbClr val="000000"/>
                </a:solidFill>
                <a:latin typeface="Times New Roman" panose="02020603050405020304" pitchFamily="18" charset="0"/>
                <a:ea typeface="Times New Roman" panose="02020603050405020304" pitchFamily="18" charset="0"/>
              </a:rPr>
              <a:t>пазл</a:t>
            </a:r>
            <a:r>
              <a:rPr lang="ru-RU" dirty="0" smtClean="0">
                <a:solidFill>
                  <a:srgbClr val="000000"/>
                </a:solidFill>
                <a:latin typeface="Times New Roman" panose="02020603050405020304" pitchFamily="18" charset="0"/>
                <a:ea typeface="Times New Roman" panose="02020603050405020304" pitchFamily="18" charset="0"/>
              </a:rPr>
              <a:t>  , </a:t>
            </a:r>
            <a:r>
              <a:rPr lang="ru-RU" dirty="0">
                <a:solidFill>
                  <a:srgbClr val="000000"/>
                </a:solidFill>
                <a:latin typeface="Times New Roman" panose="02020603050405020304" pitchFamily="18" charset="0"/>
                <a:ea typeface="Times New Roman" panose="02020603050405020304" pitchFamily="18" charset="0"/>
              </a:rPr>
              <a:t>сундук, шоколадные монетки для </a:t>
            </a:r>
            <a:r>
              <a:rPr lang="ru-RU" dirty="0" smtClean="0">
                <a:solidFill>
                  <a:srgbClr val="000000"/>
                </a:solidFill>
                <a:latin typeface="Times New Roman" panose="02020603050405020304" pitchFamily="18" charset="0"/>
                <a:ea typeface="Times New Roman" panose="02020603050405020304" pitchFamily="18" charset="0"/>
              </a:rPr>
              <a:t>детей</a:t>
            </a:r>
            <a:r>
              <a:rPr lang="ru-RU" dirty="0">
                <a:solidFill>
                  <a:srgbClr val="000000"/>
                </a:solidFill>
                <a:latin typeface="Times New Roman" panose="02020603050405020304" pitchFamily="18" charset="0"/>
                <a:ea typeface="Times New Roman" panose="02020603050405020304" pitchFamily="18" charset="0"/>
              </a:rPr>
              <a:t>.</a:t>
            </a:r>
            <a:endParaRPr lang="ru-RU" sz="1400" dirty="0">
              <a:latin typeface="Times New Roman" panose="02020603050405020304" pitchFamily="18" charset="0"/>
              <a:ea typeface="Times New Roman" panose="02020603050405020304"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p:txBody>
      </p:sp>
      <p:pic>
        <p:nvPicPr>
          <p:cNvPr id="4" name="Picture 1" descr="C:\Users\Галя\Desktop\dyn004_original_169_169_gif_2545386_3d419112d4394430b00fea2b50b32434.gif"/>
          <p:cNvPicPr>
            <a:picLocks noChangeAspect="1" noChangeArrowheads="1" noCrop="1"/>
          </p:cNvPicPr>
          <p:nvPr/>
        </p:nvPicPr>
        <p:blipFill>
          <a:blip r:embed="rId3" cstate="print"/>
          <a:srcRect/>
          <a:stretch>
            <a:fillRect/>
          </a:stretch>
        </p:blipFill>
        <p:spPr bwMode="auto">
          <a:xfrm>
            <a:off x="34234" y="4653136"/>
            <a:ext cx="1844675"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Прямоугольник 8"/>
          <p:cNvSpPr/>
          <p:nvPr/>
        </p:nvSpPr>
        <p:spPr>
          <a:xfrm>
            <a:off x="1321593" y="260648"/>
            <a:ext cx="6500813" cy="2246769"/>
          </a:xfrm>
          <a:prstGeom prst="rect">
            <a:avLst/>
          </a:prstGeom>
        </p:spPr>
        <p:txBody>
          <a:bodyPr>
            <a:spAutoFit/>
          </a:bodyPr>
          <a:lstStyle/>
          <a:p>
            <a:pPr>
              <a:spcAft>
                <a:spcPts val="0"/>
              </a:spcAft>
            </a:pP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lvl="0" algn="ctr"/>
            <a:r>
              <a:rPr lang="ru-RU" b="1" dirty="0">
                <a:solidFill>
                  <a:srgbClr val="1F497D"/>
                </a:solidFill>
                <a:effectLst>
                  <a:outerShdw blurRad="38100" dist="38100" dir="2700000" algn="tl">
                    <a:srgbClr val="C0C0C0"/>
                  </a:outerShdw>
                </a:effectLst>
                <a:latin typeface="Times New Roman" pitchFamily="18" charset="0"/>
                <a:cs typeface="Times New Roman" pitchFamily="18" charset="0"/>
              </a:rPr>
              <a:t>Начало приключений </a:t>
            </a:r>
            <a:endParaRPr lang="ru-RU" b="1" dirty="0">
              <a:solidFill>
                <a:prstClr val="black"/>
              </a:solidFill>
              <a:effectLst>
                <a:outerShdw blurRad="38100" dist="38100" dir="2700000" algn="tl">
                  <a:srgbClr val="C0C0C0"/>
                </a:outerShdw>
              </a:effectLst>
              <a:latin typeface="Times New Roman" pitchFamily="18" charset="0"/>
              <a:cs typeface="Times New Roman" pitchFamily="18" charset="0"/>
            </a:endParaRPr>
          </a:p>
          <a:p>
            <a:pPr marL="285750" indent="-285750" algn="ctr">
              <a:buFontTx/>
              <a:buChar char="-"/>
            </a:pP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Приветствие</a:t>
            </a:r>
          </a:p>
          <a:p>
            <a:pPr marL="285750" indent="-285750" algn="ctr">
              <a:buFontTx/>
              <a:buChar char="-"/>
            </a:pP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-разминка </a:t>
            </a:r>
          </a:p>
          <a:p>
            <a:pPr marL="285750" indent="-285750" algn="ctr">
              <a:buFontTx/>
              <a:buChar char="-"/>
            </a:pPr>
            <a:r>
              <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rPr>
              <a:t>Фото-ориентир</a:t>
            </a: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p:txBody>
      </p:sp>
      <p:pic>
        <p:nvPicPr>
          <p:cNvPr id="1026" name="Picture 2" descr="https://sun9-45.userapi.com/impg/4R0Z7y_7uq_EP7aBY7aMm4wvUrnYS6rKeD-sLQ/dkmFOiOfe6c.jpg?size=1280x960&amp;quality=95&amp;sign=09617bc3045ec7947afc642823349bbd&amp;type=albu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1593" y="2060848"/>
            <a:ext cx="2818359" cy="298174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sun9-58.userapi.com/impg/1ag3J7k8gthRHl1y5Zbe2vRKuMFU9ljYDRZeEg/aWOj41IjS_o.jpg?size=1280x960&amp;quality=95&amp;sign=8ef0242ae7b0687b532aba2b582b048a&amp;type=albu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6096" y="2060849"/>
            <a:ext cx="2951039" cy="29817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 descr="C:\Users\Галя\Desktop\dyn004_original_169_169_gif_2545386_3d419112d4394430b00fea2b50b32434.gif"/>
          <p:cNvPicPr>
            <a:picLocks noChangeAspect="1" noChangeArrowheads="1" noCrop="1"/>
          </p:cNvPicPr>
          <p:nvPr/>
        </p:nvPicPr>
        <p:blipFill>
          <a:blip r:embed="rId5" cstate="print"/>
          <a:srcRect/>
          <a:stretch>
            <a:fillRect/>
          </a:stretch>
        </p:blipFill>
        <p:spPr bwMode="auto">
          <a:xfrm>
            <a:off x="34234" y="4653136"/>
            <a:ext cx="1844675" cy="1844675"/>
          </a:xfrm>
          <a:prstGeom prst="rect">
            <a:avLst/>
          </a:prstGeom>
          <a:noFill/>
          <a:ln w="9525">
            <a:noFill/>
            <a:miter lim="800000"/>
            <a:headEnd/>
            <a:tailEnd/>
          </a:ln>
        </p:spPr>
      </p:pic>
    </p:spTree>
    <p:extLst>
      <p:ext uri="{BB962C8B-B14F-4D97-AF65-F5344CB8AC3E}">
        <p14:creationId xmlns:p14="http://schemas.microsoft.com/office/powerpoint/2010/main" xmlns="" val="2168596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8" descr="фон жёлтый (свиток) - Ирина Алексеевна Машинистова"/>
          <p:cNvPicPr>
            <a:picLocks noChangeAspect="1" noChangeArrowheads="1"/>
          </p:cNvPicPr>
          <p:nvPr/>
        </p:nvPicPr>
        <p:blipFill>
          <a:blip r:embed="rId2" cstate="print"/>
          <a:srcRect/>
          <a:stretch>
            <a:fillRect/>
          </a:stretch>
        </p:blipFill>
        <p:spPr bwMode="auto">
          <a:xfrm>
            <a:off x="-76515" y="-309228"/>
            <a:ext cx="9144000" cy="6858000"/>
          </a:xfrm>
          <a:prstGeom prst="rect">
            <a:avLst/>
          </a:prstGeom>
          <a:noFill/>
          <a:ln w="9525">
            <a:noFill/>
            <a:miter lim="800000"/>
            <a:headEnd/>
            <a:tailEnd/>
          </a:ln>
        </p:spPr>
      </p:pic>
      <p:sp>
        <p:nvSpPr>
          <p:cNvPr id="9" name="Прямоугольник 8"/>
          <p:cNvSpPr/>
          <p:nvPr/>
        </p:nvSpPr>
        <p:spPr>
          <a:xfrm>
            <a:off x="1321593" y="260648"/>
            <a:ext cx="6500813" cy="923330"/>
          </a:xfrm>
          <a:prstGeom prst="rect">
            <a:avLst/>
          </a:prstGeom>
        </p:spPr>
        <p:txBody>
          <a:bodyPr>
            <a:spAutoFit/>
          </a:bodyPr>
          <a:lstStyle/>
          <a:p>
            <a:pPr>
              <a:spcAft>
                <a:spcPts val="0"/>
              </a:spcAft>
            </a:pPr>
            <a:r>
              <a:rPr lang="ru-RU" dirty="0">
                <a:solidFill>
                  <a:srgbClr val="000000"/>
                </a:solidFill>
                <a:latin typeface="Times New Roman" panose="02020603050405020304" pitchFamily="18" charset="0"/>
                <a:ea typeface="Times New Roman" panose="02020603050405020304" pitchFamily="18" charset="0"/>
              </a:rPr>
              <a:t> </a:t>
            </a: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smtClean="0">
              <a:solidFill>
                <a:schemeClr val="tx2"/>
              </a:solidFill>
              <a:effectLst>
                <a:outerShdw blurRad="38100" dist="38100" dir="2700000" algn="tl">
                  <a:srgbClr val="C0C0C0"/>
                </a:outerShdw>
              </a:effectLst>
              <a:latin typeface="Times New Roman" pitchFamily="18" charset="0"/>
              <a:cs typeface="Times New Roman" pitchFamily="18" charset="0"/>
            </a:endParaRPr>
          </a:p>
          <a:p>
            <a:pPr algn="ctr"/>
            <a:endParaRPr lang="ru-RU" b="1" dirty="0">
              <a:solidFill>
                <a:schemeClr val="tx2"/>
              </a:solidFill>
              <a:effectLst>
                <a:outerShdw blurRad="38100" dist="38100" dir="2700000" algn="tl">
                  <a:srgbClr val="C0C0C0"/>
                </a:outerShdw>
              </a:effectLst>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1229" y="620687"/>
            <a:ext cx="4608512" cy="54006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1" descr="C:\Users\Галя\Desktop\dyn004_original_169_169_gif_2545386_3d419112d4394430b00fea2b50b32434.gif"/>
          <p:cNvPicPr>
            <a:picLocks noChangeAspect="1" noChangeArrowheads="1" noCrop="1"/>
          </p:cNvPicPr>
          <p:nvPr/>
        </p:nvPicPr>
        <p:blipFill>
          <a:blip r:embed="rId4" cstate="print"/>
          <a:srcRect/>
          <a:stretch>
            <a:fillRect/>
          </a:stretch>
        </p:blipFill>
        <p:spPr bwMode="auto">
          <a:xfrm>
            <a:off x="34234" y="4653136"/>
            <a:ext cx="1844675" cy="1844675"/>
          </a:xfrm>
          <a:prstGeom prst="rect">
            <a:avLst/>
          </a:prstGeom>
          <a:noFill/>
          <a:ln w="9525">
            <a:noFill/>
            <a:miter lim="800000"/>
            <a:headEnd/>
            <a:tailEnd/>
          </a:ln>
        </p:spPr>
      </p:pic>
    </p:spTree>
    <p:extLst>
      <p:ext uri="{BB962C8B-B14F-4D97-AF65-F5344CB8AC3E}">
        <p14:creationId xmlns:p14="http://schemas.microsoft.com/office/powerpoint/2010/main" xmlns="" val="312680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1067</TotalTime>
  <Words>296</Words>
  <Application>Microsoft Office PowerPoint</Application>
  <PresentationFormat>Экран (4:3)</PresentationFormat>
  <Paragraphs>54</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Слайд 1</vt:lpstr>
      <vt:lpstr>Кешинг-это</vt:lpstr>
      <vt:lpstr>Слайд 3</vt:lpstr>
      <vt:lpstr>Слайд 4</vt:lpstr>
      <vt:lpstr>Слайд 5</vt:lpstr>
      <vt:lpstr>  Проведение дня геокешинга  «В поисках пиратского клада»             </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Галя</dc:creator>
  <cp:lastModifiedBy>Ольга</cp:lastModifiedBy>
  <cp:revision>105</cp:revision>
  <dcterms:created xsi:type="dcterms:W3CDTF">2014-12-08T18:32:59Z</dcterms:created>
  <dcterms:modified xsi:type="dcterms:W3CDTF">2024-08-15T12:07:09Z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2532975</vt:lpwstr>
  </property>
  <property fmtid="{D5CDD505-2E9C-101B-9397-08002B2CF9AE}" pid="3" name="NXPowerLiteSettings">
    <vt:lpwstr>F7000400038000</vt:lpwstr>
  </property>
  <property fmtid="{D5CDD505-2E9C-101B-9397-08002B2CF9AE}" pid="4" name="NXPowerLiteVersion">
    <vt:lpwstr>S9.1.2</vt:lpwstr>
  </property>
</Properties>
</file>