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notesMasterIdLst>
    <p:notesMasterId r:id="rId19"/>
  </p:notesMasterIdLst>
  <p:sldIdLst>
    <p:sldId id="256" r:id="rId2"/>
    <p:sldId id="257" r:id="rId3"/>
    <p:sldId id="266" r:id="rId4"/>
    <p:sldId id="267" r:id="rId5"/>
    <p:sldId id="258" r:id="rId6"/>
    <p:sldId id="264" r:id="rId7"/>
    <p:sldId id="259" r:id="rId8"/>
    <p:sldId id="260" r:id="rId9"/>
    <p:sldId id="276" r:id="rId10"/>
    <p:sldId id="265" r:id="rId11"/>
    <p:sldId id="268" r:id="rId12"/>
    <p:sldId id="277" r:id="rId13"/>
    <p:sldId id="273" r:id="rId14"/>
    <p:sldId id="270" r:id="rId15"/>
    <p:sldId id="272" r:id="rId16"/>
    <p:sldId id="274" r:id="rId17"/>
    <p:sldId id="27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0E585-8AED-42AA-94DB-5B55CB0EC5AD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60D3B-28E1-4424-949B-BFC07C909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225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ED045B5-1587-4CCD-A643-9D290D3EB693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0D8BFF9-FFBD-4FC2-A15C-A9C7FADCDA7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090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45B5-1587-4CCD-A643-9D290D3EB693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8BFF9-FFBD-4FC2-A15C-A9C7FADCD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742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45B5-1587-4CCD-A643-9D290D3EB693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8BFF9-FFBD-4FC2-A15C-A9C7FADCDA7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515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45B5-1587-4CCD-A643-9D290D3EB693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8BFF9-FFBD-4FC2-A15C-A9C7FADCDA7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562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45B5-1587-4CCD-A643-9D290D3EB693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8BFF9-FFBD-4FC2-A15C-A9C7FADCD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033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45B5-1587-4CCD-A643-9D290D3EB693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8BFF9-FFBD-4FC2-A15C-A9C7FADCDA7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117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45B5-1587-4CCD-A643-9D290D3EB693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8BFF9-FFBD-4FC2-A15C-A9C7FADCDA7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564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45B5-1587-4CCD-A643-9D290D3EB693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8BFF9-FFBD-4FC2-A15C-A9C7FADCDA7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724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45B5-1587-4CCD-A643-9D290D3EB693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8BFF9-FFBD-4FC2-A15C-A9C7FADCDA7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017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45B5-1587-4CCD-A643-9D290D3EB693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8BFF9-FFBD-4FC2-A15C-A9C7FADCD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426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45B5-1587-4CCD-A643-9D290D3EB693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8BFF9-FFBD-4FC2-A15C-A9C7FADCDA7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245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45B5-1587-4CCD-A643-9D290D3EB693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8BFF9-FFBD-4FC2-A15C-A9C7FADCD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373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45B5-1587-4CCD-A643-9D290D3EB693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8BFF9-FFBD-4FC2-A15C-A9C7FADCDA76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427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45B5-1587-4CCD-A643-9D290D3EB693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8BFF9-FFBD-4FC2-A15C-A9C7FADCDA7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670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45B5-1587-4CCD-A643-9D290D3EB693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8BFF9-FFBD-4FC2-A15C-A9C7FADCD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42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45B5-1587-4CCD-A643-9D290D3EB693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8BFF9-FFBD-4FC2-A15C-A9C7FADCDA7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027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45B5-1587-4CCD-A643-9D290D3EB693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8BFF9-FFBD-4FC2-A15C-A9C7FADCD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040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ED045B5-1587-4CCD-A643-9D290D3EB693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0D8BFF9-FFBD-4FC2-A15C-A9C7FADCD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93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62769" y="1290266"/>
            <a:ext cx="6815669" cy="2936959"/>
          </a:xfrm>
        </p:spPr>
        <p:txBody>
          <a:bodyPr>
            <a:noAutofit/>
          </a:bodyPr>
          <a:lstStyle/>
          <a:p>
            <a:r>
              <a:rPr lang="ru-RU" sz="3600" spc="-12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spc="-12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spc="-12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Подготовка </a:t>
            </a:r>
            <a:r>
              <a:rPr lang="ru-RU" sz="3600" spc="-12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ЕГЭ по обществознанию.</a:t>
            </a:r>
            <a:br>
              <a:rPr lang="ru-RU" sz="3600" spc="-12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spc="-12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Разбор </a:t>
            </a:r>
            <a:r>
              <a:rPr lang="ru-RU" sz="3600" spc="-12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задания </a:t>
            </a:r>
            <a:r>
              <a:rPr lang="ru-RU" sz="3600" spc="-12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№24</a:t>
            </a:r>
            <a:r>
              <a:rPr lang="ru-RU" sz="3600" spc="-12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spc="-12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spc="-12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теме</a:t>
            </a:r>
            <a:br>
              <a:rPr lang="ru-RU" sz="3600" spc="-12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spc="-12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«Познание как вид деятельности»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33141" y="4227225"/>
            <a:ext cx="6674926" cy="1244185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00000"/>
              </a:lnSpc>
              <a:spcBef>
                <a:spcPct val="20000"/>
              </a:spcBef>
              <a:buClr>
                <a:srgbClr val="AA2B1E"/>
              </a:buClr>
              <a:buSzPct val="85000"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по обществознанию 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buClr>
                <a:srgbClr val="AA2B1E"/>
              </a:buClr>
              <a:buSzPct val="85000"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обществознания </a:t>
            </a:r>
            <a:r>
              <a:rPr lang="ru-RU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Мурзагалиева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 Б.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buClr>
                <a:srgbClr val="AA2B1E"/>
              </a:buClr>
              <a:buSzPct val="85000"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МОУ-СОШ №6 г. Маркса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185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spc="-120" dirty="0">
                <a:ln w="3175" cmpd="sng">
                  <a:noFill/>
                </a:ln>
                <a:solidFill>
                  <a:srgbClr val="33333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Используя обществоведческие знания, составьте сложный план, позволяющий раскрыть по существу тему </a:t>
            </a:r>
            <a:br>
              <a:rPr lang="ru-RU" sz="4000" spc="-120" dirty="0">
                <a:ln w="3175" cmpd="sng">
                  <a:noFill/>
                </a:ln>
                <a:solidFill>
                  <a:srgbClr val="33333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4000" b="1" spc="-120" dirty="0">
                <a:ln w="3175" cmpd="sng">
                  <a:noFill/>
                </a:ln>
                <a:solidFill>
                  <a:srgbClr val="33333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</a:t>
            </a:r>
            <a:r>
              <a:rPr lang="ru-RU" sz="4000" b="1" dirty="0">
                <a:ln w="3175" cmpd="sng"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Познание как вид деятельности»</a:t>
            </a:r>
            <a:r>
              <a:rPr lang="ru-RU" sz="4000" b="1" spc="-120" dirty="0">
                <a:ln w="3175" cmpd="sng">
                  <a:noFill/>
                </a:ln>
                <a:solidFill>
                  <a:srgbClr val="33333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10924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/>
              <a:t>Познание</a:t>
            </a:r>
            <a:r>
              <a:rPr lang="ru-RU" b="1" dirty="0"/>
              <a:t> – это процесс получения человеком знаний о мире, обществе и самом себе.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"/>
          <a:stretch/>
        </p:blipFill>
        <p:spPr>
          <a:xfrm>
            <a:off x="0" y="0"/>
            <a:ext cx="11662348" cy="6857999"/>
          </a:xfrm>
        </p:spPr>
      </p:pic>
    </p:spTree>
    <p:extLst>
      <p:ext uri="{BB962C8B-B14F-4D97-AF65-F5344CB8AC3E}">
        <p14:creationId xmlns:p14="http://schemas.microsoft.com/office/powerpoint/2010/main" val="318396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04" y="313465"/>
            <a:ext cx="11179104" cy="6266412"/>
          </a:xfrm>
        </p:spPr>
      </p:pic>
    </p:spTree>
    <p:extLst>
      <p:ext uri="{BB962C8B-B14F-4D97-AF65-F5344CB8AC3E}">
        <p14:creationId xmlns:p14="http://schemas.microsoft.com/office/powerpoint/2010/main" val="77952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744" y="434715"/>
            <a:ext cx="11272604" cy="596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0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cf.ppt-online.org/files/slide/u/urod8YZw3bMXL5JRz7lPxWDBhaUF04KgApeIvi/slide-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72" y="419723"/>
            <a:ext cx="11557417" cy="615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67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cf.ppt-online.org/files/slide/u/urod8YZw3bMXL5JRz7lPxWDBhaUF04KgApeIvi/slide-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25" y="359764"/>
            <a:ext cx="11242623" cy="619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90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591" t="-18335" r="-28" b="5429"/>
          <a:stretch/>
        </p:blipFill>
        <p:spPr>
          <a:xfrm>
            <a:off x="488674" y="344774"/>
            <a:ext cx="11083734" cy="60110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387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774" y="389744"/>
            <a:ext cx="11692328" cy="6468255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buClr>
                <a:srgbClr val="D9B247"/>
              </a:buClr>
              <a:buNone/>
            </a:pPr>
            <a:r>
              <a:rPr lang="ru-RU" sz="11200" b="1" spc="-120" dirty="0">
                <a:ln w="3175" cmpd="sng">
                  <a:noFill/>
                </a:ln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1200" b="1" dirty="0">
                <a:ln w="3175" cmpd="sng"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Познание как вид деятельности</a:t>
            </a:r>
            <a:r>
              <a:rPr lang="ru-RU" sz="11200" b="1" dirty="0" smtClean="0">
                <a:ln w="3175" cmpd="sng"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8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  Понятие </a:t>
            </a:r>
            <a:r>
              <a:rPr lang="ru-RU" sz="8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«Познание».</a:t>
            </a:r>
            <a:endParaRPr lang="ru-RU" sz="8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8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  </a:t>
            </a:r>
            <a:r>
              <a:rPr lang="ru-RU" sz="8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познания:</a:t>
            </a:r>
          </a:p>
          <a:p>
            <a:pPr marL="0" indent="0" fontAlgn="base">
              <a:buNone/>
            </a:pPr>
            <a:r>
              <a:rPr lang="ru-RU" sz="8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8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субъект; б) </a:t>
            </a:r>
            <a:r>
              <a:rPr lang="ru-RU" sz="8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8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познания; в</a:t>
            </a:r>
            <a:r>
              <a:rPr lang="ru-RU" sz="9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средства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познания; г)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познания.</a:t>
            </a:r>
            <a:endParaRPr lang="ru-RU" sz="8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8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  Проблема познаваемости мира:</a:t>
            </a:r>
          </a:p>
          <a:p>
            <a:pPr marL="0" indent="0" algn="just">
              <a:buNone/>
            </a:pPr>
            <a:r>
              <a:rPr lang="ru-RU" sz="8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  </a:t>
            </a:r>
            <a:r>
              <a:rPr lang="ru-RU" sz="8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оптимизм;     б</a:t>
            </a:r>
            <a:r>
              <a:rPr lang="ru-RU" sz="8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  </a:t>
            </a:r>
            <a:r>
              <a:rPr lang="ru-RU" sz="8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скептицизм;         в</a:t>
            </a:r>
            <a:r>
              <a:rPr lang="ru-RU" sz="8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  агностицизм.</a:t>
            </a:r>
          </a:p>
          <a:p>
            <a:pPr marL="0" indent="0" algn="just">
              <a:buNone/>
            </a:pPr>
            <a:r>
              <a:rPr lang="ru-RU" sz="8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  Уровни познания:</a:t>
            </a:r>
          </a:p>
          <a:p>
            <a:pPr marL="0" indent="0" algn="just">
              <a:buNone/>
            </a:pPr>
            <a:r>
              <a:rPr lang="ru-RU" sz="8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  </a:t>
            </a:r>
            <a:r>
              <a:rPr lang="ru-RU" sz="8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чувственный;      б</a:t>
            </a:r>
            <a:r>
              <a:rPr lang="ru-RU" sz="8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  рациональный</a:t>
            </a:r>
            <a:r>
              <a:rPr lang="ru-RU" sz="8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8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5.Формы </a:t>
            </a:r>
            <a:r>
              <a:rPr lang="ru-RU" sz="8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чувственного познания:</a:t>
            </a:r>
          </a:p>
          <a:p>
            <a:pPr marL="0" indent="0" algn="just">
              <a:buNone/>
            </a:pPr>
            <a:r>
              <a:rPr lang="ru-RU" sz="8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8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ощущение; б) восприятие; в) представление</a:t>
            </a:r>
            <a:r>
              <a:rPr lang="ru-RU" sz="8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8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6.Формы </a:t>
            </a:r>
            <a:r>
              <a:rPr lang="ru-RU" sz="8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рационального познания:</a:t>
            </a:r>
          </a:p>
          <a:p>
            <a:pPr marL="0" indent="0" algn="just">
              <a:buNone/>
            </a:pPr>
            <a:r>
              <a:rPr lang="ru-RU" sz="8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8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понятие; б)  суждение;  в) умозаключение</a:t>
            </a:r>
            <a:r>
              <a:rPr lang="ru-RU" sz="8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8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8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8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8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  Виды познания:</a:t>
            </a:r>
          </a:p>
          <a:p>
            <a:pPr marL="0" indent="0" algn="just">
              <a:buNone/>
            </a:pPr>
            <a:r>
              <a:rPr lang="ru-RU" sz="8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  </a:t>
            </a:r>
            <a:r>
              <a:rPr lang="ru-RU" sz="8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научное;     б) обыденное; в) религиозное   г)</a:t>
            </a:r>
            <a:r>
              <a:rPr lang="ru-RU" sz="8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 </a:t>
            </a:r>
            <a:r>
              <a:rPr lang="ru-RU" sz="8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мифологическое; д) художественное; е) социальное.</a:t>
            </a:r>
          </a:p>
          <a:p>
            <a:pPr marL="0" indent="0" fontAlgn="base">
              <a:buNone/>
            </a:pPr>
            <a:r>
              <a:rPr lang="ru-RU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9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</a:t>
            </a:r>
            <a:r>
              <a:rPr lang="ru-RU" sz="9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познавательной̆ </a:t>
            </a:r>
            <a:r>
              <a:rPr lang="ru-RU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в жизни человека.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237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un6-20.userapi.com/s/v1/ig2/8S0kT-i7rlzBrJnHdNymtfJ5idnhoo-G4bAL-Ajl3eAXDP2Lf0r0s43c93vgA6kOBoxh1jogzoLmWWUYfth0LT2l.jpg?size=892x892&amp;quality=95&amp;crop=418,0,892,892&amp;ava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844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8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705" y="-134913"/>
            <a:ext cx="11452485" cy="221854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                 </a:t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                    </a:t>
            </a:r>
            <a:br>
              <a:rPr lang="ru-RU" b="1" dirty="0" smtClean="0"/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схематически записанная совокупность коротко сформулированных мыслей-заголовков. По образному выражению, – это «скелет произведения». Форма записи в виде плана чрезвычайно важна для организации умственного труда, для развития навыка четкого формулирования и умения вести другие виды записей.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 и их выполнение.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Планы подразделяются на простые и сложные. Простой план отражает выделение и наименование главных частей. Сложный план полнее раскрывает построение и содержание текста, позволяет глубже проследить за ходом мысли и замыслом автора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4262" y="3657600"/>
            <a:ext cx="8394491" cy="26082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963" y="3507697"/>
            <a:ext cx="10358203" cy="350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9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3987383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текстом учебника.</a:t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составлению сложного плана начинаем на уроках. При изучении новой темы,  в тексте параграфа выделяем основные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(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микротемы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Сложный план </a:t>
            </a:r>
            <a:r>
              <a:rPr lang="ru-RU" sz="31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отличается </a:t>
            </a:r>
            <a:r>
              <a:rPr lang="ru-RU" sz="31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простого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что, кроме пунктов, в нем пишутся подпункты. Так делают, когда нужно отразить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важную информацию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не вмещается в один пункт.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5779817"/>
            <a:ext cx="9601196" cy="3318936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522" y="3789551"/>
            <a:ext cx="4856812" cy="306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8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spcBef>
                <a:spcPts val="0"/>
              </a:spcBef>
              <a:buClrTx/>
              <a:buNone/>
            </a:pPr>
            <a: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Составление сложных развернутых </a:t>
            </a:r>
            <a:r>
              <a:rPr lang="ru-RU" sz="4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планов.</a:t>
            </a:r>
          </a:p>
          <a:p>
            <a:pPr marL="0" lvl="0" indent="0" algn="ctr">
              <a:spcBef>
                <a:spcPts val="0"/>
              </a:spcBef>
              <a:buClrTx/>
              <a:buNone/>
            </a:pPr>
            <a:r>
              <a:rPr lang="ru-RU" sz="4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Типовое задание № 24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None/>
            </a:pP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buClrTx/>
              <a:buNone/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96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7422" y="404735"/>
            <a:ext cx="3492708" cy="839449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0"/>
              </a:spcBef>
            </a:pPr>
            <a:r>
              <a:rPr lang="ru-RU" sz="4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 </a:t>
            </a:r>
            <a: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24</a:t>
            </a:r>
            <a:r>
              <a:rPr lang="ru-RU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822" y="824459"/>
            <a:ext cx="11422505" cy="606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2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9488" y="0"/>
            <a:ext cx="11412511" cy="6858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sz="2900" spc="-120" dirty="0" smtClean="0">
              <a:solidFill>
                <a:srgbClr val="22222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900" spc="-120" dirty="0" smtClean="0">
                <a:solidFill>
                  <a:srgbClr val="22222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200" b="1" spc="-12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3200" b="1" spc="-12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составлении сложного </a:t>
            </a:r>
            <a:r>
              <a:rPr lang="ru-RU" sz="3200" b="1" spc="-12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плана </a:t>
            </a:r>
            <a:r>
              <a:rPr lang="ru-RU" sz="3200" b="1" spc="-12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развернутого </a:t>
            </a:r>
            <a:r>
              <a:rPr lang="ru-RU" sz="3200" b="1" spc="-12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ответа</a:t>
            </a:r>
          </a:p>
          <a:p>
            <a:pPr marL="0" indent="0" algn="ctr">
              <a:buNone/>
            </a:pPr>
            <a:r>
              <a:rPr lang="ru-RU" sz="3200" b="1" spc="-12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sz="3200" b="1" spc="-12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воспользоваться универсальным алгоритмом:</a:t>
            </a:r>
            <a:r>
              <a:rPr lang="ru-RU" sz="3200" spc="-12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spc="-12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900" spc="-120" dirty="0">
              <a:solidFill>
                <a:srgbClr val="22222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spc="-120" dirty="0" smtClean="0">
                <a:solidFill>
                  <a:srgbClr val="22222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r>
              <a:rPr lang="ru-RU" sz="2900" spc="-120" dirty="0">
                <a:solidFill>
                  <a:srgbClr val="22222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Понятие, </a:t>
            </a:r>
            <a:r>
              <a:rPr lang="ru-RU" sz="2900" spc="-120" dirty="0" smtClean="0">
                <a:solidFill>
                  <a:srgbClr val="22222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сущность…</a:t>
            </a:r>
            <a:r>
              <a:rPr lang="ru-RU" sz="2900" spc="-120" dirty="0">
                <a:solidFill>
                  <a:srgbClr val="22222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2900" spc="-120" dirty="0">
                <a:solidFill>
                  <a:srgbClr val="22222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900" spc="-120" dirty="0">
                <a:solidFill>
                  <a:srgbClr val="22222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Характерные черты, основные принципы…</a:t>
            </a:r>
            <a:br>
              <a:rPr lang="ru-RU" sz="2900" spc="-120" dirty="0">
                <a:solidFill>
                  <a:srgbClr val="22222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900" spc="-120" dirty="0">
                <a:solidFill>
                  <a:srgbClr val="22222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3. Специфические признаки…</a:t>
            </a:r>
            <a:br>
              <a:rPr lang="ru-RU" sz="2900" spc="-120" dirty="0">
                <a:solidFill>
                  <a:srgbClr val="22222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900" spc="-120" dirty="0">
                <a:solidFill>
                  <a:srgbClr val="22222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4. Важнейшие задачи, основные функции…</a:t>
            </a:r>
            <a:br>
              <a:rPr lang="ru-RU" sz="2900" spc="-120" dirty="0">
                <a:solidFill>
                  <a:srgbClr val="22222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900" spc="-120" dirty="0">
                <a:solidFill>
                  <a:srgbClr val="22222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5. Формы, типы, виды, классификации…</a:t>
            </a:r>
            <a:br>
              <a:rPr lang="ru-RU" sz="2900" spc="-120" dirty="0">
                <a:solidFill>
                  <a:srgbClr val="22222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900" spc="-120" dirty="0">
                <a:solidFill>
                  <a:srgbClr val="22222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6. Структура…</a:t>
            </a:r>
            <a:br>
              <a:rPr lang="ru-RU" sz="2900" spc="-120" dirty="0">
                <a:solidFill>
                  <a:srgbClr val="22222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900" spc="-120" dirty="0">
                <a:solidFill>
                  <a:srgbClr val="22222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7. Основные этапы, стадии …</a:t>
            </a:r>
            <a:br>
              <a:rPr lang="ru-RU" sz="2900" spc="-120" dirty="0">
                <a:solidFill>
                  <a:srgbClr val="22222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900" spc="-120" dirty="0">
                <a:solidFill>
                  <a:srgbClr val="22222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8. Особенности развития…</a:t>
            </a:r>
            <a:br>
              <a:rPr lang="ru-RU" sz="2900" spc="-120" dirty="0">
                <a:solidFill>
                  <a:srgbClr val="22222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900" spc="-120" dirty="0">
                <a:solidFill>
                  <a:srgbClr val="22222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9. Тенденции развития в современном мире, в РФ…</a:t>
            </a:r>
            <a:br>
              <a:rPr lang="ru-RU" sz="2900" spc="-120" dirty="0">
                <a:solidFill>
                  <a:srgbClr val="22222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900" spc="-120" dirty="0">
                <a:solidFill>
                  <a:srgbClr val="22222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10. Значение … в развитии общества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1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9783" y="504188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alt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Баллы и критерии</a:t>
            </a:r>
            <a:r>
              <a:rPr lang="ru-RU" alt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❗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135166" y="2516342"/>
            <a:ext cx="1066209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задание 24 можно получить 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максимум 4 первичных балла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.✔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критерию 24.1 «Раскрытие темы по существу» — 3 балла✔ </a:t>
            </a:r>
            <a:endParaRPr lang="ru-RU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критерию 24.2 «Корректность формулировок пунктов и подпунктов плана».-1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балл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Однако 1 балл по 24.2 вы получите, только если по 24.1 у вас уже есть 3 балла. </a:t>
            </a:r>
          </a:p>
        </p:txBody>
      </p:sp>
    </p:spTree>
    <p:extLst>
      <p:ext uri="{BB962C8B-B14F-4D97-AF65-F5344CB8AC3E}">
        <p14:creationId xmlns:p14="http://schemas.microsoft.com/office/powerpoint/2010/main" val="370988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685" y="1"/>
            <a:ext cx="11122702" cy="587586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важно знать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Эксперты в первую очередь будут смотреть на соблюдение следующих условий: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вашем плане есть минимум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пункта, среди них хотя бы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пункта раскрывают тему по существу, и эти пункты должны быть детализированы в подпунктах в количестве не менее трёх, кроме тех случаев, когда в этом пункте может быть только два подпункта.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необязательно должны дословно совпадать с теми, что есть в образце у экспертов, но должны отражать особенности рассматриваемого явления, понятия, процесса. Поскольку не всегда можно угадать «идеальные» пункты из критериев, постарайтесь написать максимум пунктов, относящихся к данной теме.</a:t>
            </a:r>
          </a:p>
        </p:txBody>
      </p:sp>
    </p:spTree>
    <p:extLst>
      <p:ext uri="{BB962C8B-B14F-4D97-AF65-F5344CB8AC3E}">
        <p14:creationId xmlns:p14="http://schemas.microsoft.com/office/powerpoint/2010/main" val="401044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272</TotalTime>
  <Words>186</Words>
  <Application>Microsoft Office PowerPoint</Application>
  <PresentationFormat>Широкоэкранный</PresentationFormat>
  <Paragraphs>42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Garamond</vt:lpstr>
      <vt:lpstr>Times New Roman</vt:lpstr>
      <vt:lpstr>Натуральные материалы</vt:lpstr>
      <vt:lpstr> Подготовка к ЕГЭ по обществознанию. Разбор задания №24 по теме «Познание как вид деятельности»</vt:lpstr>
      <vt:lpstr>Презентация PowerPoint</vt:lpstr>
      <vt:lpstr>                                                         Понятие «план  План – это схематически записанная совокупность коротко сформулированных мыслей-заголовков. По образному выражению, – это «скелет произведения». Форма записи в виде плана чрезвычайно важна для организации умственного труда, для развития навыка четкого формулирования и умения вести другие виды записей.   Виды планов и их выполнение. Планы подразделяются на простые и сложные. Простой план отражает выделение и наименование главных частей. Сложный план полнее раскрывает построение и содержание текста, позволяет глубже проследить за ходом мысли и замыслом автора.   </vt:lpstr>
      <vt:lpstr>Работа с текстом учебника. 1 этап Работа по составлению сложного плана начинаем на уроках. При изучении новой темы,  в тексте параграфа выделяем основные части (микротемы). 2 этап Сложный план отличается от простого тем, что, кроме пунктов, в нем пишутся подпункты. Так делают, когда нужно отразить важную информацию, которая не вмещается в один пункт. </vt:lpstr>
      <vt:lpstr>Презентация PowerPoint</vt:lpstr>
      <vt:lpstr>Задание  № 24 </vt:lpstr>
      <vt:lpstr>Презентация PowerPoint</vt:lpstr>
      <vt:lpstr>Баллы и критерии❗</vt:lpstr>
      <vt:lpstr>Презентация PowerPoint</vt:lpstr>
      <vt:lpstr>Презентация PowerPoint</vt:lpstr>
      <vt:lpstr>Познание – это процесс получения человеком знаний о мире, обществе и самом себе.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ЕГЭ по обществознанию. Разбор заданий №22, 24 по теме «Познание»</dc:title>
  <dc:creator>Certified Windows</dc:creator>
  <cp:lastModifiedBy>Certified Windows</cp:lastModifiedBy>
  <cp:revision>22</cp:revision>
  <dcterms:created xsi:type="dcterms:W3CDTF">2023-07-25T10:48:17Z</dcterms:created>
  <dcterms:modified xsi:type="dcterms:W3CDTF">2023-07-25T16:10:31Z</dcterms:modified>
</cp:coreProperties>
</file>