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0.jpg" ContentType="image/gif"/>
  <Override PartName="/ppt/media/image2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5CFA5FB9-16CA-47A3-9309-5D65CD243739}">
          <p14:sldIdLst>
            <p14:sldId id="256"/>
            <p14:sldId id="258"/>
            <p14:sldId id="268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4" autoAdjust="0"/>
    <p:restoredTop sz="94660"/>
  </p:normalViewPr>
  <p:slideViewPr>
    <p:cSldViewPr>
      <p:cViewPr varScale="1">
        <p:scale>
          <a:sx n="103" d="100"/>
          <a:sy n="103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6C3044F-E42A-488A-A2CC-6AE903A2B5D3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6387CA5-22FE-4ECC-AD53-89C63D243B6F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044F-E42A-488A-A2CC-6AE903A2B5D3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7CA5-22FE-4ECC-AD53-89C63D243B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044F-E42A-488A-A2CC-6AE903A2B5D3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7CA5-22FE-4ECC-AD53-89C63D243B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044F-E42A-488A-A2CC-6AE903A2B5D3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7CA5-22FE-4ECC-AD53-89C63D243B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044F-E42A-488A-A2CC-6AE903A2B5D3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7CA5-22FE-4ECC-AD53-89C63D243B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044F-E42A-488A-A2CC-6AE903A2B5D3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7CA5-22FE-4ECC-AD53-89C63D243B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044F-E42A-488A-A2CC-6AE903A2B5D3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7CA5-22FE-4ECC-AD53-89C63D243B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044F-E42A-488A-A2CC-6AE903A2B5D3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7CA5-22FE-4ECC-AD53-89C63D243B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044F-E42A-488A-A2CC-6AE903A2B5D3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7CA5-22FE-4ECC-AD53-89C63D243B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044F-E42A-488A-A2CC-6AE903A2B5D3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7CA5-22FE-4ECC-AD53-89C63D243B6F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044F-E42A-488A-A2CC-6AE903A2B5D3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7CA5-22FE-4ECC-AD53-89C63D243B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6C3044F-E42A-488A-A2CC-6AE903A2B5D3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6387CA5-22FE-4ECC-AD53-89C63D243B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29.png"/><Relationship Id="rId3" Type="http://schemas.microsoft.com/office/2007/relationships/media" Target="../media/media7.mp3"/><Relationship Id="rId7" Type="http://schemas.openxmlformats.org/officeDocument/2006/relationships/image" Target="../media/image25.jpg"/><Relationship Id="rId12" Type="http://schemas.openxmlformats.org/officeDocument/2006/relationships/image" Target="../media/image8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audio2.wav"/><Relationship Id="rId11" Type="http://schemas.openxmlformats.org/officeDocument/2006/relationships/image" Target="../media/image28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gif"/><Relationship Id="rId4" Type="http://schemas.openxmlformats.org/officeDocument/2006/relationships/audio" Target="../media/media7.mp3"/><Relationship Id="rId9" Type="http://schemas.openxmlformats.org/officeDocument/2006/relationships/image" Target="../media/image24.gif"/><Relationship Id="rId1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4.png"/><Relationship Id="rId3" Type="http://schemas.microsoft.com/office/2007/relationships/media" Target="../media/media7.mp3"/><Relationship Id="rId7" Type="http://schemas.openxmlformats.org/officeDocument/2006/relationships/image" Target="../media/image25.jpg"/><Relationship Id="rId12" Type="http://schemas.openxmlformats.org/officeDocument/2006/relationships/image" Target="../media/image33.gif"/><Relationship Id="rId17" Type="http://schemas.openxmlformats.org/officeDocument/2006/relationships/image" Target="../media/image30.gif"/><Relationship Id="rId2" Type="http://schemas.openxmlformats.org/officeDocument/2006/relationships/audio" Target="../media/media6.mp3"/><Relationship Id="rId16" Type="http://schemas.openxmlformats.org/officeDocument/2006/relationships/image" Target="../media/image37.png"/><Relationship Id="rId1" Type="http://schemas.microsoft.com/office/2007/relationships/media" Target="../media/media6.mp3"/><Relationship Id="rId6" Type="http://schemas.openxmlformats.org/officeDocument/2006/relationships/audio" Target="../media/audio2.wav"/><Relationship Id="rId11" Type="http://schemas.openxmlformats.org/officeDocument/2006/relationships/image" Target="../media/image20.jp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6.png"/><Relationship Id="rId10" Type="http://schemas.openxmlformats.org/officeDocument/2006/relationships/image" Target="../media/image32.gif"/><Relationship Id="rId4" Type="http://schemas.openxmlformats.org/officeDocument/2006/relationships/audio" Target="../media/media7.mp3"/><Relationship Id="rId9" Type="http://schemas.openxmlformats.org/officeDocument/2006/relationships/image" Target="../media/image31.gif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sunveter.ru/animacija/pogoda/solnce/1630-solnce-s-luchami.html" TargetMode="External"/><Relationship Id="rId3" Type="http://schemas.openxmlformats.org/officeDocument/2006/relationships/hyperlink" Target="https://photoshop-kopona.com/ru/36104-detskie-peyzazhnye-fony.html" TargetMode="External"/><Relationship Id="rId7" Type="http://schemas.openxmlformats.org/officeDocument/2006/relationships/hyperlink" Target="http://kartinki-vernisazh.ru/search" TargetMode="External"/><Relationship Id="rId2" Type="http://schemas.openxmlformats.org/officeDocument/2006/relationships/hyperlink" Target="http://animashki.org/ptic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ifki.org/cat-svini-293.htm?page=3" TargetMode="External"/><Relationship Id="rId11" Type="http://schemas.openxmlformats.org/officeDocument/2006/relationships/slide" Target="slide4.xml"/><Relationship Id="rId5" Type="http://schemas.openxmlformats.org/officeDocument/2006/relationships/hyperlink" Target="http://www.playcast.ru/viewFull/5114957/efefc12acc22458e77261dc87b4c82856a09a1a0pl?showLastComments=0" TargetMode="External"/><Relationship Id="rId10" Type="http://schemas.openxmlformats.org/officeDocument/2006/relationships/image" Target="../media/image38.gif"/><Relationship Id="rId4" Type="http://schemas.openxmlformats.org/officeDocument/2006/relationships/hyperlink" Target="https://genia-nice.livejournal.com/1149765.html" TargetMode="External"/><Relationship Id="rId9" Type="http://schemas.openxmlformats.org/officeDocument/2006/relationships/hyperlink" Target="http://www.lovethisgif.com/image/61700/gif-oiseau-couple-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6.gif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gif"/><Relationship Id="rId11" Type="http://schemas.openxmlformats.org/officeDocument/2006/relationships/slide" Target="slide4.xml"/><Relationship Id="rId5" Type="http://schemas.openxmlformats.org/officeDocument/2006/relationships/image" Target="../media/image13.jpg"/><Relationship Id="rId10" Type="http://schemas.openxmlformats.org/officeDocument/2006/relationships/image" Target="../media/image17.gif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jpg"/><Relationship Id="rId5" Type="http://schemas.openxmlformats.org/officeDocument/2006/relationships/image" Target="../media/image19.gif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2.jpg"/><Relationship Id="rId5" Type="http://schemas.openxmlformats.org/officeDocument/2006/relationships/image" Target="../media/image19.gif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4.gif"/><Relationship Id="rId5" Type="http://schemas.openxmlformats.org/officeDocument/2006/relationships/image" Target="../media/image19.gif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579" y="1124744"/>
            <a:ext cx="7848872" cy="115212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Интерактивная игра «Домашние животные?»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581128"/>
            <a:ext cx="4245907" cy="154866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ysClr val="windowText" lastClr="000000"/>
                </a:solidFill>
              </a:rPr>
              <a:t>Авторы: </a:t>
            </a:r>
          </a:p>
          <a:p>
            <a:r>
              <a:rPr lang="ru-RU" sz="2000" dirty="0" smtClean="0">
                <a:solidFill>
                  <a:sysClr val="windowText" lastClr="000000"/>
                </a:solidFill>
              </a:rPr>
              <a:t>воспитатели </a:t>
            </a:r>
            <a:r>
              <a:rPr lang="ru-RU" sz="2000" dirty="0" smtClean="0">
                <a:solidFill>
                  <a:sysClr val="windowText" lastClr="000000"/>
                </a:solidFill>
              </a:rPr>
              <a:t>группы</a:t>
            </a:r>
          </a:p>
          <a:p>
            <a:r>
              <a:rPr lang="ru-RU" sz="2000" dirty="0" smtClean="0">
                <a:solidFill>
                  <a:sysClr val="windowText" lastClr="000000"/>
                </a:solidFill>
              </a:rPr>
              <a:t>Рощина </a:t>
            </a:r>
            <a:r>
              <a:rPr lang="ru-RU" sz="2000" dirty="0" smtClean="0">
                <a:solidFill>
                  <a:sysClr val="windowText" lastClr="000000"/>
                </a:solidFill>
              </a:rPr>
              <a:t>Т.В., </a:t>
            </a:r>
            <a:r>
              <a:rPr lang="ru-RU" sz="2000" dirty="0" err="1" smtClean="0">
                <a:solidFill>
                  <a:sysClr val="windowText" lastClr="000000"/>
                </a:solidFill>
              </a:rPr>
              <a:t>Лихоманова</a:t>
            </a:r>
            <a:r>
              <a:rPr lang="ru-RU" sz="2000" dirty="0" smtClean="0">
                <a:solidFill>
                  <a:sysClr val="windowText" lastClr="000000"/>
                </a:solidFill>
              </a:rPr>
              <a:t> С.Ю.</a:t>
            </a:r>
            <a:endParaRPr lang="ru-RU" sz="2000" dirty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2724150" cy="3219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188640"/>
            <a:ext cx="5046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МДОУ «Детский сад </a:t>
            </a:r>
            <a:r>
              <a:rPr lang="ru-RU" sz="2000" dirty="0" err="1" smtClean="0"/>
              <a:t>п.Пробуждение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2809655"/>
            <a:ext cx="28575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9256" y="0"/>
            <a:ext cx="7024744" cy="836712"/>
          </a:xfrm>
        </p:spPr>
        <p:txBody>
          <a:bodyPr/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Кто здесь лишний?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2962"/>
            <a:ext cx="2814236" cy="15350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76" y="3371719"/>
            <a:ext cx="2016224" cy="35082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3905"/>
            <a:ext cx="2365797" cy="20006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89" y="2939361"/>
            <a:ext cx="1770580" cy="2829694"/>
          </a:xfrm>
          <a:prstGeom prst="rect">
            <a:avLst/>
          </a:prstGeom>
        </p:spPr>
      </p:pic>
      <p:pic>
        <p:nvPicPr>
          <p:cNvPr id="8" name="neizvesten-nepravil-nyy-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781919" y="0"/>
            <a:ext cx="362081" cy="362081"/>
          </a:xfrm>
          <a:prstGeom prst="rect">
            <a:avLst/>
          </a:prstGeom>
        </p:spPr>
      </p:pic>
      <p:pic>
        <p:nvPicPr>
          <p:cNvPr id="9" name="neizvesten-nepravil-nyy-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61865" y="362081"/>
            <a:ext cx="304800" cy="304800"/>
          </a:xfrm>
          <a:prstGeom prst="rect">
            <a:avLst/>
          </a:prstGeom>
        </p:spPr>
      </p:pic>
      <p:pic>
        <p:nvPicPr>
          <p:cNvPr id="10" name="neizvesten-nepravil-nyy-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962959" y="666881"/>
            <a:ext cx="304800" cy="304800"/>
          </a:xfrm>
          <a:prstGeom prst="rect">
            <a:avLst/>
          </a:prstGeom>
        </p:spPr>
      </p:pic>
      <p:pic>
        <p:nvPicPr>
          <p:cNvPr id="11" name="21200481_45624015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832574" y="971681"/>
            <a:ext cx="304800" cy="3048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36" y="1628800"/>
            <a:ext cx="3692876" cy="793693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657985" y="6497960"/>
            <a:ext cx="430685" cy="36004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8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2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2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2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49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rId8" action="ppaction://hlinksldjump" highlightClick="1"/>
          </p:cNvPr>
          <p:cNvSpPr/>
          <p:nvPr/>
        </p:nvSpPr>
        <p:spPr>
          <a:xfrm>
            <a:off x="8783960" y="6535418"/>
            <a:ext cx="360040" cy="288032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2" y="4995353"/>
            <a:ext cx="1837726" cy="15400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833" y="2061056"/>
            <a:ext cx="2736304" cy="35913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166128"/>
            <a:ext cx="1648769" cy="15814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51" y="3856755"/>
            <a:ext cx="1800200" cy="2079439"/>
          </a:xfrm>
          <a:prstGeom prst="rect">
            <a:avLst/>
          </a:prstGeom>
        </p:spPr>
      </p:pic>
      <p:pic>
        <p:nvPicPr>
          <p:cNvPr id="9" name="neizvesten-nepravil-nyy-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874359" y="0"/>
            <a:ext cx="304800" cy="304800"/>
          </a:xfrm>
          <a:prstGeom prst="rect">
            <a:avLst/>
          </a:prstGeom>
        </p:spPr>
      </p:pic>
      <p:pic>
        <p:nvPicPr>
          <p:cNvPr id="10" name="neizvesten-nepravil-nyy-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874359" y="304800"/>
            <a:ext cx="224712" cy="224712"/>
          </a:xfrm>
          <a:prstGeom prst="rect">
            <a:avLst/>
          </a:prstGeom>
        </p:spPr>
      </p:pic>
      <p:pic>
        <p:nvPicPr>
          <p:cNvPr id="11" name="neizvesten-nepravil-nyy-otv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888592" y="529512"/>
            <a:ext cx="232792" cy="232792"/>
          </a:xfrm>
          <a:prstGeom prst="rect">
            <a:avLst/>
          </a:prstGeom>
        </p:spPr>
      </p:pic>
      <p:pic>
        <p:nvPicPr>
          <p:cNvPr id="12" name="21200481_45624015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827470" y="762304"/>
            <a:ext cx="304800" cy="304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16832"/>
            <a:ext cx="31908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2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2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2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4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7024744" cy="836712"/>
          </a:xfrm>
        </p:spPr>
        <p:txBody>
          <a:bodyPr/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Список источников: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43" y="908720"/>
            <a:ext cx="9131357" cy="5832648"/>
          </a:xfrm>
        </p:spPr>
        <p:txBody>
          <a:bodyPr/>
          <a:lstStyle/>
          <a:p>
            <a:r>
              <a:rPr lang="en-US" dirty="0">
                <a:hlinkClick r:id="rId2"/>
              </a:rPr>
              <a:t>http://animashki.org/pticy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photoshop-kopona.com/ru/36104-detskie-peyzazhnye-fony.html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genia-nice.livejournal.com/1149765.html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www.playcast.ru/viewFull/5114957/efefc12acc22458e77261dc87b4c82856a09a1a0pl?showLastComments=0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www.gifki.org/cat-svini-293.htm?page=3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kartinki-vernisazh.ru/search</a:t>
            </a:r>
            <a:endParaRPr lang="ru-RU" dirty="0" smtClean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sunveter.ru/animacija/pogoda/solnce/1630-solnce-s-luchami.html</a:t>
            </a:r>
            <a:endParaRPr lang="ru-RU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www.lovethisgif.com/image/61700/gif-oiseau-couple-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00" y="4941168"/>
            <a:ext cx="3499115" cy="2264133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rId11" action="ppaction://hlinksldjump" highlightClick="1"/>
          </p:cNvPr>
          <p:cNvSpPr/>
          <p:nvPr/>
        </p:nvSpPr>
        <p:spPr>
          <a:xfrm>
            <a:off x="8711952" y="6453336"/>
            <a:ext cx="432048" cy="380102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04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04664"/>
            <a:ext cx="6777317" cy="3508977"/>
          </a:xfrm>
        </p:spPr>
        <p:txBody>
          <a:bodyPr>
            <a:normAutofit fontScale="25000" lnSpcReduction="20000"/>
          </a:bodyPr>
          <a:lstStyle/>
          <a:p>
            <a:pPr marL="68580" indent="0">
              <a:lnSpc>
                <a:spcPct val="170000"/>
              </a:lnSpc>
              <a:buNone/>
            </a:pPr>
            <a:r>
              <a:rPr lang="ru-RU" sz="11200" u="sng" dirty="0" smtClean="0">
                <a:solidFill>
                  <a:schemeClr val="tx1"/>
                </a:solidFill>
              </a:rPr>
              <a:t>Цель</a:t>
            </a:r>
            <a:r>
              <a:rPr lang="ru-RU" sz="11200" dirty="0">
                <a:solidFill>
                  <a:schemeClr val="tx1"/>
                </a:solidFill>
              </a:rPr>
              <a:t>:</a:t>
            </a:r>
            <a:r>
              <a:rPr lang="ru-RU" sz="11200" dirty="0"/>
              <a:t> </a:t>
            </a:r>
            <a:endParaRPr lang="ru-RU" sz="11200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sz="8800" dirty="0" smtClean="0"/>
              <a:t>формирование представления </a:t>
            </a:r>
            <a:r>
              <a:rPr lang="ru-RU" sz="8800" dirty="0"/>
              <a:t>о домашних животных и их детенышей</a:t>
            </a:r>
            <a:r>
              <a:rPr lang="ru-RU" sz="8800" dirty="0" smtClean="0"/>
              <a:t>.</a:t>
            </a:r>
          </a:p>
          <a:p>
            <a:pPr marL="68580" indent="0">
              <a:lnSpc>
                <a:spcPct val="170000"/>
              </a:lnSpc>
              <a:buNone/>
            </a:pPr>
            <a:r>
              <a:rPr lang="ru-RU" sz="11200" u="sng" dirty="0" smtClean="0">
                <a:solidFill>
                  <a:schemeClr val="tx1"/>
                </a:solidFill>
              </a:rPr>
              <a:t>Задачи</a:t>
            </a:r>
            <a:r>
              <a:rPr lang="ru-RU" sz="11200" dirty="0" smtClean="0">
                <a:solidFill>
                  <a:schemeClr val="tx1"/>
                </a:solidFill>
              </a:rPr>
              <a:t>:</a:t>
            </a:r>
            <a:endParaRPr lang="ru-RU" sz="11200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</a:pPr>
            <a:r>
              <a:rPr lang="ru-RU" sz="8800" u="sng" dirty="0"/>
              <a:t>Образовательные</a:t>
            </a:r>
            <a:r>
              <a:rPr lang="ru-RU" sz="8800" dirty="0"/>
              <a:t>:</a:t>
            </a:r>
          </a:p>
          <a:p>
            <a:pPr marL="68580" indent="0">
              <a:buNone/>
            </a:pPr>
            <a:r>
              <a:rPr lang="ru-RU" sz="8800" dirty="0" smtClean="0"/>
              <a:t>Формировать </a:t>
            </a:r>
            <a:r>
              <a:rPr lang="ru-RU" sz="8800" dirty="0"/>
              <a:t>умения называть животных и их детёнышей.</a:t>
            </a:r>
          </a:p>
          <a:p>
            <a:r>
              <a:rPr lang="ru-RU" sz="8800" u="sng" dirty="0"/>
              <a:t>Развивающие</a:t>
            </a:r>
            <a:r>
              <a:rPr lang="ru-RU" sz="8800" dirty="0"/>
              <a:t>:</a:t>
            </a:r>
          </a:p>
          <a:p>
            <a:pPr marL="68580" indent="0">
              <a:buNone/>
            </a:pPr>
            <a:r>
              <a:rPr lang="ru-RU" sz="8800" dirty="0" smtClean="0"/>
              <a:t>Развивать познавательную деятельность, речевую </a:t>
            </a:r>
            <a:r>
              <a:rPr lang="ru-RU" sz="8800" dirty="0"/>
              <a:t>активность детей, </a:t>
            </a:r>
            <a:r>
              <a:rPr lang="ru-RU" sz="8800" dirty="0" smtClean="0"/>
              <a:t>развивать </a:t>
            </a:r>
            <a:r>
              <a:rPr lang="ru-RU" sz="8800" dirty="0"/>
              <a:t>наглядно-образное </a:t>
            </a:r>
            <a:r>
              <a:rPr lang="ru-RU" sz="8800" dirty="0" smtClean="0"/>
              <a:t>мышление.</a:t>
            </a:r>
            <a:endParaRPr lang="ru-RU" sz="8800" dirty="0"/>
          </a:p>
          <a:p>
            <a:r>
              <a:rPr lang="ru-RU" sz="8800" u="sng" dirty="0"/>
              <a:t>Воспитательные</a:t>
            </a:r>
            <a:r>
              <a:rPr lang="ru-RU" sz="8800" dirty="0"/>
              <a:t>:</a:t>
            </a:r>
          </a:p>
          <a:p>
            <a:pPr marL="68580" indent="0">
              <a:buNone/>
            </a:pPr>
            <a:r>
              <a:rPr lang="ru-RU" sz="8800" dirty="0" smtClean="0"/>
              <a:t>Воспитывать </a:t>
            </a:r>
            <a:r>
              <a:rPr lang="ru-RU" sz="8800" dirty="0"/>
              <a:t>любознательность, доброту, любовь к окружающей природе, активность, самостоятельность.</a:t>
            </a:r>
          </a:p>
          <a:p>
            <a:endParaRPr lang="ru-RU" sz="8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56" y="5014383"/>
            <a:ext cx="1888644" cy="175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4392488" cy="3969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ysClr val="windowText" lastClr="000000"/>
                </a:solidFill>
              </a:rPr>
              <a:t>Краткая аннотация к </a:t>
            </a:r>
            <a:r>
              <a:rPr lang="ru-RU" sz="2400" u="sng" dirty="0">
                <a:solidFill>
                  <a:sysClr val="windowText" lastClr="000000"/>
                </a:solidFill>
              </a:rPr>
              <a:t>работе</a:t>
            </a:r>
            <a:r>
              <a:rPr lang="ru-RU" sz="2400" dirty="0">
                <a:solidFill>
                  <a:sysClr val="windowText" lastClr="000000"/>
                </a:solidFill>
              </a:rPr>
              <a:t>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Игра - </a:t>
            </a:r>
            <a:r>
              <a:rPr lang="ru-RU" dirty="0">
                <a:solidFill>
                  <a:sysClr val="windowText" lastClr="000000"/>
                </a:solidFill>
              </a:rPr>
              <a:t>сфера самовыражения. Игры, используемые в работе детского </a:t>
            </a:r>
            <a:r>
              <a:rPr lang="ru-RU" dirty="0" smtClean="0">
                <a:solidFill>
                  <a:sysClr val="windowText" lastClr="000000"/>
                </a:solidFill>
              </a:rPr>
              <a:t>сада, способствуют </a:t>
            </a:r>
            <a:r>
              <a:rPr lang="ru-RU" dirty="0">
                <a:solidFill>
                  <a:sysClr val="windowText" lastClr="000000"/>
                </a:solidFill>
              </a:rPr>
              <a:t>сенсорному и умственному развитию, развитию зрительного восприятия, образных представлений, сравнению предметов, их классификации, закреплению и обогащению приобретённых знаний, запоминанию речевого материала.</a:t>
            </a:r>
          </a:p>
          <a:p>
            <a:r>
              <a:rPr lang="ru-RU" dirty="0">
                <a:solidFill>
                  <a:sysClr val="windowText" lastClr="000000"/>
                </a:solidFill>
              </a:rPr>
              <a:t>Электронное пособие создано в программе </a:t>
            </a:r>
            <a:r>
              <a:rPr lang="ru-RU" dirty="0" err="1">
                <a:solidFill>
                  <a:sysClr val="windowText" lastClr="000000"/>
                </a:solidFill>
              </a:rPr>
              <a:t>PowerPoint</a:t>
            </a:r>
            <a:r>
              <a:rPr lang="ru-RU" dirty="0">
                <a:solidFill>
                  <a:sysClr val="windowText" lastClr="000000"/>
                </a:solidFill>
              </a:rPr>
              <a:t> и может быть использовано воспитателями ДОУ при знакомстве детей с домашними животными. </a:t>
            </a:r>
            <a:r>
              <a:rPr lang="ru-RU" b="1" dirty="0">
                <a:solidFill>
                  <a:sysClr val="windowText" lastClr="000000"/>
                </a:solidFill>
              </a:rPr>
              <a:t>Интерактивная дидактическая игра </a:t>
            </a:r>
            <a:r>
              <a:rPr lang="ru-RU" i="1" dirty="0">
                <a:solidFill>
                  <a:sysClr val="windowText" lastClr="000000"/>
                </a:solidFill>
              </a:rPr>
              <a:t>«Где чья </a:t>
            </a:r>
            <a:r>
              <a:rPr lang="ru-RU" b="1" i="1" dirty="0">
                <a:solidFill>
                  <a:sysClr val="windowText" lastClr="000000"/>
                </a:solidFill>
              </a:rPr>
              <a:t>мама</a:t>
            </a:r>
            <a:r>
              <a:rPr lang="ru-RU" i="1" dirty="0">
                <a:solidFill>
                  <a:sysClr val="windowText" lastClr="000000"/>
                </a:solidFill>
              </a:rPr>
              <a:t>»</a:t>
            </a:r>
            <a:r>
              <a:rPr lang="ru-RU" dirty="0">
                <a:solidFill>
                  <a:sysClr val="windowText" lastClr="000000"/>
                </a:solidFill>
              </a:rPr>
              <a:t> позволяет в игровой форме запомнить образ животных, названия животных у кого какой детёныш и как он называется.</a:t>
            </a:r>
          </a:p>
          <a:p>
            <a:r>
              <a:rPr lang="ru-RU" dirty="0">
                <a:solidFill>
                  <a:sysClr val="windowText" lastClr="000000"/>
                </a:solidFill>
              </a:rPr>
              <a:t>Презентация подготовлена для детей младшего дошкольного возраста </a:t>
            </a:r>
            <a:r>
              <a:rPr lang="ru-RU" i="1" dirty="0">
                <a:solidFill>
                  <a:sysClr val="windowText" lastClr="000000"/>
                </a:solidFill>
              </a:rPr>
              <a:t>(3-4 лет)</a:t>
            </a:r>
            <a:r>
              <a:rPr lang="ru-RU" dirty="0">
                <a:solidFill>
                  <a:sysClr val="windowText" lastClr="000000"/>
                </a:solidFill>
              </a:rPr>
              <a:t>. Состоит из 13 слайдов.</a:t>
            </a:r>
          </a:p>
          <a:p>
            <a:r>
              <a:rPr lang="ru-RU" dirty="0">
                <a:solidFill>
                  <a:sysClr val="windowText" lastClr="000000"/>
                </a:solidFill>
              </a:rPr>
              <a:t>Детям предложены следующие </a:t>
            </a:r>
            <a:r>
              <a:rPr lang="ru-RU" u="sng" dirty="0">
                <a:solidFill>
                  <a:sysClr val="windowText" lastClr="000000"/>
                </a:solidFill>
              </a:rPr>
              <a:t>задания</a:t>
            </a:r>
            <a:r>
              <a:rPr lang="ru-RU" dirty="0">
                <a:solidFill>
                  <a:sysClr val="windowText" lastClr="000000"/>
                </a:solidFill>
              </a:rPr>
              <a:t>:</a:t>
            </a:r>
          </a:p>
          <a:p>
            <a:r>
              <a:rPr lang="ru-RU" dirty="0" smtClean="0">
                <a:solidFill>
                  <a:sysClr val="windowText" lastClr="000000"/>
                </a:solidFill>
              </a:rPr>
              <a:t>1. </a:t>
            </a:r>
            <a:r>
              <a:rPr lang="ru-RU" dirty="0">
                <a:solidFill>
                  <a:sysClr val="windowText" lastClr="000000"/>
                </a:solidFill>
              </a:rPr>
              <a:t>Выбрать правильно детеныша к животному.</a:t>
            </a:r>
          </a:p>
          <a:p>
            <a:r>
              <a:rPr lang="ru-RU" dirty="0" smtClean="0">
                <a:solidFill>
                  <a:sysClr val="windowText" lastClr="000000"/>
                </a:solidFill>
              </a:rPr>
              <a:t>2. </a:t>
            </a:r>
            <a:r>
              <a:rPr lang="ru-RU" dirty="0">
                <a:solidFill>
                  <a:sysClr val="windowText" lastClr="000000"/>
                </a:solidFill>
              </a:rPr>
              <a:t>Отгадай загадку.</a:t>
            </a:r>
          </a:p>
          <a:p>
            <a:r>
              <a:rPr lang="ru-RU" dirty="0" smtClean="0">
                <a:solidFill>
                  <a:sysClr val="windowText" lastClr="000000"/>
                </a:solidFill>
              </a:rPr>
              <a:t>3.  </a:t>
            </a:r>
            <a:r>
              <a:rPr lang="ru-RU" dirty="0">
                <a:solidFill>
                  <a:sysClr val="windowText" lastClr="000000"/>
                </a:solidFill>
              </a:rPr>
              <a:t>Кто лишний.</a:t>
            </a:r>
          </a:p>
          <a:p>
            <a:r>
              <a:rPr lang="ru-RU" dirty="0">
                <a:solidFill>
                  <a:sysClr val="windowText" lastClr="000000"/>
                </a:solidFill>
              </a:rPr>
              <a:t> </a:t>
            </a:r>
          </a:p>
          <a:p>
            <a:r>
              <a:rPr lang="ru-RU" dirty="0">
                <a:solidFill>
                  <a:sysClr val="windowText" lastClr="000000"/>
                </a:solidFill>
              </a:rPr>
              <a:t>Использовать данную презентацию можно как в индивидуальной работе, так и в малых группах.</a:t>
            </a:r>
          </a:p>
          <a:p>
            <a:r>
              <a:rPr lang="ru-RU" u="sng" dirty="0">
                <a:solidFill>
                  <a:sysClr val="windowText" lastClr="000000"/>
                </a:solidFill>
              </a:rPr>
              <a:t>Правила работы с презентацией</a:t>
            </a:r>
            <a:r>
              <a:rPr lang="ru-RU" dirty="0">
                <a:solidFill>
                  <a:sysClr val="windowText" lastClr="000000"/>
                </a:solidFill>
              </a:rPr>
              <a:t>:</a:t>
            </a:r>
          </a:p>
          <a:p>
            <a:pPr marL="68580" indent="0">
              <a:buNone/>
            </a:pPr>
            <a:r>
              <a:rPr lang="ru-RU" dirty="0" smtClean="0">
                <a:solidFill>
                  <a:sysClr val="windowText" lastClr="000000"/>
                </a:solidFill>
              </a:rPr>
              <a:t>     Управление </a:t>
            </a:r>
            <a:r>
              <a:rPr lang="ru-RU" dirty="0">
                <a:solidFill>
                  <a:sysClr val="windowText" lastClr="000000"/>
                </a:solidFill>
              </a:rPr>
              <a:t>в презентации идёт с помощью мышки и клика на экран.</a:t>
            </a:r>
          </a:p>
          <a:p>
            <a:r>
              <a:rPr lang="ru-RU" u="sng" dirty="0">
                <a:solidFill>
                  <a:sysClr val="windowText" lastClr="000000"/>
                </a:solidFill>
              </a:rPr>
              <a:t>Образовательный эффект</a:t>
            </a:r>
            <a:r>
              <a:rPr lang="ru-RU" dirty="0">
                <a:solidFill>
                  <a:sysClr val="windowText" lastClr="000000"/>
                </a:solidFill>
              </a:rPr>
              <a:t>:</a:t>
            </a:r>
          </a:p>
          <a:p>
            <a:pPr marL="68580" indent="0">
              <a:buNone/>
            </a:pPr>
            <a:r>
              <a:rPr lang="ru-RU" dirty="0" smtClean="0">
                <a:solidFill>
                  <a:sysClr val="windowText" lastClr="000000"/>
                </a:solidFill>
              </a:rPr>
              <a:t>     Благодаря </a:t>
            </a:r>
            <a:r>
              <a:rPr lang="ru-RU" dirty="0">
                <a:solidFill>
                  <a:sysClr val="windowText" lastClr="000000"/>
                </a:solidFill>
              </a:rPr>
              <a:t>данной презентации дети легко смогут усвоить обобщающее понятие "домашние животные", дошкольники в доступной, игровой форме научатся называть животных и их детёнышей, активизируют словарь по теме. Компьютерная </a:t>
            </a:r>
            <a:r>
              <a:rPr lang="ru-RU" b="1" dirty="0">
                <a:solidFill>
                  <a:sysClr val="windowText" lastClr="000000"/>
                </a:solidFill>
              </a:rPr>
              <a:t>игра</a:t>
            </a:r>
            <a:r>
              <a:rPr lang="ru-RU" dirty="0">
                <a:solidFill>
                  <a:sysClr val="windowText" lastClr="000000"/>
                </a:solidFill>
              </a:rPr>
              <a:t> для ребенка почти всегда удовольствие, он </a:t>
            </a:r>
            <a:r>
              <a:rPr lang="ru-RU" b="1" dirty="0">
                <a:solidFill>
                  <a:sysClr val="windowText" lastClr="000000"/>
                </a:solidFill>
              </a:rPr>
              <a:t>играет</a:t>
            </a:r>
            <a:r>
              <a:rPr lang="ru-RU" dirty="0">
                <a:solidFill>
                  <a:sysClr val="windowText" lastClr="000000"/>
                </a:solidFill>
              </a:rPr>
              <a:t> с увлечением и воспринимает игру как отдых. Именно этот факт делает компьютерные игры незаменимым наставником, воспитывающим и образовывающим ребенка, без лишних нравоучений, не вызывая протеста или скуки. А значит, навыки и взгляды, которые возникли благодаря игре, останутся в активной памяти надолго.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4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4645750" cy="6290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Выберите категорию: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067" y="0"/>
            <a:ext cx="3063562" cy="3071348"/>
          </a:xfrm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1225419" y="2204864"/>
            <a:ext cx="3888432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Отгадай загадку</a:t>
            </a:r>
            <a:endParaRPr lang="ru-RU" sz="2800" dirty="0"/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2324979" y="3501008"/>
            <a:ext cx="3871047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Кто  здесь лишний?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21088"/>
            <a:ext cx="7992888" cy="2485628"/>
          </a:xfrm>
          <a:prstGeom prst="rect">
            <a:avLst/>
          </a:prstGeom>
        </p:spPr>
      </p:pic>
      <p:sp>
        <p:nvSpPr>
          <p:cNvPr id="20" name="Скругленный прямоугольник 19">
            <a:hlinkClick r:id="rId6" action="ppaction://hlinksldjump"/>
          </p:cNvPr>
          <p:cNvSpPr/>
          <p:nvPr/>
        </p:nvSpPr>
        <p:spPr>
          <a:xfrm>
            <a:off x="539552" y="918488"/>
            <a:ext cx="3456384" cy="75341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Чья это мама?</a:t>
            </a:r>
          </a:p>
        </p:txBody>
      </p:sp>
      <p:sp>
        <p:nvSpPr>
          <p:cNvPr id="25" name="Управляющая кнопка: домой 24">
            <a:hlinkClick r:id="rId7" action="ppaction://hlinksldjump" highlightClick="1"/>
          </p:cNvPr>
          <p:cNvSpPr/>
          <p:nvPr/>
        </p:nvSpPr>
        <p:spPr>
          <a:xfrm>
            <a:off x="8532440" y="6453336"/>
            <a:ext cx="576064" cy="404664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Управляющая кнопка: документ 25">
            <a:hlinkClick r:id="rId8" action="ppaction://hlinksldjump" highlightClick="1"/>
          </p:cNvPr>
          <p:cNvSpPr/>
          <p:nvPr/>
        </p:nvSpPr>
        <p:spPr>
          <a:xfrm>
            <a:off x="8028384" y="6453336"/>
            <a:ext cx="470131" cy="404664"/>
          </a:xfrm>
          <a:prstGeom prst="actionButtonDocumen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9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Мычание - Коровы (vksaver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36687" y="54429"/>
            <a:ext cx="215258" cy="2152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5009"/>
            <a:ext cx="402340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Чья это мама?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" y="2636912"/>
            <a:ext cx="2896546" cy="201622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485853"/>
            <a:ext cx="1299208" cy="11521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96" y="4999682"/>
            <a:ext cx="2952328" cy="18583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897530"/>
            <a:ext cx="1719152" cy="1934349"/>
          </a:xfrm>
          <a:prstGeom prst="rect">
            <a:avLst/>
          </a:prstGeom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698295" y="6543847"/>
            <a:ext cx="432048" cy="288032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6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06 0.09421 L -0.14305 0.01713 C -0.1493 0.00139 -0.15573 -0.02338 -0.16076 -0.05023 C -0.16632 -0.08033 -0.16944 -0.10533 -0.16944 -0.12338 L -0.17083 -0.20949 " pathEditMode="relative" rAng="15361487" ptsTypes="F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-1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03 -0.11203 L -0.20625 -0.20208 C -0.22673 -0.22199 -0.25885 -0.23819 -0.29375 -0.24722 C -0.33351 -0.25717 -0.36649 -0.25787 -0.3908 -0.24953 L -0.50677 -0.21319 " pathEditMode="relative" rAng="11449805" ptsTypes="FffFF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1" y="-9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2 -0.05995 L -0.05833 -0.1456 C -0.06545 -0.16365 -0.08003 -0.18449 -0.09756 -0.20185 C -0.11788 -0.22153 -0.13593 -0.23356 -0.15121 -0.23773 L -0.22309 -0.25879 " pathEditMode="relative" rAng="13000461" ptsTypes="FffFF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37" y="-121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889" y="-99392"/>
            <a:ext cx="7024744" cy="72008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Чья это мама?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717032"/>
            <a:ext cx="1666875" cy="1666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13176"/>
            <a:ext cx="2217846" cy="1584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88640"/>
            <a:ext cx="1666326" cy="2232248"/>
          </a:xfrm>
          <a:prstGeom prst="rect">
            <a:avLst/>
          </a:prstGeom>
        </p:spPr>
      </p:pic>
      <p:pic>
        <p:nvPicPr>
          <p:cNvPr id="10" name="Myaukane_kotyonka_-_Myaukane_kotyon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07152" y="0"/>
            <a:ext cx="609600" cy="609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22913"/>
            <a:ext cx="2674439" cy="2674439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rId11" action="ppaction://hlinksldjump" highlightClick="1"/>
          </p:cNvPr>
          <p:cNvSpPr/>
          <p:nvPr/>
        </p:nvSpPr>
        <p:spPr>
          <a:xfrm>
            <a:off x="8783960" y="6497960"/>
            <a:ext cx="360040" cy="36004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93 -0.09676 L -0.1941 -0.20417 C -0.20539 -0.22732 -0.2257 -0.25487 -0.24948 -0.2794 C -0.27674 -0.30764 -0.3007 -0.32639 -0.31997 -0.33542 L -0.41146 -0.37987 " pathEditMode="relative" rAng="13082823" ptsTypes="FffFF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26" y="-1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81 -0.09884 L -0.07986 -0.21829 C -0.08437 -0.24422 -0.09687 -0.27616 -0.11319 -0.30602 C -0.13194 -0.34097 -0.15052 -0.36551 -0.16736 -0.37847 L -0.24618 -0.44375 " pathEditMode="relative" rAng="14040510" ptsTypes="FffFF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7" y="-1907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274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47 -0.11389 L 0.09149 -0.1794 C 0.10451 -0.19283 0.11597 -0.21713 0.12361 -0.24445 C 0.13229 -0.2757 0.1349 -0.30278 0.13177 -0.32431 L 0.11945 -0.4257 " pathEditMode="relative" rAng="-4177414" ptsTypes="FffFF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0"/>
            <a:ext cx="5800608" cy="76470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Отгадай загадку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340768"/>
            <a:ext cx="6777317" cy="3508977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Это кто? Бородка, рожки.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У неё в копытцах ножки.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Даёт великолепное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Молочко целебное.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Хитрые блестят глаза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И зовут её ...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212976"/>
            <a:ext cx="526108" cy="1190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05" y="3573016"/>
            <a:ext cx="2736304" cy="2624618"/>
          </a:xfrm>
          <a:prstGeom prst="rect">
            <a:avLst/>
          </a:prstGeom>
        </p:spPr>
      </p:pic>
      <p:pic>
        <p:nvPicPr>
          <p:cNvPr id="6" name="Звуки - Коза (vksaver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9200" y="44624"/>
            <a:ext cx="304800" cy="304800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83960" y="6525344"/>
            <a:ext cx="360040" cy="288032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8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6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-26573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ru-RU" sz="3200" b="1" dirty="0">
                <a:solidFill>
                  <a:schemeClr val="bg1"/>
                </a:solidFill>
              </a:rPr>
              <a:t>Машет радостно хвостом,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Когда идёт хозяин в дом.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У неё удел таков -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Дом хранить от </a:t>
            </a:r>
            <a:r>
              <a:rPr lang="ru-RU" sz="3200" b="1" dirty="0" smtClean="0">
                <a:solidFill>
                  <a:schemeClr val="bg1"/>
                </a:solidFill>
              </a:rPr>
              <a:t>чужаков...</a:t>
            </a:r>
            <a:endParaRPr lang="ru-RU" sz="32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16831"/>
            <a:ext cx="648072" cy="14666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33056"/>
            <a:ext cx="2687166" cy="2687166"/>
          </a:xfrm>
          <a:prstGeom prst="rect">
            <a:avLst/>
          </a:prstGeom>
        </p:spPr>
      </p:pic>
      <p:pic>
        <p:nvPicPr>
          <p:cNvPr id="6" name="Sound_0407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504" y="53435"/>
            <a:ext cx="350330" cy="350330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710837" y="6464771"/>
            <a:ext cx="360040" cy="310902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6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52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260648"/>
            <a:ext cx="5985229" cy="3508977"/>
          </a:xfrm>
        </p:spPr>
        <p:txBody>
          <a:bodyPr/>
          <a:lstStyle/>
          <a:p>
            <a:pPr marL="68580" indent="0">
              <a:buNone/>
            </a:pPr>
            <a:r>
              <a:rPr lang="ru-RU" sz="3200" b="1" dirty="0"/>
              <a:t>Раньше всех встает,</a:t>
            </a:r>
          </a:p>
          <a:p>
            <a:pPr marL="68580" indent="0">
              <a:buNone/>
            </a:pPr>
            <a:r>
              <a:rPr lang="ru-RU" sz="3200" b="1" dirty="0"/>
              <a:t>"Ку-ка-ре-ку!" поет.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12776"/>
            <a:ext cx="454100" cy="1190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02093"/>
            <a:ext cx="2632832" cy="4581128"/>
          </a:xfrm>
          <a:prstGeom prst="rect">
            <a:avLst/>
          </a:prstGeom>
        </p:spPr>
      </p:pic>
      <p:pic>
        <p:nvPicPr>
          <p:cNvPr id="6" name="0203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50222" y="10886"/>
            <a:ext cx="393778" cy="393778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rId8" action="ppaction://hlinksldjump" highlightClick="1"/>
          </p:cNvPr>
          <p:cNvSpPr/>
          <p:nvPr/>
        </p:nvSpPr>
        <p:spPr>
          <a:xfrm>
            <a:off x="8607051" y="6489340"/>
            <a:ext cx="504056" cy="36004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1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3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sz="2800" dirty="0" smtClean="0">
            <a:solidFill>
              <a:schemeClr val="tx1">
                <a:lumMod val="95000"/>
                <a:lumOff val="5000"/>
              </a:schemeClr>
            </a:solidFill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333</TotalTime>
  <Words>214</Words>
  <Application>Microsoft Office PowerPoint</Application>
  <PresentationFormat>Экран (4:3)</PresentationFormat>
  <Paragraphs>55</Paragraphs>
  <Slides>13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Интерактивная игра «Домашние животные?»</vt:lpstr>
      <vt:lpstr>Презентация PowerPoint</vt:lpstr>
      <vt:lpstr>Краткая аннотация к работе: </vt:lpstr>
      <vt:lpstr>Выберите категорию:</vt:lpstr>
      <vt:lpstr>Чья это мама?</vt:lpstr>
      <vt:lpstr>Чья это мама?</vt:lpstr>
      <vt:lpstr>Отгадай загадку</vt:lpstr>
      <vt:lpstr>Презентация PowerPoint</vt:lpstr>
      <vt:lpstr>Презентация PowerPoint</vt:lpstr>
      <vt:lpstr>Кто здесь лишний?</vt:lpstr>
      <vt:lpstr>Презентация PowerPoint</vt:lpstr>
      <vt:lpstr>Список источников: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«Чья мама?»</dc:title>
  <dc:creator>Master</dc:creator>
  <cp:lastModifiedBy>Admin</cp:lastModifiedBy>
  <cp:revision>40</cp:revision>
  <dcterms:created xsi:type="dcterms:W3CDTF">2019-02-24T08:55:09Z</dcterms:created>
  <dcterms:modified xsi:type="dcterms:W3CDTF">2022-05-11T14:56:35Z</dcterms:modified>
</cp:coreProperties>
</file>