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56" r:id="rId3"/>
    <p:sldId id="276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5" r:id="rId19"/>
    <p:sldId id="274" r:id="rId20"/>
  </p:sldIdLst>
  <p:sldSz cx="9144000" cy="6858000" type="screen4x3"/>
  <p:notesSz cx="6858000" cy="9144000"/>
  <p:custDataLst>
    <p:tags r:id="rId21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99" autoAdjust="0"/>
    <p:restoredTop sz="94660"/>
  </p:normalViewPr>
  <p:slideViewPr>
    <p:cSldViewPr>
      <p:cViewPr varScale="1">
        <p:scale>
          <a:sx n="66" d="100"/>
          <a:sy n="66" d="100"/>
        </p:scale>
        <p:origin x="84" y="5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1A529-CCBC-49ED-BDDD-0B0E889E2AA7}" type="datetimeFigureOut">
              <a:rPr lang="ru-RU" smtClean="0"/>
              <a:t>05.12.2023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6BC4E-9C6E-4626-A351-0B4750646E7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015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1A529-CCBC-49ED-BDDD-0B0E889E2AA7}" type="datetimeFigureOut">
              <a:rPr lang="ru-RU" smtClean="0"/>
              <a:t>05.12.2023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6BC4E-9C6E-4626-A351-0B4750646E7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2503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1A529-CCBC-49ED-BDDD-0B0E889E2AA7}" type="datetimeFigureOut">
              <a:rPr lang="ru-RU" smtClean="0"/>
              <a:t>05.12.2023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6BC4E-9C6E-4626-A351-0B4750646E7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6482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1A529-CCBC-49ED-BDDD-0B0E889E2AA7}" type="datetimeFigureOut">
              <a:rPr lang="ru-RU" smtClean="0"/>
              <a:t>05.12.2023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6BC4E-9C6E-4626-A351-0B4750646E7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7915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1A529-CCBC-49ED-BDDD-0B0E889E2AA7}" type="datetimeFigureOut">
              <a:rPr lang="ru-RU" smtClean="0"/>
              <a:t>05.12.2023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6BC4E-9C6E-4626-A351-0B4750646E7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203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1A529-CCBC-49ED-BDDD-0B0E889E2AA7}" type="datetimeFigureOut">
              <a:rPr lang="ru-RU" smtClean="0"/>
              <a:t>05.12.2023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6BC4E-9C6E-4626-A351-0B4750646E7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8355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1A529-CCBC-49ED-BDDD-0B0E889E2AA7}" type="datetimeFigureOut">
              <a:rPr lang="ru-RU" smtClean="0"/>
              <a:t>05.12.2023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6BC4E-9C6E-4626-A351-0B4750646E7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4315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1A529-CCBC-49ED-BDDD-0B0E889E2AA7}" type="datetimeFigureOut">
              <a:rPr lang="ru-RU" smtClean="0"/>
              <a:t>05.12.2023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6BC4E-9C6E-4626-A351-0B4750646E7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6604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1A529-CCBC-49ED-BDDD-0B0E889E2AA7}" type="datetimeFigureOut">
              <a:rPr lang="ru-RU" smtClean="0"/>
              <a:t>05.12.2023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6BC4E-9C6E-4626-A351-0B4750646E7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8925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1A529-CCBC-49ED-BDDD-0B0E889E2AA7}" type="datetimeFigureOut">
              <a:rPr lang="ru-RU" smtClean="0"/>
              <a:t>05.12.2023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6BC4E-9C6E-4626-A351-0B4750646E7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8519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1A529-CCBC-49ED-BDDD-0B0E889E2AA7}" type="datetimeFigureOut">
              <a:rPr lang="ru-RU" smtClean="0"/>
              <a:t>05.12.2023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6BC4E-9C6E-4626-A351-0B4750646E7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580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91A529-CCBC-49ED-BDDD-0B0E889E2AA7}" type="datetimeFigureOut">
              <a:rPr lang="ru-RU" smtClean="0"/>
              <a:t>05.12.2023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56BC4E-9C6E-4626-A351-0B4750646E7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8331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10" Type="http://schemas.openxmlformats.org/officeDocument/2006/relationships/image" Target="../media/image16.jpg"/><Relationship Id="rId4" Type="http://schemas.openxmlformats.org/officeDocument/2006/relationships/image" Target="../media/image10.jpeg"/><Relationship Id="rId9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am.ru/" TargetMode="External"/><Relationship Id="rId2" Type="http://schemas.openxmlformats.org/officeDocument/2006/relationships/hyperlink" Target="https://nsportal.ru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>
            <a:noAutofit/>
          </a:bodyPr>
          <a:lstStyle/>
          <a:p>
            <a:r>
              <a:rPr lang="ru-RU" sz="2800" b="1" dirty="0">
                <a:latin typeface="+mn-lt"/>
              </a:rPr>
              <a:t>Аннотация к презентации мастер класса</a:t>
            </a:r>
            <a:br>
              <a:rPr lang="ru-RU" sz="2800" b="1" dirty="0">
                <a:latin typeface="+mn-lt"/>
              </a:rPr>
            </a:br>
            <a:r>
              <a:rPr lang="ru-RU" sz="2800" b="1" dirty="0">
                <a:latin typeface="+mn-lt"/>
              </a:rPr>
              <a:t>           на тему: «Играя развиваем детей в раннем </a:t>
            </a:r>
            <a:r>
              <a:rPr lang="ru-RU" sz="2800" b="1" dirty="0" smtClean="0"/>
              <a:t>возрасте»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 algn="just">
              <a:buFont typeface="+mj-lt"/>
              <a:buAutoNum type="arabicPeriod"/>
            </a:pPr>
            <a:r>
              <a:rPr lang="ru-RU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Презентация предназначена показать родителям, как в процессе игры ребенок знакомится с окружающим миром, накапливает знания, развивает мышление, воображение, речь. Призван заинтересовать родителей дошкольников к совместной деятельности с ребенком, желанию применять полученные знания на практике в домашних условиях. Может использоваться педагогами при подготовке к родительскому собранию, мастер классу.</a:t>
            </a:r>
          </a:p>
          <a:p>
            <a:pPr lvl="0" algn="just">
              <a:buFont typeface="+mj-lt"/>
              <a:buAutoNum type="arabicPeriod"/>
            </a:pPr>
            <a:r>
              <a:rPr lang="ru-RU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Использованные технологии</a:t>
            </a:r>
            <a:r>
              <a:rPr lang="en-US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: Internet Explorer; Microsoft Office Word; Microsoft Office </a:t>
            </a:r>
            <a:r>
              <a:rPr lang="en-US" sz="1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PowerPoint.</a:t>
            </a:r>
            <a:r>
              <a:rPr lang="ru-RU" sz="1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типы</a:t>
            </a:r>
            <a:r>
              <a:rPr lang="en-US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 </a:t>
            </a:r>
            <a:r>
              <a:rPr lang="en-US" sz="1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файлов</a:t>
            </a:r>
            <a:r>
              <a:rPr lang="en-US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: MP4 Video File / AIMP3 MPEG Layer 3  </a:t>
            </a:r>
            <a:r>
              <a:rPr lang="ru-RU" sz="1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разнообразие </a:t>
            </a:r>
            <a:r>
              <a:rPr lang="ru-RU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используемых слайдов: слайд с текстом, </a:t>
            </a:r>
            <a:r>
              <a:rPr lang="ru-RU" sz="1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фотографиями</a:t>
            </a:r>
            <a:r>
              <a:rPr lang="ru-RU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  <a:p>
            <a:pPr algn="just">
              <a:buFont typeface="+mj-lt"/>
              <a:buAutoNum type="arabicPeriod"/>
            </a:pPr>
            <a:r>
              <a:rPr lang="ru-RU" sz="1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Целевая </a:t>
            </a:r>
            <a:r>
              <a:rPr lang="ru-RU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аудитория- педагоги, родители, методисты.</a:t>
            </a:r>
          </a:p>
          <a:p>
            <a:pPr algn="just">
              <a:buFont typeface="+mj-lt"/>
              <a:buAutoNum type="arabicPeriod"/>
            </a:pPr>
            <a:r>
              <a:rPr lang="ru-RU" sz="1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Объём</a:t>
            </a:r>
            <a:r>
              <a:rPr lang="en-US" sz="1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18 </a:t>
            </a:r>
            <a:r>
              <a:rPr lang="ru-RU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слайдов </a:t>
            </a:r>
            <a:r>
              <a:rPr lang="en-US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Microsoft Office </a:t>
            </a:r>
            <a:r>
              <a:rPr lang="en-US" sz="18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PowerPoin</a:t>
            </a:r>
            <a:endParaRPr lang="ru-RU" sz="1800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>
              <a:buFont typeface="+mj-lt"/>
              <a:buAutoNum type="arabicPeriod"/>
            </a:pPr>
            <a:r>
              <a:rPr lang="ru-RU" sz="1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Структура </a:t>
            </a:r>
            <a:r>
              <a:rPr lang="ru-RU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презентации: актуальность, цель, </a:t>
            </a:r>
            <a:r>
              <a:rPr lang="ru-RU" sz="1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задачи участники, материалы и оборудование, игровой план   мастер класса, игры, </a:t>
            </a:r>
            <a:r>
              <a:rPr lang="ru-RU" sz="18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физминутка</a:t>
            </a:r>
            <a:r>
              <a:rPr lang="ru-RU" sz="1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, вывод, список    </a:t>
            </a:r>
            <a:r>
              <a:rPr lang="ru-RU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используемой литературы.</a:t>
            </a:r>
          </a:p>
        </p:txBody>
      </p:sp>
    </p:spTree>
    <p:extLst>
      <p:ext uri="{BB962C8B-B14F-4D97-AF65-F5344CB8AC3E}">
        <p14:creationId xmlns:p14="http://schemas.microsoft.com/office/powerpoint/2010/main" val="222361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712968" cy="1210146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000000"/>
                </a:solidFill>
                <a:latin typeface="Calibri Light" pitchFamily="34" charset="0"/>
                <a:cs typeface="Calibri Light" pitchFamily="34" charset="0"/>
              </a:rPr>
              <a:t>«Песочница» на кухне/ </a:t>
            </a:r>
            <a:r>
              <a:rPr lang="ru-RU" sz="4000" dirty="0">
                <a:solidFill>
                  <a:srgbClr val="000000"/>
                </a:solidFill>
                <a:latin typeface="Calibri Light" pitchFamily="34" charset="0"/>
                <a:cs typeface="Calibri Light" pitchFamily="34" charset="0"/>
              </a:rPr>
              <a:t>Сортировка  фасоли и </a:t>
            </a:r>
            <a:r>
              <a:rPr lang="ru-RU" sz="4000" dirty="0" smtClean="0">
                <a:solidFill>
                  <a:srgbClr val="000000"/>
                </a:solidFill>
                <a:latin typeface="Calibri Light" pitchFamily="34" charset="0"/>
                <a:cs typeface="Calibri Light" pitchFamily="34" charset="0"/>
              </a:rPr>
              <a:t>игрушек </a:t>
            </a:r>
            <a:r>
              <a:rPr lang="ru-RU" sz="4000" dirty="0">
                <a:solidFill>
                  <a:srgbClr val="000000"/>
                </a:solidFill>
                <a:latin typeface="Calibri Light" pitchFamily="34" charset="0"/>
                <a:cs typeface="Calibri Light" pitchFamily="34" charset="0"/>
              </a:rPr>
              <a:t>в манке</a:t>
            </a:r>
            <a:endParaRPr lang="ru-RU" sz="4000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467544" y="1556792"/>
            <a:ext cx="8373616" cy="936104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b="1" dirty="0" smtClean="0">
                <a:latin typeface="Calibri Light" pitchFamily="34" charset="0"/>
                <a:cs typeface="Calibri Light" pitchFamily="34" charset="0"/>
              </a:rPr>
              <a:t>Цель: </a:t>
            </a:r>
            <a:r>
              <a:rPr lang="ru-RU" dirty="0" smtClean="0">
                <a:latin typeface="Calibri Light" pitchFamily="34" charset="0"/>
                <a:cs typeface="Calibri Light" pitchFamily="34" charset="0"/>
              </a:rPr>
              <a:t>Формирование </a:t>
            </a:r>
            <a:r>
              <a:rPr lang="ru-RU" dirty="0">
                <a:latin typeface="Calibri Light" pitchFamily="34" charset="0"/>
                <a:cs typeface="Calibri Light" pitchFamily="34" charset="0"/>
              </a:rPr>
              <a:t>представления о свойствах предметов, </a:t>
            </a:r>
            <a:r>
              <a:rPr lang="ru-RU" dirty="0" smtClean="0">
                <a:latin typeface="Calibri Light" pitchFamily="34" charset="0"/>
                <a:cs typeface="Calibri Light" pitchFamily="34" charset="0"/>
              </a:rPr>
              <a:t>совершенствовать </a:t>
            </a:r>
            <a:r>
              <a:rPr lang="ru-RU" dirty="0">
                <a:latin typeface="Calibri Light" pitchFamily="34" charset="0"/>
                <a:cs typeface="Calibri Light" pitchFamily="34" charset="0"/>
              </a:rPr>
              <a:t>умения </a:t>
            </a:r>
            <a:r>
              <a:rPr lang="ru-RU" dirty="0" smtClean="0">
                <a:latin typeface="Calibri Light" pitchFamily="34" charset="0"/>
                <a:cs typeface="Calibri Light" pitchFamily="34" charset="0"/>
              </a:rPr>
              <a:t>сравнивать, группировать, </a:t>
            </a:r>
            <a:r>
              <a:rPr lang="ru-RU" dirty="0">
                <a:latin typeface="Calibri Light" pitchFamily="34" charset="0"/>
                <a:cs typeface="Calibri Light" pitchFamily="34" charset="0"/>
              </a:rPr>
              <a:t>совершенствовать тактильные ощущения.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5712" y="2564904"/>
            <a:ext cx="7208776" cy="4042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666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>
                <a:solidFill>
                  <a:srgbClr val="000000"/>
                </a:solidFill>
                <a:latin typeface="Calibri Light" pitchFamily="34" charset="0"/>
                <a:cs typeface="Calibri Light" pitchFamily="34" charset="0"/>
              </a:rPr>
              <a:t>Собрать бусы из </a:t>
            </a:r>
            <a:r>
              <a:rPr lang="ru-RU" dirty="0" smtClean="0">
                <a:solidFill>
                  <a:srgbClr val="000000"/>
                </a:solidFill>
                <a:latin typeface="Calibri Light" pitchFamily="34" charset="0"/>
                <a:cs typeface="Calibri Light" pitchFamily="34" charset="0"/>
              </a:rPr>
              <a:t>макарон и их окрашивание свеклой</a:t>
            </a:r>
            <a:endParaRPr lang="ru-RU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467544" y="1556792"/>
            <a:ext cx="8373616" cy="648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2200" b="1" dirty="0" smtClean="0">
                <a:latin typeface="Calibri Light" pitchFamily="34" charset="0"/>
                <a:cs typeface="Calibri Light" pitchFamily="34" charset="0"/>
              </a:rPr>
              <a:t>Цель: </a:t>
            </a:r>
            <a:r>
              <a:rPr lang="ru-RU" sz="2200" dirty="0">
                <a:latin typeface="Calibri Light" pitchFamily="34" charset="0"/>
                <a:cs typeface="Calibri Light" pitchFamily="34" charset="0"/>
              </a:rPr>
              <a:t>Познакомить детей и родителей с новым видом творчества в свободное от занятий </a:t>
            </a:r>
            <a:r>
              <a:rPr lang="ru-RU" sz="2200" dirty="0" smtClean="0">
                <a:latin typeface="Calibri Light" pitchFamily="34" charset="0"/>
                <a:cs typeface="Calibri Light" pitchFamily="34" charset="0"/>
              </a:rPr>
              <a:t>время.</a:t>
            </a:r>
            <a:endParaRPr lang="ru-RU" sz="2200" dirty="0">
              <a:latin typeface="Calibri Light" pitchFamily="34" charset="0"/>
              <a:cs typeface="Calibri Light" pitchFamily="34" charset="0"/>
            </a:endParaRPr>
          </a:p>
          <a:p>
            <a:pPr marL="0" indent="0" algn="just">
              <a:buNone/>
            </a:pPr>
            <a:endParaRPr lang="ru-RU" sz="2200" dirty="0">
              <a:latin typeface="Calibri Light" pitchFamily="34" charset="0"/>
              <a:cs typeface="Calibri Light" pitchFamily="34" charset="0"/>
            </a:endParaRPr>
          </a:p>
          <a:p>
            <a:pPr marL="0" indent="0" algn="just">
              <a:buNone/>
            </a:pPr>
            <a:r>
              <a:rPr lang="ru-RU" sz="2200" dirty="0">
                <a:latin typeface="Calibri Light" pitchFamily="34" charset="0"/>
                <a:cs typeface="Calibri Light" pitchFamily="34" charset="0"/>
              </a:rPr>
              <a:t> 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7584" y="2564904"/>
            <a:ext cx="8147248" cy="4168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364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000000"/>
                </a:solidFill>
                <a:latin typeface="Calibri Light" pitchFamily="34" charset="0"/>
                <a:cs typeface="Calibri Light" pitchFamily="34" charset="0"/>
              </a:rPr>
              <a:t>Игра </a:t>
            </a:r>
            <a:r>
              <a:rPr lang="ru-RU" sz="4800" dirty="0">
                <a:solidFill>
                  <a:srgbClr val="000000"/>
                </a:solidFill>
                <a:latin typeface="Calibri Light" pitchFamily="34" charset="0"/>
                <a:cs typeface="Calibri Light" pitchFamily="34" charset="0"/>
              </a:rPr>
              <a:t>с </a:t>
            </a:r>
            <a:r>
              <a:rPr lang="ru-RU" sz="4800" dirty="0" smtClean="0">
                <a:solidFill>
                  <a:srgbClr val="000000"/>
                </a:solidFill>
                <a:latin typeface="Calibri Light" pitchFamily="34" charset="0"/>
                <a:cs typeface="Calibri Light" pitchFamily="34" charset="0"/>
              </a:rPr>
              <a:t>овощами</a:t>
            </a:r>
            <a:endParaRPr lang="ru-RU" sz="4800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395536" y="1540506"/>
            <a:ext cx="8373616" cy="648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2200" b="1" dirty="0" smtClean="0">
                <a:latin typeface="Calibri Light" pitchFamily="34" charset="0"/>
                <a:cs typeface="Calibri Light" pitchFamily="34" charset="0"/>
              </a:rPr>
              <a:t>Цель: </a:t>
            </a:r>
            <a:r>
              <a:rPr lang="ru-RU" sz="2200" dirty="0" smtClean="0">
                <a:latin typeface="Calibri Light" pitchFamily="34" charset="0"/>
                <a:cs typeface="Calibri Light" pitchFamily="34" charset="0"/>
              </a:rPr>
              <a:t>Совершенствовать умение сравнивать по размеру, форме, весу и цвету. Пополнять словарный запас , активизировать речь детей.</a:t>
            </a:r>
            <a:endParaRPr lang="ru-RU" sz="2200" dirty="0">
              <a:latin typeface="Calibri Light" pitchFamily="34" charset="0"/>
              <a:cs typeface="Calibri Light" pitchFamily="34" charset="0"/>
            </a:endParaRPr>
          </a:p>
          <a:p>
            <a:pPr marL="0" indent="0" algn="just">
              <a:buNone/>
            </a:pPr>
            <a:endParaRPr lang="ru-RU" sz="2200" dirty="0">
              <a:latin typeface="Calibri Light" pitchFamily="34" charset="0"/>
              <a:cs typeface="Calibri Light" pitchFamily="34" charset="0"/>
            </a:endParaRPr>
          </a:p>
          <a:p>
            <a:pPr marL="0" indent="0" algn="just">
              <a:buNone/>
            </a:pPr>
            <a:r>
              <a:rPr lang="ru-RU" sz="2200" dirty="0">
                <a:latin typeface="Calibri Light" pitchFamily="34" charset="0"/>
                <a:cs typeface="Calibri Light" pitchFamily="34" charset="0"/>
              </a:rPr>
              <a:t> 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5656" y="2420888"/>
            <a:ext cx="7499176" cy="4266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051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>
                <a:solidFill>
                  <a:srgbClr val="000000"/>
                </a:solidFill>
                <a:latin typeface="Calibri Light" pitchFamily="34" charset="0"/>
                <a:cs typeface="Calibri Light" pitchFamily="34" charset="0"/>
              </a:rPr>
              <a:t>«Тонет- не тонет»</a:t>
            </a:r>
            <a:endParaRPr lang="ru-RU" sz="5400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395536" y="1540506"/>
            <a:ext cx="5184576" cy="27525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200" b="1" dirty="0" smtClean="0">
                <a:latin typeface="Calibri Light" pitchFamily="34" charset="0"/>
                <a:cs typeface="Calibri Light" pitchFamily="34" charset="0"/>
              </a:rPr>
              <a:t>Цель: </a:t>
            </a:r>
            <a:r>
              <a:rPr lang="ru-RU" sz="2200" dirty="0">
                <a:latin typeface="Calibri Light" pitchFamily="34" charset="0"/>
                <a:cs typeface="Calibri Light" pitchFamily="34" charset="0"/>
              </a:rPr>
              <a:t> </a:t>
            </a:r>
            <a:r>
              <a:rPr lang="ru-RU" sz="2200" dirty="0" smtClean="0">
                <a:latin typeface="Calibri Light" pitchFamily="34" charset="0"/>
                <a:cs typeface="Calibri Light" pitchFamily="34" charset="0"/>
              </a:rPr>
              <a:t>Приобщать  детей к </a:t>
            </a:r>
            <a:r>
              <a:rPr lang="ru-RU" sz="2200" dirty="0">
                <a:latin typeface="Calibri Light" pitchFamily="34" charset="0"/>
                <a:cs typeface="Calibri Light" pitchFamily="34" charset="0"/>
              </a:rPr>
              <a:t>навыкам </a:t>
            </a:r>
            <a:r>
              <a:rPr lang="ru-RU" sz="2200" dirty="0" smtClean="0">
                <a:latin typeface="Calibri Light" pitchFamily="34" charset="0"/>
                <a:cs typeface="Calibri Light" pitchFamily="34" charset="0"/>
              </a:rPr>
              <a:t>экспериментирования. </a:t>
            </a:r>
            <a:r>
              <a:rPr lang="ru-RU" sz="2200" dirty="0">
                <a:latin typeface="Calibri Light" pitchFamily="34" charset="0"/>
                <a:cs typeface="Calibri Light" pitchFamily="34" charset="0"/>
              </a:rPr>
              <a:t>Знакомить детей со свойствами разных материалов (какие предметы тонут, а какие держатся на поверхности воды).</a:t>
            </a:r>
          </a:p>
          <a:p>
            <a:pPr marL="0" indent="0">
              <a:buNone/>
            </a:pPr>
            <a:r>
              <a:rPr lang="ru-RU" sz="2200" dirty="0" smtClean="0">
                <a:latin typeface="Calibri Light" pitchFamily="34" charset="0"/>
                <a:cs typeface="Calibri Light" pitchFamily="34" charset="0"/>
              </a:rPr>
              <a:t> </a:t>
            </a:r>
            <a:endParaRPr lang="ru-RU" sz="2200" dirty="0">
              <a:latin typeface="Calibri Light" pitchFamily="34" charset="0"/>
              <a:cs typeface="Calibri Light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6176" y="1791496"/>
            <a:ext cx="2736304" cy="5003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52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/>
          </a:bodyPr>
          <a:lstStyle/>
          <a:p>
            <a:r>
              <a:rPr lang="ru-RU" sz="5400" dirty="0">
                <a:solidFill>
                  <a:srgbClr val="000000"/>
                </a:solidFill>
                <a:latin typeface="Calibri Light" pitchFamily="34" charset="0"/>
                <a:cs typeface="Calibri Light" pitchFamily="34" charset="0"/>
              </a:rPr>
              <a:t>«Водные пузыри</a:t>
            </a:r>
            <a:r>
              <a:rPr lang="ru-RU" sz="5400" dirty="0" smtClean="0">
                <a:solidFill>
                  <a:srgbClr val="000000"/>
                </a:solidFill>
                <a:latin typeface="Calibri Light" pitchFamily="34" charset="0"/>
                <a:cs typeface="Calibri Light" pitchFamily="34" charset="0"/>
              </a:rPr>
              <a:t>»</a:t>
            </a:r>
            <a:endParaRPr lang="ru-RU" sz="5400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395536" y="1540506"/>
            <a:ext cx="5184576" cy="11684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200" b="1" dirty="0" smtClean="0">
                <a:latin typeface="Calibri Light" pitchFamily="34" charset="0"/>
                <a:cs typeface="Calibri Light" pitchFamily="34" charset="0"/>
              </a:rPr>
              <a:t>Цель: </a:t>
            </a:r>
            <a:r>
              <a:rPr lang="ru-RU" sz="2200" dirty="0">
                <a:latin typeface="Calibri Light" pitchFamily="34" charset="0"/>
                <a:cs typeface="Calibri Light" pitchFamily="34" charset="0"/>
              </a:rPr>
              <a:t> снятие психоэмоционального напряжения, коррекция агрессивного поведения.</a:t>
            </a:r>
          </a:p>
          <a:p>
            <a:pPr marL="0" indent="0">
              <a:buNone/>
            </a:pPr>
            <a:r>
              <a:rPr lang="ru-RU" sz="2200" dirty="0" smtClean="0">
                <a:latin typeface="Calibri Light" pitchFamily="34" charset="0"/>
                <a:cs typeface="Calibri Light" pitchFamily="34" charset="0"/>
              </a:rPr>
              <a:t> </a:t>
            </a:r>
            <a:endParaRPr lang="ru-RU" sz="2200" dirty="0">
              <a:latin typeface="Calibri Light" pitchFamily="34" charset="0"/>
              <a:cs typeface="Calibri Light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68144" y="1574539"/>
            <a:ext cx="3142041" cy="5183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463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47" y="1390241"/>
            <a:ext cx="8046156" cy="452596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5400" dirty="0">
                <a:solidFill>
                  <a:srgbClr val="000000"/>
                </a:solidFill>
                <a:latin typeface="Calibri Light" pitchFamily="34" charset="0"/>
                <a:cs typeface="Calibri Light" pitchFamily="34" charset="0"/>
              </a:rPr>
              <a:t>Музыкальная </a:t>
            </a:r>
            <a:r>
              <a:rPr lang="ru-RU" sz="5400" dirty="0" err="1" smtClean="0">
                <a:solidFill>
                  <a:srgbClr val="000000"/>
                </a:solidFill>
                <a:latin typeface="Calibri Light" pitchFamily="34" charset="0"/>
                <a:cs typeface="Calibri Light" pitchFamily="34" charset="0"/>
              </a:rPr>
              <a:t>физминутка</a:t>
            </a:r>
            <a:endParaRPr lang="ru-RU" sz="5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373" y="1407053"/>
            <a:ext cx="8136904" cy="468805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62" y="1390241"/>
            <a:ext cx="8352925" cy="4792662"/>
          </a:xfrm>
          <a:prstGeom prst="rect">
            <a:avLst/>
          </a:prstGeom>
        </p:spPr>
      </p:pic>
      <p:pic>
        <p:nvPicPr>
          <p:cNvPr id="3" name="Pesenki_s_dvizheniyami_-_Ty_pohlopaj_vmeste_s_nami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929" end="79840.0416"/>
                  <p14:fade in="750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25007" y="5821363"/>
            <a:ext cx="609600" cy="6096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11" y="1361058"/>
            <a:ext cx="8091530" cy="475062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60" y="1298341"/>
            <a:ext cx="8538080" cy="487606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25" y="1203302"/>
            <a:ext cx="8501115" cy="4943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6800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9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4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8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5400" dirty="0">
                <a:solidFill>
                  <a:srgbClr val="000000"/>
                </a:solidFill>
                <a:latin typeface="Calibri Light" pitchFamily="34" charset="0"/>
                <a:cs typeface="Calibri Light" pitchFamily="34" charset="0"/>
              </a:rPr>
              <a:t>Сделай пуговку для шнуровки</a:t>
            </a:r>
            <a:endParaRPr lang="ru-RU" sz="5400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467544" y="1556792"/>
            <a:ext cx="8373616" cy="93610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b="1" dirty="0" smtClean="0">
                <a:latin typeface="Calibri Light" pitchFamily="34" charset="0"/>
                <a:cs typeface="Calibri Light" pitchFamily="34" charset="0"/>
              </a:rPr>
              <a:t>Цель: </a:t>
            </a:r>
            <a:r>
              <a:rPr lang="ru-RU" dirty="0" smtClean="0">
                <a:latin typeface="Calibri Light" pitchFamily="34" charset="0"/>
                <a:cs typeface="Calibri Light" pitchFamily="34" charset="0"/>
              </a:rPr>
              <a:t>Развивать </a:t>
            </a:r>
            <a:r>
              <a:rPr lang="ru-RU" dirty="0">
                <a:latin typeface="Calibri Light" pitchFamily="34" charset="0"/>
                <a:cs typeface="Calibri Light" pitchFamily="34" charset="0"/>
              </a:rPr>
              <a:t>мелкую </a:t>
            </a:r>
            <a:r>
              <a:rPr lang="ru-RU" dirty="0" smtClean="0">
                <a:latin typeface="Calibri Light" pitchFamily="34" charset="0"/>
                <a:cs typeface="Calibri Light" pitchFamily="34" charset="0"/>
              </a:rPr>
              <a:t>моторику рук, </a:t>
            </a:r>
            <a:r>
              <a:rPr lang="ru-RU" dirty="0">
                <a:latin typeface="Calibri Light" pitchFamily="34" charset="0"/>
                <a:cs typeface="Calibri Light" pitchFamily="34" charset="0"/>
              </a:rPr>
              <a:t>воображение, </a:t>
            </a:r>
            <a:r>
              <a:rPr lang="ru-RU" dirty="0" smtClean="0">
                <a:latin typeface="Calibri Light" pitchFamily="34" charset="0"/>
                <a:cs typeface="Calibri Light" pitchFamily="34" charset="0"/>
              </a:rPr>
              <a:t>усидчивость.</a:t>
            </a:r>
            <a:endParaRPr lang="ru-RU" dirty="0">
              <a:latin typeface="Calibri Light" pitchFamily="34" charset="0"/>
              <a:cs typeface="Calibri Light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83968" y="2708920"/>
            <a:ext cx="7376645" cy="4037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366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Вывод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Занимаясь </a:t>
            </a:r>
            <a:r>
              <a:rPr lang="ru-RU" dirty="0"/>
              <a:t>с </a:t>
            </a:r>
            <a:r>
              <a:rPr lang="ru-RU" dirty="0" smtClean="0"/>
              <a:t>ребенком игами в  раннем развитии, </a:t>
            </a:r>
            <a:r>
              <a:rPr lang="ru-RU" dirty="0"/>
              <a:t>мы просто расширяем информационное пространство ребенка и даем ему возможность хотя бы немного удовлетворить его потребности в знаниях об окружающем мире.</a:t>
            </a:r>
          </a:p>
          <a:p>
            <a:r>
              <a:rPr lang="ru-RU" dirty="0" smtClean="0"/>
              <a:t>Индивидуальный  подход к ребенку позволяет воспитывать самостоятельную </a:t>
            </a:r>
            <a:r>
              <a:rPr lang="ru-RU" dirty="0"/>
              <a:t>личность, он сам вправе решать, кем ему быть и чем </a:t>
            </a:r>
            <a:r>
              <a:rPr lang="ru-RU" dirty="0" smtClean="0"/>
              <a:t>заниматься</a:t>
            </a:r>
            <a:r>
              <a:rPr lang="ru-RU" dirty="0"/>
              <a:t>.</a:t>
            </a:r>
            <a:r>
              <a:rPr lang="ru-RU" dirty="0" smtClean="0"/>
              <a:t> </a:t>
            </a:r>
            <a:r>
              <a:rPr lang="ru-RU" dirty="0"/>
              <a:t>Родители могут только помочь ему, предлагая игрушки, игры, пособия, </a:t>
            </a:r>
            <a:r>
              <a:rPr lang="ru-RU" dirty="0" smtClean="0"/>
              <a:t>информацию.</a:t>
            </a:r>
            <a:endParaRPr lang="ru-RU" dirty="0" smtClean="0">
              <a:latin typeface="Calibri Light" pitchFamily="34" charset="0"/>
              <a:cs typeface="Calibri Light" pitchFamily="34" charset="0"/>
            </a:endParaRPr>
          </a:p>
          <a:p>
            <a:pPr marL="0" indent="0">
              <a:buNone/>
            </a:pPr>
            <a:r>
              <a:rPr lang="ru-RU" dirty="0">
                <a:latin typeface="Calibri Light" pitchFamily="34" charset="0"/>
                <a:cs typeface="Calibri Light" pitchFamily="34" charset="0"/>
              </a:rPr>
              <a:t>Помните: ничто из предложенного вами ребенку не пропадет даром. Ищите, пробуйте и дерзайте вместе</a:t>
            </a:r>
            <a:r>
              <a:rPr lang="ru-RU" dirty="0" smtClean="0">
                <a:latin typeface="Calibri Light" pitchFamily="34" charset="0"/>
                <a:cs typeface="Calibri Light" pitchFamily="34" charset="0"/>
              </a:rPr>
              <a:t>!</a:t>
            </a:r>
          </a:p>
          <a:p>
            <a:pPr marL="0" indent="0">
              <a:buNone/>
            </a:pPr>
            <a:endParaRPr lang="ru-RU" i="1" dirty="0">
              <a:latin typeface="Calibri Light" pitchFamily="34" charset="0"/>
              <a:cs typeface="Calibri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7300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Список используемой литературы: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>
                <a:latin typeface="Calibri Light" pitchFamily="34" charset="0"/>
                <a:cs typeface="Calibri Light" pitchFamily="34" charset="0"/>
                <a:hlinkClick r:id="rId2"/>
              </a:rPr>
              <a:t>Интернет ресурс :</a:t>
            </a:r>
            <a:r>
              <a:rPr lang="en-US" sz="2000" dirty="0">
                <a:latin typeface="Calibri Light" pitchFamily="34" charset="0"/>
                <a:cs typeface="Calibri Light" pitchFamily="34" charset="0"/>
                <a:hlinkClick r:id="rId2"/>
              </a:rPr>
              <a:t>https://nsportal.ru</a:t>
            </a:r>
            <a:r>
              <a:rPr lang="ru-RU" sz="2000" dirty="0">
                <a:latin typeface="Calibri Light" pitchFamily="34" charset="0"/>
                <a:cs typeface="Calibri Light" pitchFamily="34" charset="0"/>
              </a:rPr>
              <a:t>;</a:t>
            </a:r>
          </a:p>
          <a:p>
            <a:r>
              <a:rPr lang="ru-RU" sz="2000" dirty="0">
                <a:latin typeface="Calibri Light" pitchFamily="34" charset="0"/>
                <a:cs typeface="Calibri Light" pitchFamily="34" charset="0"/>
                <a:hlinkClick r:id="rId2"/>
              </a:rPr>
              <a:t>Интернет ресурс : </a:t>
            </a:r>
            <a:r>
              <a:rPr lang="en-US" sz="2000" dirty="0">
                <a:latin typeface="Calibri Light" pitchFamily="34" charset="0"/>
                <a:cs typeface="Calibri Light" pitchFamily="34" charset="0"/>
                <a:hlinkClick r:id="rId3"/>
              </a:rPr>
              <a:t>https://www.maam.ru</a:t>
            </a:r>
            <a:endParaRPr lang="ru-RU" sz="2000" dirty="0">
              <a:latin typeface="Calibri Light" pitchFamily="34" charset="0"/>
              <a:cs typeface="Calibri Light" pitchFamily="34" charset="0"/>
            </a:endParaRPr>
          </a:p>
          <a:p>
            <a:r>
              <a:rPr lang="ru-RU" sz="2000" dirty="0">
                <a:latin typeface="Calibri Light" pitchFamily="34" charset="0"/>
                <a:cs typeface="Calibri Light" pitchFamily="34" charset="0"/>
              </a:rPr>
              <a:t> Доронина, М.А. Роль подвижных игр в развитии детей дошкольного возраста / </a:t>
            </a:r>
            <a:r>
              <a:rPr lang="ru-RU" sz="2000" dirty="0" err="1">
                <a:latin typeface="Calibri Light" pitchFamily="34" charset="0"/>
                <a:cs typeface="Calibri Light" pitchFamily="34" charset="0"/>
              </a:rPr>
              <a:t>М.А.Доронина</a:t>
            </a:r>
            <a:r>
              <a:rPr lang="ru-RU" sz="2000" dirty="0">
                <a:latin typeface="Calibri Light" pitchFamily="34" charset="0"/>
                <a:cs typeface="Calibri Light" pitchFamily="34" charset="0"/>
              </a:rPr>
              <a:t> // Дошкольная педагогика. - 2007. - №4. - </a:t>
            </a:r>
            <a:r>
              <a:rPr lang="ru-RU" sz="2000" dirty="0" smtClean="0">
                <a:latin typeface="Calibri Light" pitchFamily="34" charset="0"/>
                <a:cs typeface="Calibri Light" pitchFamily="34" charset="0"/>
              </a:rPr>
              <a:t>С.10-14</a:t>
            </a:r>
            <a:r>
              <a:rPr lang="ru-RU" sz="2000" dirty="0">
                <a:latin typeface="Calibri Light" pitchFamily="34" charset="0"/>
                <a:cs typeface="Calibri Light" pitchFamily="34" charset="0"/>
              </a:rPr>
              <a:t>;</a:t>
            </a:r>
            <a:endParaRPr lang="ru-RU" sz="2000" dirty="0" smtClean="0">
              <a:latin typeface="Calibri Light" pitchFamily="34" charset="0"/>
              <a:cs typeface="Calibri Light" pitchFamily="34" charset="0"/>
            </a:endParaRPr>
          </a:p>
          <a:p>
            <a:r>
              <a:rPr lang="ru-RU" sz="2000" dirty="0">
                <a:latin typeface="Calibri Light" pitchFamily="34" charset="0"/>
                <a:cs typeface="Calibri Light" pitchFamily="34" charset="0"/>
              </a:rPr>
              <a:t>Тарасова, Т.А. Контроль физического состояния детей дошкольного возраста: Методические рекомендации для руководителей и педагогов ДОУ / </a:t>
            </a:r>
            <a:r>
              <a:rPr lang="ru-RU" sz="2000" dirty="0" err="1">
                <a:latin typeface="Calibri Light" pitchFamily="34" charset="0"/>
                <a:cs typeface="Calibri Light" pitchFamily="34" charset="0"/>
              </a:rPr>
              <a:t>Т.А.Тарасова</a:t>
            </a:r>
            <a:r>
              <a:rPr lang="ru-RU" sz="2000" dirty="0">
                <a:latin typeface="Calibri Light" pitchFamily="34" charset="0"/>
                <a:cs typeface="Calibri Light" pitchFamily="34" charset="0"/>
              </a:rPr>
              <a:t>. - М.: ТЦ Сфера, 2005. - 175 </a:t>
            </a:r>
            <a:r>
              <a:rPr lang="ru-RU" sz="2000" dirty="0" smtClean="0">
                <a:latin typeface="Calibri Light" pitchFamily="34" charset="0"/>
                <a:cs typeface="Calibri Light" pitchFamily="34" charset="0"/>
              </a:rPr>
              <a:t>с;</a:t>
            </a:r>
          </a:p>
          <a:p>
            <a:r>
              <a:rPr lang="ru-RU" sz="2000" dirty="0">
                <a:latin typeface="Calibri Light" pitchFamily="34" charset="0"/>
                <a:cs typeface="Calibri Light" pitchFamily="34" charset="0"/>
              </a:rPr>
              <a:t>Дмитриева, В.Г. Методика раннего развития Марии </a:t>
            </a:r>
            <a:r>
              <a:rPr lang="ru-RU" sz="2000" dirty="0" err="1">
                <a:latin typeface="Calibri Light" pitchFamily="34" charset="0"/>
                <a:cs typeface="Calibri Light" pitchFamily="34" charset="0"/>
              </a:rPr>
              <a:t>Монтессори</a:t>
            </a:r>
            <a:r>
              <a:rPr lang="ru-RU" sz="2000" dirty="0">
                <a:latin typeface="Calibri Light" pitchFamily="34" charset="0"/>
                <a:cs typeface="Calibri Light" pitchFamily="34" charset="0"/>
              </a:rPr>
              <a:t>. От 6 месяцев до 6 лет / В.Г. Дмитриева. - М.: </a:t>
            </a:r>
            <a:r>
              <a:rPr lang="ru-RU" sz="2000" dirty="0" err="1">
                <a:latin typeface="Calibri Light" pitchFamily="34" charset="0"/>
                <a:cs typeface="Calibri Light" pitchFamily="34" charset="0"/>
              </a:rPr>
              <a:t>Эксмо</a:t>
            </a:r>
            <a:r>
              <a:rPr lang="ru-RU" sz="2000" dirty="0">
                <a:latin typeface="Calibri Light" pitchFamily="34" charset="0"/>
                <a:cs typeface="Calibri Light" pitchFamily="34" charset="0"/>
              </a:rPr>
              <a:t>, 2019. - 864 c</a:t>
            </a:r>
            <a:r>
              <a:rPr lang="ru-RU" sz="2000" dirty="0" smtClean="0">
                <a:latin typeface="Calibri Light" pitchFamily="34" charset="0"/>
                <a:cs typeface="Calibri Light" pitchFamily="34" charset="0"/>
              </a:rPr>
              <a:t>.</a:t>
            </a:r>
          </a:p>
          <a:p>
            <a:r>
              <a:rPr lang="ru-RU" sz="2000" dirty="0">
                <a:latin typeface="Calibri Light" pitchFamily="34" charset="0"/>
                <a:cs typeface="Calibri Light" pitchFamily="34" charset="0"/>
              </a:rPr>
              <a:t>Кожухова, Н.Н. Методика физического воспитания и развития ребенка: Учебное пособие / Н.Н. Кожухова, Л.А. Рыжкова, М.М. Борисова. - М.: </a:t>
            </a:r>
            <a:r>
              <a:rPr lang="ru-RU" sz="2000" dirty="0" err="1">
                <a:latin typeface="Calibri Light" pitchFamily="34" charset="0"/>
                <a:cs typeface="Calibri Light" pitchFamily="34" charset="0"/>
              </a:rPr>
              <a:t>Academia</a:t>
            </a:r>
            <a:r>
              <a:rPr lang="ru-RU" sz="2000" dirty="0">
                <a:latin typeface="Calibri Light" pitchFamily="34" charset="0"/>
                <a:cs typeface="Calibri Light" pitchFamily="34" charset="0"/>
              </a:rPr>
              <a:t>, 2017. - 48 c.</a:t>
            </a:r>
          </a:p>
        </p:txBody>
      </p:sp>
    </p:spTree>
    <p:extLst>
      <p:ext uri="{BB962C8B-B14F-4D97-AF65-F5344CB8AC3E}">
        <p14:creationId xmlns:p14="http://schemas.microsoft.com/office/powerpoint/2010/main" val="643096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908720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dirty="0" smtClean="0"/>
              <a:t>Спасибо за внимание !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742471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484784"/>
            <a:ext cx="7772400" cy="1470025"/>
          </a:xfrm>
        </p:spPr>
        <p:txBody>
          <a:bodyPr>
            <a:noAutofit/>
          </a:bodyPr>
          <a:lstStyle/>
          <a:p>
            <a:r>
              <a:rPr lang="ru-RU" b="1" dirty="0" smtClean="0">
                <a:latin typeface="Calibri Light" pitchFamily="34" charset="0"/>
                <a:cs typeface="Calibri Light" pitchFamily="34" charset="0"/>
              </a:rPr>
              <a:t/>
            </a:r>
            <a:br>
              <a:rPr lang="ru-RU" b="1" dirty="0" smtClean="0">
                <a:latin typeface="Calibri Light" pitchFamily="34" charset="0"/>
                <a:cs typeface="Calibri Light" pitchFamily="34" charset="0"/>
              </a:rPr>
            </a:br>
            <a:r>
              <a:rPr lang="ru-RU" dirty="0" smtClean="0">
                <a:latin typeface="Calibri Light" pitchFamily="34" charset="0"/>
                <a:cs typeface="Calibri Light" pitchFamily="34" charset="0"/>
              </a:rPr>
              <a:t>Мастер класс на тему:</a:t>
            </a:r>
            <a:r>
              <a:rPr lang="ru-RU" b="1" dirty="0" smtClean="0">
                <a:latin typeface="Calibri Light" pitchFamily="34" charset="0"/>
                <a:cs typeface="Calibri Light" pitchFamily="34" charset="0"/>
              </a:rPr>
              <a:t/>
            </a:r>
            <a:br>
              <a:rPr lang="ru-RU" b="1" dirty="0" smtClean="0">
                <a:latin typeface="Calibri Light" pitchFamily="34" charset="0"/>
                <a:cs typeface="Calibri Light" pitchFamily="34" charset="0"/>
              </a:rPr>
            </a:br>
            <a:r>
              <a:rPr lang="ru-RU" b="1" dirty="0" smtClean="0">
                <a:latin typeface="Calibri Light" pitchFamily="34" charset="0"/>
                <a:cs typeface="Calibri Light" pitchFamily="34" charset="0"/>
              </a:rPr>
              <a:t>«</a:t>
            </a:r>
            <a:r>
              <a:rPr lang="ru-RU" sz="5400" b="1" dirty="0">
                <a:latin typeface="Calibri Light" pitchFamily="34" charset="0"/>
                <a:cs typeface="Calibri Light" pitchFamily="34" charset="0"/>
              </a:rPr>
              <a:t>Играя развиваем </a:t>
            </a:r>
            <a:r>
              <a:rPr lang="ru-RU" sz="5400" b="1" dirty="0" smtClean="0">
                <a:latin typeface="Calibri Light" pitchFamily="34" charset="0"/>
                <a:cs typeface="Calibri Light" pitchFamily="34" charset="0"/>
              </a:rPr>
              <a:t>детей в </a:t>
            </a:r>
            <a:r>
              <a:rPr lang="ru-RU" sz="5400" b="1" dirty="0">
                <a:latin typeface="Calibri Light" pitchFamily="34" charset="0"/>
                <a:cs typeface="Calibri Light" pitchFamily="34" charset="0"/>
              </a:rPr>
              <a:t>раннем возрасте»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3968" y="4509120"/>
            <a:ext cx="4824536" cy="1224136"/>
          </a:xfrm>
        </p:spPr>
        <p:txBody>
          <a:bodyPr/>
          <a:lstStyle/>
          <a:p>
            <a:pPr algn="l"/>
            <a:r>
              <a:rPr lang="ru-RU" dirty="0" smtClean="0">
                <a:solidFill>
                  <a:srgbClr val="000000"/>
                </a:solidFill>
                <a:latin typeface="Calibri Light" pitchFamily="34" charset="0"/>
                <a:cs typeface="Calibri Light" pitchFamily="34" charset="0"/>
              </a:rPr>
              <a:t>Выполнила: </a:t>
            </a:r>
            <a:r>
              <a:rPr lang="ru-RU" dirty="0">
                <a:solidFill>
                  <a:srgbClr val="000000"/>
                </a:solidFill>
                <a:latin typeface="Calibri Light" pitchFamily="34" charset="0"/>
                <a:cs typeface="Calibri Light" pitchFamily="34" charset="0"/>
              </a:rPr>
              <a:t>воспитатель</a:t>
            </a:r>
            <a:r>
              <a:rPr lang="ru-RU" dirty="0" smtClean="0">
                <a:solidFill>
                  <a:srgbClr val="000000"/>
                </a:solidFill>
                <a:latin typeface="Calibri Light" pitchFamily="34" charset="0"/>
                <a:cs typeface="Calibri Light" pitchFamily="34" charset="0"/>
              </a:rPr>
              <a:t> </a:t>
            </a:r>
            <a:r>
              <a:rPr lang="ru-RU" b="1" dirty="0" smtClean="0">
                <a:solidFill>
                  <a:srgbClr val="000000"/>
                </a:solidFill>
                <a:latin typeface="Calibri Light" pitchFamily="34" charset="0"/>
                <a:cs typeface="Calibri Light" pitchFamily="34" charset="0"/>
              </a:rPr>
              <a:t>Орлова Елена Николаевна</a:t>
            </a:r>
            <a:endParaRPr lang="ru-RU" b="1" dirty="0">
              <a:solidFill>
                <a:srgbClr val="000000"/>
              </a:solidFill>
              <a:latin typeface="Calibri Light" pitchFamily="34" charset="0"/>
              <a:cs typeface="Calibri Light" pitchFamily="34" charset="0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1187624" y="5949280"/>
            <a:ext cx="6400800" cy="6985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>
                <a:solidFill>
                  <a:srgbClr val="000000"/>
                </a:solidFill>
                <a:latin typeface="Calibri Light" pitchFamily="34" charset="0"/>
                <a:cs typeface="Calibri Light" pitchFamily="34" charset="0"/>
              </a:rPr>
              <a:t>2023</a:t>
            </a:r>
            <a:endParaRPr lang="ru-RU" b="1" dirty="0">
              <a:solidFill>
                <a:srgbClr val="000000"/>
              </a:solidFill>
              <a:latin typeface="Calibri Light" pitchFamily="34" charset="0"/>
              <a:cs typeface="Calibri Light" pitchFamily="34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395536" y="116632"/>
            <a:ext cx="8496944" cy="111570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dirty="0" smtClean="0">
                <a:solidFill>
                  <a:srgbClr val="000000"/>
                </a:solidFill>
                <a:latin typeface="Calibri Light" pitchFamily="34" charset="0"/>
                <a:cs typeface="Calibri Light" pitchFamily="34" charset="0"/>
              </a:rPr>
              <a:t>Муниципальное дошкольное образовательное учреждение  «Детский сад п. Пробуждение </a:t>
            </a:r>
            <a:r>
              <a:rPr lang="ru-RU" sz="2800" dirty="0" err="1" smtClean="0">
                <a:solidFill>
                  <a:srgbClr val="000000"/>
                </a:solidFill>
                <a:latin typeface="Calibri Light" pitchFamily="34" charset="0"/>
                <a:cs typeface="Calibri Light" pitchFamily="34" charset="0"/>
              </a:rPr>
              <a:t>Энгельсского</a:t>
            </a:r>
            <a:r>
              <a:rPr lang="ru-RU" sz="2800" dirty="0" smtClean="0">
                <a:solidFill>
                  <a:srgbClr val="000000"/>
                </a:solidFill>
                <a:latin typeface="Calibri Light" pitchFamily="34" charset="0"/>
                <a:cs typeface="Calibri Light" pitchFamily="34" charset="0"/>
              </a:rPr>
              <a:t> муниципального района Саратовской области»</a:t>
            </a:r>
            <a:endParaRPr lang="ru-RU" sz="2800" b="1" dirty="0">
              <a:solidFill>
                <a:srgbClr val="000000"/>
              </a:solidFill>
              <a:latin typeface="Calibri Light" pitchFamily="34" charset="0"/>
              <a:cs typeface="Calibri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2010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Актуальность</a:t>
            </a:r>
            <a:endParaRPr lang="ru-RU" sz="5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После рождения </a:t>
            </a:r>
            <a:r>
              <a:rPr lang="ru-RU" dirty="0">
                <a:latin typeface="Calibri Light" panose="020F0302020204030204" pitchFamily="34" charset="0"/>
                <a:cs typeface="Calibri Light" panose="020F0302020204030204" pitchFamily="34" charset="0"/>
              </a:rPr>
              <a:t>детский организм начинает бурную деятельность: развиваются зрение, слух обоняние, вкус, осязание – ребенку ведь необходимо приспосабливаться к новым условиям. Получение информации для ребенка является необходимостью. Его мозг все время работает, учится сравнивать и делать выводы. Он выдерживает нагрузки, которые не сравнить с теми, что себе позволяют взрослые. Как ему это удается? Методики раннего развития существуют как раз для того, чтобы помочь малышу справиться с этой нелегкой задачей.</a:t>
            </a:r>
          </a:p>
          <a:p>
            <a:pPr marL="0" indent="0">
              <a:buNone/>
            </a:pPr>
            <a:endParaRPr lang="ru-RU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5193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000000"/>
                </a:solidFill>
                <a:latin typeface="Calibri Light" pitchFamily="34" charset="0"/>
                <a:cs typeface="Calibri Light" pitchFamily="34" charset="0"/>
              </a:rPr>
              <a:t>Цель:</a:t>
            </a:r>
            <a:endParaRPr lang="ru-RU" sz="5400" dirty="0">
              <a:solidFill>
                <a:srgbClr val="000000"/>
              </a:solidFill>
              <a:latin typeface="Calibri Light" pitchFamily="34" charset="0"/>
              <a:cs typeface="Calibri Light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435280" cy="262088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>
                <a:solidFill>
                  <a:srgbClr val="000000"/>
                </a:solidFill>
                <a:latin typeface="Calibri Light" pitchFamily="34" charset="0"/>
                <a:cs typeface="Calibri Light" pitchFamily="34" charset="0"/>
              </a:rPr>
              <a:t>Укрепление связи семьи и детского сада в  развитии детей </a:t>
            </a:r>
            <a:r>
              <a:rPr lang="ru-RU" dirty="0">
                <a:solidFill>
                  <a:srgbClr val="000000"/>
                </a:solidFill>
                <a:latin typeface="Calibri Light" pitchFamily="34" charset="0"/>
                <a:cs typeface="Calibri Light" pitchFamily="34" charset="0"/>
              </a:rPr>
              <a:t>раннего возраста, с </a:t>
            </a:r>
            <a:r>
              <a:rPr lang="ru-RU" dirty="0" smtClean="0">
                <a:solidFill>
                  <a:srgbClr val="000000"/>
                </a:solidFill>
                <a:latin typeface="Calibri Light" pitchFamily="34" charset="0"/>
                <a:cs typeface="Calibri Light" pitchFamily="34" charset="0"/>
              </a:rPr>
              <a:t> использованием </a:t>
            </a:r>
            <a:r>
              <a:rPr lang="ru-RU" dirty="0">
                <a:solidFill>
                  <a:srgbClr val="000000"/>
                </a:solidFill>
                <a:latin typeface="Calibri Light" pitchFamily="34" charset="0"/>
                <a:cs typeface="Calibri Light" pitchFamily="34" charset="0"/>
              </a:rPr>
              <a:t>пальчиковой гимнастики, словесных </a:t>
            </a:r>
            <a:r>
              <a:rPr lang="ru-RU" dirty="0" smtClean="0">
                <a:solidFill>
                  <a:srgbClr val="000000"/>
                </a:solidFill>
                <a:latin typeface="Calibri Light" pitchFamily="34" charset="0"/>
                <a:cs typeface="Calibri Light" pitchFamily="34" charset="0"/>
              </a:rPr>
              <a:t>игр </a:t>
            </a:r>
            <a:r>
              <a:rPr lang="ru-RU" dirty="0">
                <a:solidFill>
                  <a:srgbClr val="000000"/>
                </a:solidFill>
                <a:latin typeface="Calibri Light" pitchFamily="34" charset="0"/>
                <a:cs typeface="Calibri Light" pitchFamily="34" charset="0"/>
              </a:rPr>
              <a:t>в работе с детьми</a:t>
            </a:r>
            <a:r>
              <a:rPr lang="ru-RU" dirty="0" smtClean="0">
                <a:solidFill>
                  <a:srgbClr val="000000"/>
                </a:solidFill>
                <a:latin typeface="Calibri Light" pitchFamily="34" charset="0"/>
                <a:cs typeface="Calibri Light" pitchFamily="34" charset="0"/>
              </a:rPr>
              <a:t>. </a:t>
            </a:r>
            <a:endParaRPr lang="ru-RU" dirty="0">
              <a:solidFill>
                <a:srgbClr val="000000"/>
              </a:solidFill>
              <a:latin typeface="Calibri Light" pitchFamily="34" charset="0"/>
              <a:cs typeface="Calibri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992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000000"/>
                </a:solidFill>
                <a:latin typeface="Calibri Light" pitchFamily="34" charset="0"/>
                <a:cs typeface="Calibri Light" pitchFamily="34" charset="0"/>
              </a:rPr>
              <a:t>Задачи:</a:t>
            </a:r>
            <a:endParaRPr lang="ru-RU" sz="5400" dirty="0">
              <a:solidFill>
                <a:srgbClr val="000000"/>
              </a:solidFill>
              <a:latin typeface="Calibri Light" pitchFamily="34" charset="0"/>
              <a:cs typeface="Calibri Light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91264" cy="4785395"/>
          </a:xfrm>
        </p:spPr>
        <p:txBody>
          <a:bodyPr>
            <a:normAutofit fontScale="62500" lnSpcReduction="20000"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ru-RU" dirty="0">
                <a:solidFill>
                  <a:srgbClr val="000000"/>
                </a:solidFill>
                <a:latin typeface="Calibri Light" pitchFamily="34" charset="0"/>
                <a:cs typeface="Calibri Light" pitchFamily="34" charset="0"/>
              </a:rPr>
              <a:t>Ознакомление родителей с </a:t>
            </a:r>
            <a:r>
              <a:rPr lang="ru-RU" dirty="0" smtClean="0">
                <a:solidFill>
                  <a:srgbClr val="000000"/>
                </a:solidFill>
                <a:latin typeface="Calibri Light" pitchFamily="34" charset="0"/>
                <a:cs typeface="Calibri Light" pitchFamily="34" charset="0"/>
              </a:rPr>
              <a:t>упражнениями </a:t>
            </a:r>
            <a:r>
              <a:rPr lang="ru-RU" dirty="0">
                <a:solidFill>
                  <a:srgbClr val="000000"/>
                </a:solidFill>
                <a:latin typeface="Calibri Light" pitchFamily="34" charset="0"/>
                <a:cs typeface="Calibri Light" pitchFamily="34" charset="0"/>
              </a:rPr>
              <a:t>и играми с использованием пальчиковой гимнастики направленными на развитие мелкой моторики  детей раннего возраста</a:t>
            </a:r>
            <a:r>
              <a:rPr lang="ru-RU" dirty="0" smtClean="0">
                <a:solidFill>
                  <a:srgbClr val="000000"/>
                </a:solidFill>
                <a:latin typeface="Calibri Light" pitchFamily="34" charset="0"/>
                <a:cs typeface="Calibri Light" pitchFamily="34" charset="0"/>
              </a:rPr>
              <a:t>;</a:t>
            </a:r>
          </a:p>
          <a:p>
            <a:pPr marL="514350" indent="-514350" algn="just">
              <a:buFont typeface="+mj-lt"/>
              <a:buAutoNum type="arabicPeriod"/>
            </a:pPr>
            <a:endParaRPr lang="ru-RU" dirty="0">
              <a:solidFill>
                <a:srgbClr val="000000"/>
              </a:solidFill>
              <a:latin typeface="Calibri Light" pitchFamily="34" charset="0"/>
              <a:cs typeface="Calibri Light" pitchFamily="34" charset="0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ru-RU" dirty="0" smtClean="0">
                <a:solidFill>
                  <a:srgbClr val="000000"/>
                </a:solidFill>
                <a:latin typeface="Calibri Light" pitchFamily="34" charset="0"/>
                <a:cs typeface="Calibri Light" pitchFamily="34" charset="0"/>
              </a:rPr>
              <a:t>Показать родителям, как в процессе игры ребенок знакомится с окружающим миром, накапливает знания, развивает мышление, воображение, речь;</a:t>
            </a:r>
          </a:p>
          <a:p>
            <a:pPr marL="514350" indent="-514350" algn="just">
              <a:buFont typeface="+mj-lt"/>
              <a:buAutoNum type="arabicPeriod"/>
            </a:pPr>
            <a:endParaRPr lang="ru-RU" dirty="0" smtClean="0">
              <a:solidFill>
                <a:srgbClr val="000000"/>
              </a:solidFill>
              <a:latin typeface="Calibri Light" pitchFamily="34" charset="0"/>
              <a:cs typeface="Calibri Light" pitchFamily="34" charset="0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ru-RU" dirty="0" smtClean="0">
                <a:solidFill>
                  <a:srgbClr val="000000"/>
                </a:solidFill>
                <a:latin typeface="Calibri Light" pitchFamily="34" charset="0"/>
                <a:cs typeface="Calibri Light" pitchFamily="34" charset="0"/>
              </a:rPr>
              <a:t>Способствовать стремлению  </a:t>
            </a:r>
            <a:r>
              <a:rPr lang="ru-RU" dirty="0">
                <a:solidFill>
                  <a:srgbClr val="000000"/>
                </a:solidFill>
                <a:latin typeface="Calibri Light" pitchFamily="34" charset="0"/>
                <a:cs typeface="Calibri Light" pitchFamily="34" charset="0"/>
              </a:rPr>
              <a:t>родителей дошкольников к совместной деятельности с </a:t>
            </a:r>
            <a:r>
              <a:rPr lang="ru-RU" dirty="0" smtClean="0">
                <a:solidFill>
                  <a:srgbClr val="000000"/>
                </a:solidFill>
                <a:latin typeface="Calibri Light" pitchFamily="34" charset="0"/>
                <a:cs typeface="Calibri Light" pitchFamily="34" charset="0"/>
              </a:rPr>
              <a:t>ребёнком;</a:t>
            </a:r>
          </a:p>
          <a:p>
            <a:pPr marL="514350" indent="-514350" algn="just">
              <a:buFont typeface="+mj-lt"/>
              <a:buAutoNum type="arabicPeriod"/>
            </a:pPr>
            <a:endParaRPr lang="ru-RU" dirty="0" smtClean="0">
              <a:solidFill>
                <a:srgbClr val="000000"/>
              </a:solidFill>
              <a:latin typeface="Calibri Light" pitchFamily="34" charset="0"/>
              <a:cs typeface="Calibri Light" pitchFamily="34" charset="0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ru-RU" dirty="0" smtClean="0">
                <a:solidFill>
                  <a:srgbClr val="000000"/>
                </a:solidFill>
                <a:latin typeface="Calibri Light" pitchFamily="34" charset="0"/>
                <a:cs typeface="Calibri Light" pitchFamily="34" charset="0"/>
              </a:rPr>
              <a:t>Способствовать желанию родителей применять полученные знания на практике в домашних условиях;</a:t>
            </a:r>
          </a:p>
          <a:p>
            <a:pPr marL="514350" indent="-514350" algn="just">
              <a:buFont typeface="+mj-lt"/>
              <a:buAutoNum type="arabicPeriod"/>
            </a:pPr>
            <a:endParaRPr lang="ru-RU" dirty="0" smtClean="0">
              <a:solidFill>
                <a:srgbClr val="000000"/>
              </a:solidFill>
              <a:latin typeface="Calibri Light" pitchFamily="34" charset="0"/>
              <a:cs typeface="Calibri Light" pitchFamily="34" charset="0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ru-RU" dirty="0" smtClean="0">
                <a:solidFill>
                  <a:srgbClr val="000000"/>
                </a:solidFill>
                <a:latin typeface="Calibri Light" pitchFamily="34" charset="0"/>
                <a:cs typeface="Calibri Light" pitchFamily="34" charset="0"/>
              </a:rPr>
              <a:t>Создать благоприятную атмосферу для неформального общения воспитателей и родителей, увлечённых общим делом.</a:t>
            </a:r>
          </a:p>
          <a:p>
            <a:pPr marL="514350" indent="-514350">
              <a:buFont typeface="+mj-lt"/>
              <a:buAutoNum type="arabicPeriod"/>
            </a:pPr>
            <a:endParaRPr lang="ru-RU" dirty="0">
              <a:solidFill>
                <a:srgbClr val="000000"/>
              </a:solidFill>
              <a:latin typeface="Calibri Light" pitchFamily="34" charset="0"/>
              <a:cs typeface="Calibri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8118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000000"/>
                </a:solidFill>
                <a:latin typeface="Calibri Light" pitchFamily="34" charset="0"/>
                <a:cs typeface="Calibri Light" pitchFamily="34" charset="0"/>
              </a:rPr>
              <a:t>Участники</a:t>
            </a:r>
            <a:endParaRPr lang="ru-RU" sz="5400" dirty="0">
              <a:solidFill>
                <a:srgbClr val="000000"/>
              </a:solidFill>
              <a:latin typeface="Calibri Light" pitchFamily="34" charset="0"/>
              <a:cs typeface="Calibri Light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4949" y="1274736"/>
            <a:ext cx="8229600" cy="4525963"/>
          </a:xfrm>
        </p:spPr>
        <p:txBody>
          <a:bodyPr/>
          <a:lstStyle/>
          <a:p>
            <a:r>
              <a:rPr lang="ru-RU" dirty="0" smtClean="0">
                <a:solidFill>
                  <a:srgbClr val="000000"/>
                </a:solidFill>
                <a:latin typeface="Calibri Light" pitchFamily="34" charset="0"/>
                <a:cs typeface="Calibri Light" pitchFamily="34" charset="0"/>
              </a:rPr>
              <a:t>Дети;</a:t>
            </a:r>
          </a:p>
          <a:p>
            <a:r>
              <a:rPr lang="ru-RU" dirty="0" smtClean="0">
                <a:solidFill>
                  <a:srgbClr val="000000"/>
                </a:solidFill>
                <a:latin typeface="Calibri Light" pitchFamily="34" charset="0"/>
                <a:cs typeface="Calibri Light" pitchFamily="34" charset="0"/>
              </a:rPr>
              <a:t>Родители;</a:t>
            </a:r>
          </a:p>
          <a:p>
            <a:r>
              <a:rPr lang="ru-RU" dirty="0" smtClean="0">
                <a:solidFill>
                  <a:srgbClr val="000000"/>
                </a:solidFill>
                <a:latin typeface="Calibri Light" pitchFamily="34" charset="0"/>
                <a:cs typeface="Calibri Light" pitchFamily="34" charset="0"/>
              </a:rPr>
              <a:t>Воспитатель.</a:t>
            </a:r>
            <a:endParaRPr lang="ru-RU" dirty="0">
              <a:solidFill>
                <a:srgbClr val="000000"/>
              </a:solidFill>
              <a:latin typeface="Calibri Light" pitchFamily="34" charset="0"/>
              <a:cs typeface="Calibri Light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3068960"/>
            <a:ext cx="6408712" cy="3604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184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5400" dirty="0" smtClean="0">
                <a:latin typeface="Calibri Light" pitchFamily="34" charset="0"/>
                <a:cs typeface="Calibri Light" pitchFamily="34" charset="0"/>
              </a:rPr>
              <a:t>Материалы и оборудование </a:t>
            </a:r>
            <a:endParaRPr lang="ru-RU" sz="5400" dirty="0">
              <a:latin typeface="Calibri Light" pitchFamily="34" charset="0"/>
              <a:cs typeface="Calibri Light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340768"/>
            <a:ext cx="8712968" cy="5040560"/>
          </a:xfrm>
        </p:spPr>
        <p:txBody>
          <a:bodyPr>
            <a:normAutofit fontScale="25000" lnSpcReduction="20000"/>
          </a:bodyPr>
          <a:lstStyle/>
          <a:p>
            <a:r>
              <a:rPr lang="ru-RU" sz="9600" dirty="0" smtClean="0">
                <a:latin typeface="Calibri Light" pitchFamily="34" charset="0"/>
                <a:cs typeface="Calibri Light" pitchFamily="34" charset="0"/>
              </a:rPr>
              <a:t>Контейнеры для круп;</a:t>
            </a:r>
          </a:p>
          <a:p>
            <a:endParaRPr lang="ru-RU" sz="9600" dirty="0" smtClean="0">
              <a:latin typeface="Calibri Light" pitchFamily="34" charset="0"/>
              <a:cs typeface="Calibri Light" pitchFamily="34" charset="0"/>
            </a:endParaRPr>
          </a:p>
          <a:p>
            <a:r>
              <a:rPr lang="ru-RU" sz="9600" dirty="0" smtClean="0">
                <a:latin typeface="Calibri Light" pitchFamily="34" charset="0"/>
                <a:cs typeface="Calibri Light" pitchFamily="34" charset="0"/>
              </a:rPr>
              <a:t> Различные емкости     (небольшие </a:t>
            </a:r>
            <a:r>
              <a:rPr lang="ru-RU" sz="9600" dirty="0">
                <a:latin typeface="Calibri Light" pitchFamily="34" charset="0"/>
                <a:cs typeface="Calibri Light" pitchFamily="34" charset="0"/>
              </a:rPr>
              <a:t>пластмассовые тазики</a:t>
            </a:r>
            <a:r>
              <a:rPr lang="ru-RU" sz="9600" dirty="0" smtClean="0">
                <a:latin typeface="Calibri Light" pitchFamily="34" charset="0"/>
                <a:cs typeface="Calibri Light" pitchFamily="34" charset="0"/>
              </a:rPr>
              <a:t>);</a:t>
            </a:r>
          </a:p>
          <a:p>
            <a:endParaRPr lang="ru-RU" sz="9600" dirty="0" smtClean="0">
              <a:latin typeface="Calibri Light" pitchFamily="34" charset="0"/>
              <a:cs typeface="Calibri Light" pitchFamily="34" charset="0"/>
            </a:endParaRPr>
          </a:p>
          <a:p>
            <a:r>
              <a:rPr lang="ru-RU" sz="9600" dirty="0" smtClean="0">
                <a:latin typeface="Calibri Light" pitchFamily="34" charset="0"/>
                <a:cs typeface="Calibri Light" pitchFamily="34" charset="0"/>
              </a:rPr>
              <a:t> Фасоль</a:t>
            </a:r>
            <a:r>
              <a:rPr lang="ru-RU" sz="9600" dirty="0">
                <a:latin typeface="Calibri Light" pitchFamily="34" charset="0"/>
                <a:cs typeface="Calibri Light" pitchFamily="34" charset="0"/>
              </a:rPr>
              <a:t>, манка</a:t>
            </a:r>
            <a:r>
              <a:rPr lang="ru-RU" sz="9600" dirty="0" smtClean="0">
                <a:latin typeface="Calibri Light" pitchFamily="34" charset="0"/>
                <a:cs typeface="Calibri Light" pitchFamily="34" charset="0"/>
              </a:rPr>
              <a:t>, </a:t>
            </a:r>
            <a:r>
              <a:rPr lang="ru-RU" sz="9600" dirty="0">
                <a:latin typeface="Calibri Light" pitchFamily="34" charset="0"/>
                <a:cs typeface="Calibri Light" pitchFamily="34" charset="0"/>
              </a:rPr>
              <a:t>макароны (трубочками), шнурки ( веревки), игрушки из Киндер-сюрприза, </a:t>
            </a:r>
            <a:r>
              <a:rPr lang="ru-RU" sz="9600" dirty="0" smtClean="0">
                <a:latin typeface="Calibri Light" pitchFamily="34" charset="0"/>
                <a:cs typeface="Calibri Light" pitchFamily="34" charset="0"/>
              </a:rPr>
              <a:t>заготовки </a:t>
            </a:r>
            <a:r>
              <a:rPr lang="ru-RU" sz="9600" dirty="0">
                <a:latin typeface="Calibri Light" pitchFamily="34" charset="0"/>
                <a:cs typeface="Calibri Light" pitchFamily="34" charset="0"/>
              </a:rPr>
              <a:t>из </a:t>
            </a:r>
            <a:r>
              <a:rPr lang="ru-RU" sz="9600" dirty="0" smtClean="0">
                <a:latin typeface="Calibri Light" pitchFamily="34" charset="0"/>
                <a:cs typeface="Calibri Light" pitchFamily="34" charset="0"/>
              </a:rPr>
              <a:t>картона;</a:t>
            </a:r>
          </a:p>
          <a:p>
            <a:endParaRPr lang="ru-RU" sz="9600" dirty="0" smtClean="0">
              <a:latin typeface="Calibri Light" pitchFamily="34" charset="0"/>
              <a:cs typeface="Calibri Light" pitchFamily="34" charset="0"/>
            </a:endParaRPr>
          </a:p>
          <a:p>
            <a:r>
              <a:rPr lang="ru-RU" sz="9600" dirty="0" smtClean="0">
                <a:latin typeface="Calibri Light" pitchFamily="34" charset="0"/>
                <a:cs typeface="Calibri Light" pitchFamily="34" charset="0"/>
              </a:rPr>
              <a:t>Металлическая ложка;</a:t>
            </a:r>
          </a:p>
          <a:p>
            <a:endParaRPr lang="ru-RU" sz="9600" dirty="0" smtClean="0">
              <a:latin typeface="Calibri Light" pitchFamily="34" charset="0"/>
              <a:cs typeface="Calibri Light" pitchFamily="34" charset="0"/>
            </a:endParaRPr>
          </a:p>
          <a:p>
            <a:r>
              <a:rPr lang="ru-RU" sz="9600" dirty="0" smtClean="0">
                <a:latin typeface="Calibri Light" pitchFamily="34" charset="0"/>
                <a:cs typeface="Calibri Light" pitchFamily="34" charset="0"/>
              </a:rPr>
              <a:t>Одноразовый стакан;</a:t>
            </a:r>
          </a:p>
          <a:p>
            <a:endParaRPr lang="ru-RU" sz="9600" dirty="0" smtClean="0">
              <a:latin typeface="Calibri Light" pitchFamily="34" charset="0"/>
              <a:cs typeface="Calibri Light" pitchFamily="34" charset="0"/>
            </a:endParaRPr>
          </a:p>
          <a:p>
            <a:r>
              <a:rPr lang="ru-RU" sz="9600" dirty="0" smtClean="0">
                <a:latin typeface="Calibri Light" pitchFamily="34" charset="0"/>
                <a:cs typeface="Calibri Light" pitchFamily="34" charset="0"/>
              </a:rPr>
              <a:t>Овощи ( картофель, морковь, свекла);</a:t>
            </a:r>
          </a:p>
          <a:p>
            <a:pPr marL="0" indent="0">
              <a:buNone/>
            </a:pPr>
            <a:endParaRPr lang="ru-RU" sz="9600" dirty="0" smtClean="0">
              <a:latin typeface="Calibri Light" pitchFamily="34" charset="0"/>
              <a:cs typeface="Calibri Light" pitchFamily="34" charset="0"/>
            </a:endParaRPr>
          </a:p>
          <a:p>
            <a:r>
              <a:rPr lang="ru-RU" sz="9600" dirty="0" smtClean="0">
                <a:latin typeface="Calibri Light" pitchFamily="34" charset="0"/>
                <a:cs typeface="Calibri Light" pitchFamily="34" charset="0"/>
              </a:rPr>
              <a:t>Салфетки</a:t>
            </a:r>
          </a:p>
          <a:p>
            <a:pPr marL="0" indent="0">
              <a:buNone/>
            </a:pPr>
            <a:endParaRPr lang="ru-RU" dirty="0" smtClean="0">
              <a:latin typeface="Calibri Light" pitchFamily="34" charset="0"/>
              <a:cs typeface="Calibri Light" pitchFamily="34" charset="0"/>
            </a:endParaRPr>
          </a:p>
          <a:p>
            <a:endParaRPr lang="ru-RU" dirty="0" smtClean="0">
              <a:latin typeface="Calibri Light" pitchFamily="34" charset="0"/>
              <a:cs typeface="Calibri Light" pitchFamily="34" charset="0"/>
            </a:endParaRPr>
          </a:p>
          <a:p>
            <a:endParaRPr lang="ru-RU" dirty="0">
              <a:latin typeface="Calibri Light" pitchFamily="34" charset="0"/>
              <a:cs typeface="Calibri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5730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5400" dirty="0" smtClean="0">
                <a:solidFill>
                  <a:srgbClr val="000000"/>
                </a:solidFill>
                <a:latin typeface="Calibri Light" pitchFamily="34" charset="0"/>
                <a:cs typeface="Calibri Light" pitchFamily="34" charset="0"/>
              </a:rPr>
              <a:t>Игровой план мастер класса</a:t>
            </a:r>
            <a:endParaRPr lang="ru-RU" sz="5400" dirty="0">
              <a:solidFill>
                <a:srgbClr val="000000"/>
              </a:solidFill>
              <a:latin typeface="Calibri Light" pitchFamily="34" charset="0"/>
              <a:cs typeface="Calibri Light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ru-RU" dirty="0" smtClean="0">
                <a:solidFill>
                  <a:srgbClr val="000000"/>
                </a:solidFill>
                <a:latin typeface="Calibri Light" pitchFamily="34" charset="0"/>
                <a:cs typeface="Calibri Light" pitchFamily="34" charset="0"/>
              </a:rPr>
              <a:t>Пальчиковая гимнастика;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ru-RU" dirty="0" smtClean="0">
                <a:solidFill>
                  <a:srgbClr val="000000"/>
                </a:solidFill>
                <a:latin typeface="Calibri Light" pitchFamily="34" charset="0"/>
                <a:cs typeface="Calibri Light" pitchFamily="34" charset="0"/>
              </a:rPr>
              <a:t>«Песочница» на кухне;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ru-RU" dirty="0" smtClean="0">
                <a:solidFill>
                  <a:srgbClr val="000000"/>
                </a:solidFill>
                <a:latin typeface="Calibri Light" pitchFamily="34" charset="0"/>
                <a:cs typeface="Calibri Light" pitchFamily="34" charset="0"/>
              </a:rPr>
              <a:t>Сортировка  фасоли и игрушки в манке;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ru-RU" dirty="0" smtClean="0">
                <a:solidFill>
                  <a:srgbClr val="000000"/>
                </a:solidFill>
                <a:latin typeface="Calibri Light" pitchFamily="34" charset="0"/>
                <a:cs typeface="Calibri Light" pitchFamily="34" charset="0"/>
              </a:rPr>
              <a:t>Собрать бусы из макарон;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ru-RU" dirty="0" smtClean="0">
                <a:solidFill>
                  <a:srgbClr val="000000"/>
                </a:solidFill>
                <a:latin typeface="Calibri Light" pitchFamily="34" charset="0"/>
                <a:cs typeface="Calibri Light" pitchFamily="34" charset="0"/>
              </a:rPr>
              <a:t>Окрашивание бус свеклой;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ru-RU" dirty="0" smtClean="0">
                <a:solidFill>
                  <a:srgbClr val="000000"/>
                </a:solidFill>
                <a:latin typeface="Calibri Light" pitchFamily="34" charset="0"/>
                <a:cs typeface="Calibri Light" pitchFamily="34" charset="0"/>
              </a:rPr>
              <a:t>«Игра с овощами»;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ru-RU" dirty="0" smtClean="0">
                <a:solidFill>
                  <a:srgbClr val="000000"/>
                </a:solidFill>
                <a:latin typeface="Calibri Light" pitchFamily="34" charset="0"/>
                <a:cs typeface="Calibri Light" pitchFamily="34" charset="0"/>
              </a:rPr>
              <a:t>«Тонет- не тонет» ;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ru-RU" dirty="0" smtClean="0">
                <a:solidFill>
                  <a:srgbClr val="000000"/>
                </a:solidFill>
                <a:latin typeface="Calibri Light" pitchFamily="34" charset="0"/>
                <a:cs typeface="Calibri Light" pitchFamily="34" charset="0"/>
              </a:rPr>
              <a:t>«Водные пузыри»;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ru-RU" dirty="0">
                <a:solidFill>
                  <a:srgbClr val="000000"/>
                </a:solidFill>
                <a:latin typeface="Calibri Light" pitchFamily="34" charset="0"/>
                <a:cs typeface="Calibri Light" pitchFamily="34" charset="0"/>
              </a:rPr>
              <a:t>Музыкальная </a:t>
            </a:r>
            <a:r>
              <a:rPr lang="ru-RU" dirty="0" err="1">
                <a:solidFill>
                  <a:srgbClr val="000000"/>
                </a:solidFill>
                <a:latin typeface="Calibri Light" pitchFamily="34" charset="0"/>
                <a:cs typeface="Calibri Light" pitchFamily="34" charset="0"/>
              </a:rPr>
              <a:t>физминутка</a:t>
            </a:r>
            <a:r>
              <a:rPr lang="ru-RU" dirty="0">
                <a:solidFill>
                  <a:srgbClr val="000000"/>
                </a:solidFill>
                <a:latin typeface="Calibri Light" pitchFamily="34" charset="0"/>
                <a:cs typeface="Calibri Light" pitchFamily="34" charset="0"/>
              </a:rPr>
              <a:t>; </a:t>
            </a:r>
            <a:endParaRPr lang="ru-RU" dirty="0" smtClean="0">
              <a:solidFill>
                <a:srgbClr val="000000"/>
              </a:solidFill>
              <a:latin typeface="Calibri Light" pitchFamily="34" charset="0"/>
              <a:cs typeface="Calibri Light" pitchFamily="34" charset="0"/>
            </a:endParaRP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ru-RU" dirty="0" smtClean="0">
                <a:solidFill>
                  <a:srgbClr val="000000"/>
                </a:solidFill>
                <a:latin typeface="Calibri Light" pitchFamily="34" charset="0"/>
                <a:cs typeface="Calibri Light" pitchFamily="34" charset="0"/>
              </a:rPr>
              <a:t>Сделай пуговку для шнуровки.</a:t>
            </a:r>
            <a:endParaRPr lang="ru-RU" dirty="0">
              <a:solidFill>
                <a:srgbClr val="000000"/>
              </a:solidFill>
              <a:latin typeface="Calibri Light" pitchFamily="34" charset="0"/>
              <a:cs typeface="Calibri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3530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>
                <a:solidFill>
                  <a:srgbClr val="000000"/>
                </a:solidFill>
                <a:latin typeface="Calibri Light" pitchFamily="34" charset="0"/>
                <a:cs typeface="Calibri Light" pitchFamily="34" charset="0"/>
              </a:rPr>
              <a:t>Пальчиковая гимнастика</a:t>
            </a:r>
            <a:endParaRPr lang="ru-RU" sz="5400" dirty="0">
              <a:solidFill>
                <a:srgbClr val="0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936104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b="1" dirty="0" smtClean="0">
                <a:latin typeface="Calibri Light" pitchFamily="34" charset="0"/>
                <a:cs typeface="Calibri Light" pitchFamily="34" charset="0"/>
              </a:rPr>
              <a:t>Цель: </a:t>
            </a:r>
            <a:r>
              <a:rPr lang="ru-RU" dirty="0" smtClean="0">
                <a:latin typeface="Calibri Light" pitchFamily="34" charset="0"/>
                <a:cs typeface="Calibri Light" pitchFamily="34" charset="0"/>
              </a:rPr>
              <a:t>Развитие  мелкой моторики рук, речи,  концентрация внимания. </a:t>
            </a:r>
            <a:r>
              <a:rPr lang="ru-RU" dirty="0">
                <a:latin typeface="Calibri Light" pitchFamily="34" charset="0"/>
                <a:cs typeface="Calibri Light" pitchFamily="34" charset="0"/>
              </a:rPr>
              <a:t>В</a:t>
            </a:r>
            <a:r>
              <a:rPr lang="ru-RU" dirty="0" smtClean="0">
                <a:latin typeface="Calibri Light" pitchFamily="34" charset="0"/>
                <a:cs typeface="Calibri Light" pitchFamily="34" charset="0"/>
              </a:rPr>
              <a:t>оспитание добрых взаимоотношений между детьми, взрослыми и ребенком.</a:t>
            </a:r>
          </a:p>
          <a:p>
            <a:pPr marL="0" indent="0">
              <a:buNone/>
            </a:pPr>
            <a:endParaRPr lang="ru-RU" dirty="0">
              <a:latin typeface="Calibri Light" pitchFamily="34" charset="0"/>
              <a:cs typeface="Calibri Light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9752" y="2483768"/>
            <a:ext cx="7557001" cy="4185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655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3102f719e23841a1c6b8eb9829bdf86aa6e51"/>
</p:tagLst>
</file>

<file path=ppt/theme/theme1.xml><?xml version="1.0" encoding="utf-8"?>
<a:theme xmlns:a="http://schemas.openxmlformats.org/drawingml/2006/main" name="Тема Office">
  <a:themeElements>
    <a:clrScheme name="Соседство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758</TotalTime>
  <Words>783</Words>
  <Application>Microsoft Office PowerPoint</Application>
  <PresentationFormat>Экран (4:3)</PresentationFormat>
  <Paragraphs>87</Paragraphs>
  <Slides>19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Тема Office</vt:lpstr>
      <vt:lpstr>Аннотация к презентации мастер класса            на тему: «Играя развиваем детей в раннем возрасте»</vt:lpstr>
      <vt:lpstr> Мастер класс на тему: «Играя развиваем детей в раннем возрасте»</vt:lpstr>
      <vt:lpstr>Актуальность</vt:lpstr>
      <vt:lpstr>Цель:</vt:lpstr>
      <vt:lpstr>Задачи:</vt:lpstr>
      <vt:lpstr>Участники</vt:lpstr>
      <vt:lpstr>Материалы и оборудование </vt:lpstr>
      <vt:lpstr>Игровой план мастер класса</vt:lpstr>
      <vt:lpstr>Пальчиковая гимнастика</vt:lpstr>
      <vt:lpstr>«Песочница» на кухне/ Сортировка  фасоли и игрушек в манке</vt:lpstr>
      <vt:lpstr>Собрать бусы из макарон и их окрашивание свеклой</vt:lpstr>
      <vt:lpstr>Игра с овощами</vt:lpstr>
      <vt:lpstr>«Тонет- не тонет»</vt:lpstr>
      <vt:lpstr>«Водные пузыри»</vt:lpstr>
      <vt:lpstr>Музыкальная физминутка</vt:lpstr>
      <vt:lpstr>Сделай пуговку для шнуровки</vt:lpstr>
      <vt:lpstr>Вывод</vt:lpstr>
      <vt:lpstr>Список используемой литературы:</vt:lpstr>
      <vt:lpstr>Спасибо за внимание !</vt:lpstr>
    </vt:vector>
  </TitlesOfParts>
  <Company>http://presentation-creation.ru/powerpoint-templates.html</Company>
  <LinksUpToDate>false</LinksUpToDate>
  <SharedDoc>false</SharedDoc>
  <HyperlinkBase>http://presentation-creation.ru/powerpoint-templates.html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Красочный абстрактный фон</dc:title>
  <dc:creator>obstinate</dc:creator>
  <cp:lastModifiedBy>Павел</cp:lastModifiedBy>
  <cp:revision>61</cp:revision>
  <dcterms:created xsi:type="dcterms:W3CDTF">2017-10-03T10:03:42Z</dcterms:created>
  <dcterms:modified xsi:type="dcterms:W3CDTF">2023-12-04T20:37:05Z</dcterms:modified>
</cp:coreProperties>
</file>