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3" r:id="rId15"/>
    <p:sldId id="270" r:id="rId16"/>
    <p:sldId id="271" r:id="rId17"/>
    <p:sldId id="280" r:id="rId18"/>
    <p:sldId id="272" r:id="rId19"/>
    <p:sldId id="273" r:id="rId20"/>
    <p:sldId id="274" r:id="rId21"/>
    <p:sldId id="275" r:id="rId22"/>
    <p:sldId id="281" r:id="rId23"/>
    <p:sldId id="276" r:id="rId24"/>
    <p:sldId id="282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4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84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6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05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6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8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8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8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5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3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3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5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768BCAC-2202-4061-945C-538F47BA10DE}" type="datetimeFigureOut">
              <a:rPr lang="ru-RU" smtClean="0"/>
              <a:t>04.03.2023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B27A669-AD4C-4F52-8BD7-7545252F5A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g"/><Relationship Id="rId10" Type="http://schemas.openxmlformats.org/officeDocument/2006/relationships/image" Target="../media/image76.jpeg"/><Relationship Id="rId4" Type="http://schemas.openxmlformats.org/officeDocument/2006/relationships/image" Target="../media/image70.jpg"/><Relationship Id="rId9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553" y="3024554"/>
            <a:ext cx="10766573" cy="2141171"/>
          </a:xfrm>
        </p:spPr>
        <p:txBody>
          <a:bodyPr>
            <a:normAutofit fontScale="25000" lnSpcReduction="20000"/>
          </a:bodyPr>
          <a:lstStyle/>
          <a:p>
            <a:r>
              <a:rPr lang="ru-RU" sz="800" dirty="0" smtClean="0"/>
              <a:t>и</a:t>
            </a:r>
            <a:endParaRPr lang="ru-RU" sz="14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работы:</a:t>
            </a:r>
          </a:p>
          <a:p>
            <a:pPr algn="ctr"/>
            <a:r>
              <a:rPr lang="ru-RU" sz="1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формы взаимодействия с родителями</a:t>
            </a:r>
          </a:p>
          <a:p>
            <a:pPr algn="ctr"/>
            <a:r>
              <a:rPr lang="ru-RU" sz="1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подготовительной</a:t>
            </a:r>
          </a:p>
          <a:p>
            <a:pPr algn="ctr"/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школе группы № 13 «Солнышко»</a:t>
            </a:r>
          </a:p>
          <a:p>
            <a:r>
              <a:rPr lang="ru-RU" sz="9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Савельевой Инги Викторовны</a:t>
            </a:r>
          </a:p>
          <a:p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2021год</a:t>
            </a:r>
            <a: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32" y="521415"/>
            <a:ext cx="6340008" cy="2288183"/>
          </a:xfrm>
          <a:prstGeom prst="rect">
            <a:avLst/>
          </a:prstGeom>
        </p:spPr>
      </p:pic>
      <p:pic>
        <p:nvPicPr>
          <p:cNvPr id="5" name="Рисунок 4" descr="https://krasnoarmeysk64.ru/upload/medialibrary/e9f/e9f4bb16cc8980d9d581600dc1ec1a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82" y="581815"/>
            <a:ext cx="3935601" cy="228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4513208"/>
            <a:ext cx="3153723" cy="201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2" y="4219722"/>
            <a:ext cx="30765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2" y="1909454"/>
            <a:ext cx="5931590" cy="44451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409835"/>
            <a:ext cx="6238667" cy="46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2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7" y="-556591"/>
            <a:ext cx="11489635" cy="252255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Информация родителям о деятельности </a:t>
            </a:r>
            <a:r>
              <a:rPr lang="ru-RU" sz="4000" dirty="0">
                <a:solidFill>
                  <a:srgbClr val="00B050"/>
                </a:solidFill>
              </a:rPr>
              <a:t>г</a:t>
            </a:r>
            <a:r>
              <a:rPr lang="ru-RU" sz="4000" dirty="0" smtClean="0">
                <a:solidFill>
                  <a:srgbClr val="00B050"/>
                </a:solidFill>
              </a:rPr>
              <a:t>руппы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7" y="1119875"/>
            <a:ext cx="2314989" cy="5144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7" y="1175456"/>
            <a:ext cx="2314989" cy="5144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654" y="1119876"/>
            <a:ext cx="2314989" cy="5144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604" y="1119876"/>
            <a:ext cx="2314989" cy="5144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815" y="1147665"/>
            <a:ext cx="2314990" cy="51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7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" y="569843"/>
            <a:ext cx="2195719" cy="4879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543" y="569843"/>
            <a:ext cx="2318964" cy="5153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07" y="569843"/>
            <a:ext cx="2195719" cy="487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27" y="569843"/>
            <a:ext cx="2318965" cy="5153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46" y="536782"/>
            <a:ext cx="2318964" cy="515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0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91" y="-140677"/>
            <a:ext cx="10933044" cy="21066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Родительский клуб «Счастливый ребенок»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Когда мы были малышами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577541"/>
            <a:ext cx="3446034" cy="2291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12" y="3253154"/>
            <a:ext cx="3915508" cy="2936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2" y="1577541"/>
            <a:ext cx="3739662" cy="2804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06" y="2378131"/>
            <a:ext cx="2458329" cy="40972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27" y="3868615"/>
            <a:ext cx="3920818" cy="26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8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192" y="-281354"/>
            <a:ext cx="9803327" cy="18112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А, потом, мы повзрослели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93" y="1192695"/>
            <a:ext cx="4211571" cy="5147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01" y="1192695"/>
            <a:ext cx="2316364" cy="5147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218" y="1192695"/>
            <a:ext cx="2316364" cy="51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16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21" y="511060"/>
            <a:ext cx="4090781" cy="59089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14" y="511060"/>
            <a:ext cx="3453257" cy="59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1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443" y="-274320"/>
            <a:ext cx="5049079" cy="1371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Наши праздники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3236903"/>
            <a:ext cx="4240033" cy="31069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6348" y="1097280"/>
            <a:ext cx="4478572" cy="4754880"/>
          </a:xfrm>
        </p:spPr>
        <p:txBody>
          <a:bodyPr/>
          <a:lstStyle/>
          <a:p>
            <a:pPr indent="179388"/>
            <a:r>
              <a:rPr lang="ru-RU" sz="2000" dirty="0" smtClean="0">
                <a:solidFill>
                  <a:srgbClr val="00B050"/>
                </a:solidFill>
              </a:rPr>
              <a:t>Праздники в нашей группе никогда не обходились без помощи родителей, так, родители помогают детям выучить стихи, роли, готовят детям костюмы и оказывают различную помощь в подготовке праздника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05" y="473581"/>
            <a:ext cx="2659877" cy="5910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47" y="1336665"/>
            <a:ext cx="3810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7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82" y="3808733"/>
            <a:ext cx="3502268" cy="26267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82" y="380268"/>
            <a:ext cx="3502268" cy="2626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06" y="1979368"/>
            <a:ext cx="3149865" cy="2362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1" y="1323332"/>
            <a:ext cx="5620109" cy="421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0" y="569659"/>
            <a:ext cx="2573406" cy="57186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8" y="569660"/>
            <a:ext cx="2573406" cy="5718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86" y="569659"/>
            <a:ext cx="2573406" cy="57186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0" y="525486"/>
            <a:ext cx="2593284" cy="57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70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687" y="-695739"/>
            <a:ext cx="11569147" cy="266169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Участие родителей в проектной деятельности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043" y="1329261"/>
            <a:ext cx="3675833" cy="2067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" y="1364283"/>
            <a:ext cx="3547750" cy="2064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10" y="1329261"/>
            <a:ext cx="3769290" cy="2132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8" y="3808422"/>
            <a:ext cx="3547750" cy="19988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35" y="3808422"/>
            <a:ext cx="3613641" cy="2032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72" y="3808423"/>
            <a:ext cx="3583058" cy="203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352425"/>
            <a:r>
              <a:rPr lang="ru-RU" sz="3200" b="1" dirty="0" smtClean="0">
                <a:solidFill>
                  <a:srgbClr val="00B050"/>
                </a:solidFill>
              </a:rPr>
              <a:t>Цель:</a:t>
            </a:r>
            <a:r>
              <a:rPr lang="ru-RU" sz="2800" dirty="0" smtClean="0">
                <a:solidFill>
                  <a:srgbClr val="00B050"/>
                </a:solidFill>
              </a:rPr>
              <a:t> выстроить работу с родителями по развитию, воспитанию и обучению детей старшего дошкольного возраста в форме партнерских, сотруднических отношений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352425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Задачи:</a:t>
            </a:r>
          </a:p>
          <a:p>
            <a:pPr marL="0" indent="352425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Проработать варианты доброжелательного подхода индивидуально к каждому ребенку и его родителям;</a:t>
            </a:r>
          </a:p>
          <a:p>
            <a:pPr marL="0" indent="352425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Взаимодействовать с родителями в работе по развитию, воспитанию и обучению детей – будущих школьников;</a:t>
            </a:r>
          </a:p>
          <a:p>
            <a:pPr marL="0" indent="352425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Создать условия для работы взаимодействия и сотрудничества «воспитатели-дети-родители» в доброжелательной атмосфере;</a:t>
            </a:r>
          </a:p>
          <a:p>
            <a:pPr marL="0" indent="352425">
              <a:buFontTx/>
              <a:buChar char="-"/>
            </a:pPr>
            <a:r>
              <a:rPr lang="ru-RU" sz="2400" dirty="0" smtClean="0">
                <a:solidFill>
                  <a:srgbClr val="00B050"/>
                </a:solidFill>
              </a:rPr>
              <a:t>Предоставлять помощь родителям в компетентности педагогических знаний. </a:t>
            </a:r>
          </a:p>
          <a:p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12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0" y="542051"/>
            <a:ext cx="2598254" cy="57738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11" y="542051"/>
            <a:ext cx="4442792" cy="5923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64" y="1570382"/>
            <a:ext cx="4313209" cy="32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8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6" y="1094545"/>
            <a:ext cx="3751293" cy="2125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672" y="816250"/>
            <a:ext cx="3351328" cy="2662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813" y="816250"/>
            <a:ext cx="3177669" cy="2612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35" y="3687416"/>
            <a:ext cx="3354824" cy="2758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22" y="3687417"/>
            <a:ext cx="3377646" cy="27584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01" y="3687417"/>
            <a:ext cx="3400781" cy="27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13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230923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Акции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92" y="586882"/>
            <a:ext cx="3162741" cy="15337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266" y="558303"/>
            <a:ext cx="3172268" cy="15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9" y="2120621"/>
            <a:ext cx="3798276" cy="2848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94" y="3942562"/>
            <a:ext cx="3428606" cy="2574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70" y="2120621"/>
            <a:ext cx="3370383" cy="25277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789" y="2165753"/>
            <a:ext cx="1909301" cy="1431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3830493"/>
            <a:ext cx="1872176" cy="14041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861" y="4846390"/>
            <a:ext cx="2227385" cy="1670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107" y="4842800"/>
            <a:ext cx="1854148" cy="13906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253" y="5358299"/>
            <a:ext cx="1544838" cy="11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929" y="516835"/>
            <a:ext cx="11430001" cy="695739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solidFill>
                  <a:srgbClr val="00B050"/>
                </a:solidFill>
              </a:rPr>
              <a:t>Помощь родителей по благоустройству группы</a:t>
            </a:r>
            <a:br>
              <a:rPr lang="ru-RU">
                <a:solidFill>
                  <a:srgbClr val="00B050"/>
                </a:solidFill>
              </a:rPr>
            </a:b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29" y="993913"/>
            <a:ext cx="2286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706" y="2517913"/>
            <a:ext cx="2286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30" y="896179"/>
            <a:ext cx="3048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06" y="993913"/>
            <a:ext cx="2286000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79" y="3051313"/>
            <a:ext cx="228600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04" y="3429000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720969"/>
            <a:ext cx="9875520" cy="26869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Поощрения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41" y="3165223"/>
            <a:ext cx="4448908" cy="33366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10" y="1714009"/>
            <a:ext cx="5134711" cy="3851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9" y="967152"/>
            <a:ext cx="4167556" cy="3125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34">
            <a:off x="4805335" y="1308504"/>
            <a:ext cx="2581328" cy="344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97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278296"/>
            <a:ext cx="3931920" cy="1630018"/>
          </a:xfrm>
        </p:spPr>
        <p:txBody>
          <a:bodyPr/>
          <a:lstStyle/>
          <a:p>
            <a:pPr algn="ctr"/>
            <a:r>
              <a:rPr lang="ru-RU" sz="6600" dirty="0" smtClean="0">
                <a:solidFill>
                  <a:srgbClr val="00B050"/>
                </a:solidFill>
              </a:rPr>
              <a:t>Разное </a:t>
            </a:r>
            <a:endParaRPr lang="ru-RU" sz="66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35" y="3617843"/>
            <a:ext cx="2561315" cy="293128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809" y="1093304"/>
            <a:ext cx="5494350" cy="2524539"/>
          </a:xfrm>
        </p:spPr>
        <p:txBody>
          <a:bodyPr>
            <a:normAutofit lnSpcReduction="10000"/>
          </a:bodyPr>
          <a:lstStyle/>
          <a:p>
            <a:pPr indent="357188"/>
            <a:r>
              <a:rPr lang="ru-RU" sz="2000" dirty="0" smtClean="0">
                <a:solidFill>
                  <a:srgbClr val="00B050"/>
                </a:solidFill>
              </a:rPr>
              <a:t>В рубрику «Разное» помещены фотографии: помощь родителей в создании морского пейзажа, выполнение домашнего задания – поделка из природного материала, просьба о голосовании за саратовский калач, информация о новом сайте ДОУ, трудовой десант, поздравления в родительской группе с днем рождения детей и родителей.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30" y="580884"/>
            <a:ext cx="2685709" cy="5968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30" y="1257686"/>
            <a:ext cx="3270598" cy="4342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60" y="3429000"/>
            <a:ext cx="1397386" cy="31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8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7" y="531929"/>
            <a:ext cx="2694664" cy="59881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803" y="531929"/>
            <a:ext cx="2572744" cy="571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53" y="914401"/>
            <a:ext cx="2406263" cy="53472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635" y="531929"/>
            <a:ext cx="2479978" cy="551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42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64" y="347445"/>
            <a:ext cx="9305271" cy="6163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578">
            <a:off x="891308" y="299764"/>
            <a:ext cx="10272079" cy="18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6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0114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Актуальность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714" y="1510747"/>
            <a:ext cx="11131826" cy="4929809"/>
          </a:xfrm>
        </p:spPr>
        <p:txBody>
          <a:bodyPr>
            <a:normAutofit lnSpcReduction="10000"/>
          </a:bodyPr>
          <a:lstStyle/>
          <a:p>
            <a:pPr marL="44450" indent="312738">
              <a:buNone/>
            </a:pPr>
            <a:r>
              <a:rPr lang="ru-RU" dirty="0" smtClean="0">
                <a:solidFill>
                  <a:srgbClr val="00B050"/>
                </a:solidFill>
              </a:rPr>
              <a:t>В педагогической практике работа по взаимодействию с родителями является одной из сложных, требующей повышенной компетентности задачей наряду с остальными. Родители (законные представители), в новой парадигме образования являющиеся заказчиком образовательных услуг ДОУ, включаются в соучастие реализации образовательного процесса с правом педагогической компетенции, соответственно, воспитателю, на которого ложится основная нагрузка работы, необходимо создать благоприятную, доброжелательную атмосферу во взаимодействии с родителями.</a:t>
            </a:r>
          </a:p>
          <a:p>
            <a:pPr marL="44450" indent="312738">
              <a:buNone/>
            </a:pPr>
            <a:r>
              <a:rPr lang="ru-RU" dirty="0" smtClean="0">
                <a:solidFill>
                  <a:srgbClr val="00B050"/>
                </a:solidFill>
              </a:rPr>
              <a:t>Существует множество форм взаимодействия воспитателя с родителями группы. Самые распространенные – это: родительские собрания, на которых решаются актуальные вопросы, работа родительского клуба, индивидуальный подход к каждой семье по проблемным вопросам и выстраиванию взаимопонимания, совместные мероприятия и праздники, походы и экскурсии. Однако, к сожалению, ограничительные меры по пандемии </a:t>
            </a:r>
            <a:r>
              <a:rPr lang="en-US" dirty="0" smtClean="0">
                <a:solidFill>
                  <a:srgbClr val="00B050"/>
                </a:solidFill>
              </a:rPr>
              <a:t>COVID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19 </a:t>
            </a:r>
            <a:r>
              <a:rPr lang="ru-RU" dirty="0" smtClean="0">
                <a:solidFill>
                  <a:srgbClr val="00B050"/>
                </a:solidFill>
              </a:rPr>
              <a:t>значительно урезали рамки непосредственного общения с родителями до дистанционных форм в родительской группе на площадке интернета. Хочется надеяться на прекращение пандемии и возвращение традиционных встреч и общений с родителями. Сегодня мы представляем вашему вниманию возможные варианты взаимодействия с семьями группы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64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9875520" cy="7913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Содержание работы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677" y="879231"/>
            <a:ext cx="9732194" cy="54818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1. Родительское собрание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2. Консультации родителям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3. Наглядная информация для родителей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4. Информация родителям о деятельности группы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5</a:t>
            </a:r>
            <a:r>
              <a:rPr lang="ru-RU" sz="2000" dirty="0" smtClean="0">
                <a:solidFill>
                  <a:srgbClr val="00B050"/>
                </a:solidFill>
              </a:rPr>
              <a:t>. Родительский клуб «Счастливый ребенок»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6</a:t>
            </a:r>
            <a:r>
              <a:rPr lang="ru-RU" sz="2000" dirty="0" smtClean="0">
                <a:solidFill>
                  <a:srgbClr val="00B050"/>
                </a:solidFill>
              </a:rPr>
              <a:t>. Мероприятия и праздники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7</a:t>
            </a:r>
            <a:r>
              <a:rPr lang="ru-RU" sz="2000" dirty="0" smtClean="0">
                <a:solidFill>
                  <a:srgbClr val="00B050"/>
                </a:solidFill>
              </a:rPr>
              <a:t>. Участие родителей в проектной деятельности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8. Акции</a:t>
            </a:r>
          </a:p>
          <a:p>
            <a:pPr marL="45720" indent="0">
              <a:buNone/>
            </a:pPr>
            <a:r>
              <a:rPr lang="ru-RU" sz="2000" dirty="0">
                <a:solidFill>
                  <a:srgbClr val="00B050"/>
                </a:solidFill>
              </a:rPr>
              <a:t>9</a:t>
            </a:r>
            <a:r>
              <a:rPr lang="ru-RU" sz="2000" dirty="0" smtClean="0">
                <a:solidFill>
                  <a:srgbClr val="00B050"/>
                </a:solidFill>
              </a:rPr>
              <a:t>. Помощь родителей по благоустройству группы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10. Поощрения</a:t>
            </a:r>
          </a:p>
          <a:p>
            <a:pPr marL="45720" indent="0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11. Разное</a:t>
            </a:r>
          </a:p>
          <a:p>
            <a:pPr marL="45720" indent="0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Примечание: В работе использованы фото и скриншоты, выделенные из родительской группы «Солнышко» как свидетельство наглядного информационного  общения с родителями.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8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978" y="377688"/>
            <a:ext cx="4254942" cy="123245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Родительское собрание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74" y="850752"/>
            <a:ext cx="2320424" cy="51564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84" y="1610139"/>
            <a:ext cx="4741958" cy="181886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Родительское собрание прошло в очно-заочной форме (текст документа представлен в родительской группе «Солнышко»)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8" y="850751"/>
            <a:ext cx="2682571" cy="5156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85" y="3552092"/>
            <a:ext cx="3989069" cy="29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97566"/>
            <a:ext cx="9875520" cy="9342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Консультации родителям проходили в заочной форме, по телефону, а также  индивидуально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3" y="1331844"/>
            <a:ext cx="2175841" cy="4835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262" y="1331844"/>
            <a:ext cx="2089371" cy="4643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9" y="1524000"/>
            <a:ext cx="2002901" cy="4450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44" y="1683761"/>
            <a:ext cx="1931008" cy="42911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697" y="1718549"/>
            <a:ext cx="1923719" cy="42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5" y="728869"/>
            <a:ext cx="2573407" cy="57186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10" y="728869"/>
            <a:ext cx="2467390" cy="5483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8" y="1136532"/>
            <a:ext cx="5442503" cy="408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9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304" y="-457200"/>
            <a:ext cx="9925216" cy="234563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Наглядная информация для родителей в группе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1033669"/>
            <a:ext cx="7050156" cy="5287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597" y="1033670"/>
            <a:ext cx="2379924" cy="52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6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462602"/>
            <a:ext cx="5787265" cy="43388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39" y="1888434"/>
            <a:ext cx="5883965" cy="44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503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863</TotalTime>
  <Words>490</Words>
  <Application>Microsoft Office PowerPoint</Application>
  <PresentationFormat>Широкоэкранный</PresentationFormat>
  <Paragraphs>45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Corbel</vt:lpstr>
      <vt:lpstr>Times New Roman</vt:lpstr>
      <vt:lpstr>Базис</vt:lpstr>
      <vt:lpstr>          </vt:lpstr>
      <vt:lpstr>Цель: выстроить работу с родителями по развитию, воспитанию и обучению детей старшего дошкольного возраста в форме партнерских, сотруднических отношений</vt:lpstr>
      <vt:lpstr>Актуальность</vt:lpstr>
      <vt:lpstr>Содержание работы</vt:lpstr>
      <vt:lpstr>Родительское собрание</vt:lpstr>
      <vt:lpstr>Консультации родителям проходили в заочной форме, по телефону, а также  индивидуально</vt:lpstr>
      <vt:lpstr>Презентация PowerPoint</vt:lpstr>
      <vt:lpstr>Наглядная информация для родителей в группе</vt:lpstr>
      <vt:lpstr>Презентация PowerPoint</vt:lpstr>
      <vt:lpstr>Презентация PowerPoint</vt:lpstr>
      <vt:lpstr>Информация родителям о деятельности группы</vt:lpstr>
      <vt:lpstr>Презентация PowerPoint</vt:lpstr>
      <vt:lpstr>Родительский клуб «Счастливый ребенок» Когда мы были малышами</vt:lpstr>
      <vt:lpstr>А, потом, мы повзрослели</vt:lpstr>
      <vt:lpstr>Презентация PowerPoint</vt:lpstr>
      <vt:lpstr>Наши праздники</vt:lpstr>
      <vt:lpstr>Презентация PowerPoint</vt:lpstr>
      <vt:lpstr>Презентация PowerPoint</vt:lpstr>
      <vt:lpstr>Участие родителей в проектной деятельности</vt:lpstr>
      <vt:lpstr>Презентация PowerPoint</vt:lpstr>
      <vt:lpstr>Презентация PowerPoint</vt:lpstr>
      <vt:lpstr>Акции</vt:lpstr>
      <vt:lpstr>Помощь родителей по благоустройству группы </vt:lpstr>
      <vt:lpstr>Поощрения</vt:lpstr>
      <vt:lpstr>Разное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48</cp:revision>
  <dcterms:created xsi:type="dcterms:W3CDTF">2021-12-05T04:09:18Z</dcterms:created>
  <dcterms:modified xsi:type="dcterms:W3CDTF">2023-03-04T13:50:03Z</dcterms:modified>
</cp:coreProperties>
</file>