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77" r:id="rId7"/>
    <p:sldId id="260" r:id="rId8"/>
    <p:sldId id="278" r:id="rId9"/>
    <p:sldId id="261" r:id="rId10"/>
    <p:sldId id="263" r:id="rId11"/>
    <p:sldId id="264" r:id="rId12"/>
    <p:sldId id="268" r:id="rId13"/>
    <p:sldId id="269" r:id="rId14"/>
    <p:sldId id="279" r:id="rId15"/>
    <p:sldId id="271" r:id="rId16"/>
    <p:sldId id="272" r:id="rId17"/>
    <p:sldId id="296"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273" r:id="rId34"/>
    <p:sldId id="280" r:id="rId35"/>
    <p:sldId id="274" r:id="rId36"/>
    <p:sldId id="275" r:id="rId37"/>
    <p:sldId id="265" r:id="rId38"/>
    <p:sldId id="297" r:id="rId39"/>
    <p:sldId id="313" r:id="rId4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80" d="100"/>
          <a:sy n="80" d="100"/>
        </p:scale>
        <p:origin x="-1080" y="-26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8.xml"/><Relationship Id="rId7" Type="http://schemas.openxmlformats.org/officeDocument/2006/relationships/slide" Target="slide2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0.xml"/><Relationship Id="rId9" Type="http://schemas.openxmlformats.org/officeDocument/2006/relationships/slide" Target="slide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infourok.ru/master-klass-risovanie-na-pene-dlya-britya-v-tehnike-monotipiya-1918540.html" TargetMode="External"/><Relationship Id="rId2" Type="http://schemas.openxmlformats.org/officeDocument/2006/relationships/hyperlink" Target="https://www.maam.ru/detskijsad/master-klas-risovanie-na-pene-dlja-britja.html" TargetMode="External"/><Relationship Id="rId1" Type="http://schemas.openxmlformats.org/officeDocument/2006/relationships/slideLayout" Target="../slideLayouts/slideLayout2.xml"/><Relationship Id="rId4" Type="http://schemas.openxmlformats.org/officeDocument/2006/relationships/hyperlink" Target="https://nsportal.ru/detskiy-sad/risovanie/2016/12/15/neobychnoe-v-obychnom-master-klass-po-risovaniyu-na-pene-dly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User\Desktop\i (1).jpg"/>
          <p:cNvPicPr>
            <a:picLocks noChangeAspect="1" noChangeArrowheads="1"/>
          </p:cNvPicPr>
          <p:nvPr/>
        </p:nvPicPr>
        <p:blipFill>
          <a:blip r:embed="rId2" cstate="print"/>
          <a:srcRect/>
          <a:stretch>
            <a:fillRect/>
          </a:stretch>
        </p:blipFill>
        <p:spPr bwMode="auto">
          <a:xfrm>
            <a:off x="-3571" y="0"/>
            <a:ext cx="9151143" cy="5143500"/>
          </a:xfrm>
          <a:prstGeom prst="rect">
            <a:avLst/>
          </a:prstGeom>
          <a:noFill/>
        </p:spPr>
      </p:pic>
      <p:sp>
        <p:nvSpPr>
          <p:cNvPr id="4" name="Прямоугольник 3"/>
          <p:cNvSpPr/>
          <p:nvPr/>
        </p:nvSpPr>
        <p:spPr>
          <a:xfrm>
            <a:off x="3000364" y="321453"/>
            <a:ext cx="6143636" cy="6386364"/>
          </a:xfrm>
          <a:prstGeom prst="rect">
            <a:avLst/>
          </a:prstGeom>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dirty="0" smtClean="0">
                <a:ln>
                  <a:solidFill>
                    <a:schemeClr val="tx1"/>
                  </a:solidFill>
                </a:ln>
                <a:solidFill>
                  <a:srgbClr val="C00000"/>
                </a:solidFill>
                <a:effectLst>
                  <a:outerShdw blurRad="38100" dist="38100" dir="2700000" algn="tl">
                    <a:srgbClr val="000000">
                      <a:alpha val="43137"/>
                    </a:srgbClr>
                  </a:outerShdw>
                </a:effectLst>
              </a:rPr>
              <a:t>Мастер – класс для педагогов </a:t>
            </a:r>
            <a:endParaRPr lang="ru-RU" sz="3600" dirty="0" smtClean="0">
              <a:ln>
                <a:solidFill>
                  <a:schemeClr val="tx1"/>
                </a:solidFill>
              </a:ln>
              <a:solidFill>
                <a:srgbClr val="C00000"/>
              </a:solidFill>
              <a:effectLst>
                <a:outerShdw blurRad="38100" dist="38100" dir="2700000" algn="tl">
                  <a:srgbClr val="000000">
                    <a:alpha val="43137"/>
                  </a:srgbClr>
                </a:outerShdw>
              </a:effectLst>
            </a:endParaRPr>
          </a:p>
          <a:p>
            <a:pPr algn="ctr"/>
            <a:r>
              <a:rPr lang="ru-RU" sz="3600" b="1" dirty="0" smtClean="0">
                <a:ln>
                  <a:solidFill>
                    <a:schemeClr val="tx1"/>
                  </a:solidFill>
                </a:ln>
                <a:solidFill>
                  <a:srgbClr val="C00000"/>
                </a:solidFill>
                <a:effectLst>
                  <a:outerShdw blurRad="38100" dist="38100" dir="2700000" algn="tl">
                    <a:srgbClr val="000000">
                      <a:alpha val="43137"/>
                    </a:srgbClr>
                  </a:outerShdw>
                </a:effectLst>
              </a:rPr>
              <a:t>«Рисование в технике монотипия, </a:t>
            </a:r>
          </a:p>
          <a:p>
            <a:pPr algn="ctr"/>
            <a:r>
              <a:rPr lang="ru-RU" sz="3600" b="1" dirty="0" smtClean="0">
                <a:ln>
                  <a:solidFill>
                    <a:schemeClr val="tx1"/>
                  </a:solidFill>
                </a:ln>
                <a:solidFill>
                  <a:srgbClr val="C00000"/>
                </a:solidFill>
                <a:effectLst>
                  <a:outerShdw blurRad="38100" dist="38100" dir="2700000" algn="tl">
                    <a:srgbClr val="000000">
                      <a:alpha val="43137"/>
                    </a:srgbClr>
                  </a:outerShdw>
                </a:effectLst>
              </a:rPr>
              <a:t>с использованием </a:t>
            </a:r>
          </a:p>
          <a:p>
            <a:pPr algn="ctr"/>
            <a:r>
              <a:rPr lang="ru-RU" sz="3600" b="1" dirty="0" smtClean="0">
                <a:ln>
                  <a:solidFill>
                    <a:schemeClr val="tx1"/>
                  </a:solidFill>
                </a:ln>
                <a:solidFill>
                  <a:srgbClr val="C00000"/>
                </a:solidFill>
                <a:effectLst>
                  <a:outerShdw blurRad="38100" dist="38100" dir="2700000" algn="tl">
                    <a:srgbClr val="000000">
                      <a:alpha val="43137"/>
                    </a:srgbClr>
                  </a:outerShdw>
                </a:effectLst>
              </a:rPr>
              <a:t>пены для бритья»</a:t>
            </a:r>
          </a:p>
          <a:p>
            <a:pPr algn="ctr"/>
            <a:endParaRPr lang="ru-RU" sz="1200" b="1" dirty="0" smtClean="0">
              <a:solidFill>
                <a:srgbClr val="C00000"/>
              </a:solidFill>
              <a:effectLst>
                <a:outerShdw blurRad="38100" dist="38100" dir="2700000" algn="tl">
                  <a:srgbClr val="000000">
                    <a:alpha val="43137"/>
                  </a:srgbClr>
                </a:outerShdw>
              </a:effectLst>
            </a:endParaRPr>
          </a:p>
          <a:p>
            <a:pPr algn="r"/>
            <a:r>
              <a:rPr lang="ru-RU" sz="2000" b="1" dirty="0" smtClean="0">
                <a:ln>
                  <a:solidFill>
                    <a:schemeClr val="tx2"/>
                  </a:solidFill>
                </a:ln>
              </a:rPr>
              <a:t> </a:t>
            </a:r>
            <a:endParaRPr lang="ru-RU" sz="2000" dirty="0" smtClean="0">
              <a:ln>
                <a:solidFill>
                  <a:schemeClr val="tx2"/>
                </a:solidFill>
              </a:ln>
            </a:endParaRPr>
          </a:p>
          <a:p>
            <a:pPr algn="r"/>
            <a:r>
              <a:rPr lang="ru-RU" sz="2000" b="1" dirty="0" err="1" smtClean="0"/>
              <a:t>Плугина</a:t>
            </a:r>
            <a:r>
              <a:rPr lang="ru-RU" sz="2000" b="1" dirty="0" smtClean="0"/>
              <a:t> </a:t>
            </a:r>
            <a:r>
              <a:rPr lang="ru-RU" sz="2000" b="1" dirty="0" smtClean="0"/>
              <a:t>Наталья Владимировна,</a:t>
            </a:r>
          </a:p>
          <a:p>
            <a:pPr algn="r"/>
            <a:r>
              <a:rPr lang="ru-RU" sz="2000" b="1" dirty="0" smtClean="0"/>
              <a:t>воспитатель</a:t>
            </a:r>
            <a:r>
              <a:rPr lang="ru-RU" sz="2000" b="1" dirty="0" smtClean="0"/>
              <a:t> МДОУ </a:t>
            </a:r>
            <a:r>
              <a:rPr lang="ru-RU" sz="2000" b="1" dirty="0" smtClean="0"/>
              <a:t>«Детский сад №1 </a:t>
            </a:r>
          </a:p>
          <a:p>
            <a:pPr algn="r"/>
            <a:r>
              <a:rPr lang="ru-RU" sz="2000" b="1" dirty="0" smtClean="0"/>
              <a:t>р.п.Татищево </a:t>
            </a:r>
            <a:r>
              <a:rPr lang="ru-RU" sz="2000" b="1" dirty="0" err="1" smtClean="0"/>
              <a:t>Татищевского</a:t>
            </a:r>
            <a:r>
              <a:rPr lang="ru-RU" sz="2000" b="1" dirty="0" smtClean="0"/>
              <a:t> муниципального </a:t>
            </a:r>
          </a:p>
          <a:p>
            <a:pPr algn="r"/>
            <a:r>
              <a:rPr lang="ru-RU" sz="2000" b="1" dirty="0" smtClean="0"/>
              <a:t>района Саратовской области»</a:t>
            </a:r>
          </a:p>
          <a:p>
            <a:pPr algn="r"/>
            <a:r>
              <a:rPr lang="ru-RU" sz="2000" b="1" dirty="0" smtClean="0">
                <a:ln>
                  <a:solidFill>
                    <a:schemeClr val="tx2"/>
                  </a:solidFill>
                </a:ln>
              </a:rPr>
              <a:t>  </a:t>
            </a:r>
            <a:endParaRPr lang="ru-RU" sz="2000" b="1" dirty="0" smtClean="0">
              <a:ln>
                <a:solidFill>
                  <a:schemeClr val="tx2"/>
                </a:solidFill>
              </a:ln>
            </a:endParaRPr>
          </a:p>
          <a:p>
            <a:pPr algn="r"/>
            <a:endParaRPr lang="ru-RU" sz="500" b="1" dirty="0" smtClean="0"/>
          </a:p>
          <a:p>
            <a:pPr algn="r"/>
            <a:r>
              <a:rPr lang="ru-RU" sz="2000" b="1" dirty="0" smtClean="0"/>
              <a:t> </a:t>
            </a:r>
            <a:endParaRPr lang="ru-RU" sz="2000" dirty="0" smtClean="0"/>
          </a:p>
          <a:p>
            <a:pPr algn="ctr"/>
            <a:endParaRPr lang="ru-RU" sz="3600" dirty="0" smtClean="0">
              <a:solidFill>
                <a:srgbClr val="C00000"/>
              </a:solidFill>
              <a:effectLst>
                <a:outerShdw blurRad="38100" dist="38100" dir="2700000" algn="tl">
                  <a:srgbClr val="000000">
                    <a:alpha val="43137"/>
                  </a:srgbClr>
                </a:outerShdw>
              </a:effectLst>
            </a:endParaRPr>
          </a:p>
          <a:p>
            <a:pPr algn="ctr"/>
            <a:r>
              <a:rPr lang="ru-RU" sz="3600" b="1" spc="50" dirty="0" smtClean="0">
                <a:ln w="11430">
                  <a:solidFill>
                    <a:srgbClr val="FF0000"/>
                  </a:solidFill>
                </a:ln>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3600" b="1" spc="50" dirty="0">
              <a:ln w="11430">
                <a:solidFill>
                  <a:srgbClr val="FF0000"/>
                </a:solidFill>
              </a:ln>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9459" name="Picture 3" descr="https://pp.userapi.com/c845120/v845120095/118fb8/-4Z0YQ2x29w.jpg"/>
          <p:cNvPicPr>
            <a:picLocks noChangeAspect="1" noChangeArrowheads="1"/>
          </p:cNvPicPr>
          <p:nvPr/>
        </p:nvPicPr>
        <p:blipFill>
          <a:blip r:embed="rId3" cstate="print"/>
          <a:srcRect/>
          <a:stretch>
            <a:fillRect/>
          </a:stretch>
        </p:blipFill>
        <p:spPr bwMode="auto">
          <a:xfrm rot="20720128">
            <a:off x="581648" y="1443748"/>
            <a:ext cx="2905174" cy="1394474"/>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Прямоугольник 1"/>
          <p:cNvSpPr/>
          <p:nvPr/>
        </p:nvSpPr>
        <p:spPr>
          <a:xfrm>
            <a:off x="0" y="267875"/>
            <a:ext cx="9144000" cy="1631216"/>
          </a:xfrm>
          <a:prstGeom prst="rect">
            <a:avLst/>
          </a:prstGeom>
        </p:spPr>
        <p:txBody>
          <a:bodyPr wrap="square">
            <a:spAutoFit/>
          </a:bodyPr>
          <a:lstStyle/>
          <a:p>
            <a:pPr algn="ctr"/>
            <a:r>
              <a:rPr lang="ru-RU" sz="2000" b="1" dirty="0" smtClean="0">
                <a:latin typeface="Times New Roman" pitchFamily="18" charset="0"/>
                <a:cs typeface="Times New Roman" pitchFamily="18" charset="0"/>
              </a:rPr>
              <a:t>В переводе с греческого языка монотипия – один отпечаток. Это уникальная техника, сочетающая в себе качества эстампа и живописи. Это печать с одним уникальным отпечатком, дополнительная ценность которого в том, что его совершенно невозможно повторить. </a:t>
            </a:r>
          </a:p>
          <a:p>
            <a:pPr algn="ctr"/>
            <a:r>
              <a:rPr lang="ru-RU" sz="2000" b="1" dirty="0" smtClean="0">
                <a:latin typeface="Times New Roman" pitchFamily="18" charset="0"/>
                <a:cs typeface="Times New Roman" pitchFamily="18" charset="0"/>
              </a:rPr>
              <a:t>Разновидностей монотипии очень много.</a:t>
            </a:r>
            <a:endParaRPr lang="ru-RU" sz="2000" b="1" dirty="0">
              <a:latin typeface="Times New Roman" pitchFamily="18" charset="0"/>
              <a:cs typeface="Times New Roman" pitchFamily="18" charset="0"/>
            </a:endParaRPr>
          </a:p>
        </p:txBody>
      </p:sp>
      <p:pic>
        <p:nvPicPr>
          <p:cNvPr id="5121" name="Picture 1" descr="C:\Users\User\Documents\i (6).jpg"/>
          <p:cNvPicPr>
            <a:picLocks noChangeAspect="1" noChangeArrowheads="1"/>
          </p:cNvPicPr>
          <p:nvPr/>
        </p:nvPicPr>
        <p:blipFill>
          <a:blip r:embed="rId3" cstate="print"/>
          <a:srcRect/>
          <a:stretch>
            <a:fillRect/>
          </a:stretch>
        </p:blipFill>
        <p:spPr bwMode="auto">
          <a:xfrm>
            <a:off x="5786446" y="1857370"/>
            <a:ext cx="3357554" cy="2090121"/>
          </a:xfrm>
          <a:prstGeom prst="rect">
            <a:avLst/>
          </a:prstGeom>
          <a:ln>
            <a:noFill/>
          </a:ln>
          <a:effectLst>
            <a:softEdge rad="112500"/>
          </a:effectLst>
        </p:spPr>
      </p:pic>
      <p:pic>
        <p:nvPicPr>
          <p:cNvPr id="5122" name="Picture 2" descr="C:\Users\User\Documents\i (12).jpg"/>
          <p:cNvPicPr>
            <a:picLocks noChangeAspect="1" noChangeArrowheads="1"/>
          </p:cNvPicPr>
          <p:nvPr/>
        </p:nvPicPr>
        <p:blipFill>
          <a:blip r:embed="rId4" cstate="print"/>
          <a:srcRect/>
          <a:stretch>
            <a:fillRect/>
          </a:stretch>
        </p:blipFill>
        <p:spPr bwMode="auto">
          <a:xfrm>
            <a:off x="214285" y="1785932"/>
            <a:ext cx="2374867" cy="1803811"/>
          </a:xfrm>
          <a:prstGeom prst="rect">
            <a:avLst/>
          </a:prstGeom>
          <a:ln>
            <a:noFill/>
          </a:ln>
          <a:effectLst>
            <a:softEdge rad="112500"/>
          </a:effectLst>
        </p:spPr>
      </p:pic>
      <p:pic>
        <p:nvPicPr>
          <p:cNvPr id="5123" name="Picture 3" descr="C:\Users\User\Documents\i (11).jpg"/>
          <p:cNvPicPr>
            <a:picLocks noChangeAspect="1" noChangeArrowheads="1"/>
          </p:cNvPicPr>
          <p:nvPr/>
        </p:nvPicPr>
        <p:blipFill>
          <a:blip r:embed="rId5" cstate="print"/>
          <a:srcRect/>
          <a:stretch>
            <a:fillRect/>
          </a:stretch>
        </p:blipFill>
        <p:spPr bwMode="auto">
          <a:xfrm>
            <a:off x="2143111" y="2071684"/>
            <a:ext cx="4000525" cy="2464595"/>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17409" name="Rectangle 1"/>
          <p:cNvSpPr>
            <a:spLocks noChangeArrowheads="1"/>
          </p:cNvSpPr>
          <p:nvPr/>
        </p:nvSpPr>
        <p:spPr bwMode="auto">
          <a:xfrm>
            <a:off x="0" y="26431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b="1" dirty="0" smtClean="0">
                <a:latin typeface="Times New Roman" pitchFamily="18" charset="0"/>
                <a:cs typeface="Times New Roman" pitchFamily="18" charset="0"/>
              </a:rPr>
              <a:t>Сегодня мы воплотим эту технику с использованием пены для бритья. </a:t>
            </a:r>
            <a:r>
              <a:rPr kumimoji="0" lang="ru-RU" sz="2000" b="1" i="0" u="none" strike="noStrike" cap="none" normalizeH="0" baseline="0" dirty="0" smtClean="0">
                <a:latin typeface="Times New Roman" pitchFamily="18" charset="0"/>
                <a:ea typeface="Times New Roman" pitchFamily="18" charset="0"/>
                <a:cs typeface="Times New Roman" pitchFamily="18" charset="0"/>
              </a:rPr>
              <a:t>Пена для бритья необычная поверхность для рисования. </a:t>
            </a:r>
          </a:p>
          <a:p>
            <a:pPr lvl="0" algn="ctr" fontAlgn="base">
              <a:spcBef>
                <a:spcPct val="0"/>
              </a:spcBef>
              <a:spcAft>
                <a:spcPct val="0"/>
              </a:spcAft>
            </a:pPr>
            <a:r>
              <a:rPr kumimoji="0" lang="ru-RU" sz="2000" b="1" i="0" u="none" strike="noStrike" cap="none" normalizeH="0" baseline="0" dirty="0" smtClean="0">
                <a:latin typeface="Times New Roman" pitchFamily="18" charset="0"/>
                <a:ea typeface="Times New Roman" pitchFamily="18" charset="0"/>
                <a:cs typeface="Times New Roman" pitchFamily="18" charset="0"/>
              </a:rPr>
              <a:t>Краску можно растягивать и закручивать в причудливые узоры, создавая неповторимый рисунок, что  в свою очередь развивает творческое мышление и воображение ребенка.</a:t>
            </a:r>
            <a:endParaRPr kumimoji="0" lang="ru-RU" sz="2000" b="1" i="0" u="none" strike="noStrike" cap="none" normalizeH="0" baseline="0" dirty="0" smtClean="0">
              <a:latin typeface="Times New Roman" pitchFamily="18" charset="0"/>
              <a:cs typeface="Times New Roman" pitchFamily="18" charset="0"/>
            </a:endParaRPr>
          </a:p>
        </p:txBody>
      </p:sp>
      <p:pic>
        <p:nvPicPr>
          <p:cNvPr id="4097" name="Picture 1" descr="C:\Users\User\Documents\i (7).jpg"/>
          <p:cNvPicPr>
            <a:picLocks noChangeAspect="1" noChangeArrowheads="1"/>
          </p:cNvPicPr>
          <p:nvPr/>
        </p:nvPicPr>
        <p:blipFill>
          <a:blip r:embed="rId3" cstate="print"/>
          <a:srcRect/>
          <a:stretch>
            <a:fillRect/>
          </a:stretch>
        </p:blipFill>
        <p:spPr bwMode="auto">
          <a:xfrm>
            <a:off x="5786446" y="1928808"/>
            <a:ext cx="3145728" cy="1768091"/>
          </a:xfrm>
          <a:prstGeom prst="rect">
            <a:avLst/>
          </a:prstGeom>
          <a:ln>
            <a:noFill/>
          </a:ln>
          <a:effectLst>
            <a:softEdge rad="112500"/>
          </a:effectLst>
        </p:spPr>
      </p:pic>
      <p:pic>
        <p:nvPicPr>
          <p:cNvPr id="4098" name="Picture 2" descr="C:\Users\User\Documents\i (8).jpg"/>
          <p:cNvPicPr>
            <a:picLocks noChangeAspect="1" noChangeArrowheads="1"/>
          </p:cNvPicPr>
          <p:nvPr/>
        </p:nvPicPr>
        <p:blipFill>
          <a:blip r:embed="rId4" cstate="print"/>
          <a:srcRect/>
          <a:stretch>
            <a:fillRect/>
          </a:stretch>
        </p:blipFill>
        <p:spPr bwMode="auto">
          <a:xfrm>
            <a:off x="0" y="1785932"/>
            <a:ext cx="3964809" cy="1982405"/>
          </a:xfrm>
          <a:prstGeom prst="rect">
            <a:avLst/>
          </a:prstGeom>
          <a:ln>
            <a:noFill/>
          </a:ln>
          <a:effectLst>
            <a:softEdge rad="112500"/>
          </a:effectLst>
        </p:spPr>
      </p:pic>
      <p:pic>
        <p:nvPicPr>
          <p:cNvPr id="4099" name="Picture 3" descr="C:\Users\User\Documents\i (9).jpg"/>
          <p:cNvPicPr>
            <a:picLocks noChangeAspect="1" noChangeArrowheads="1"/>
          </p:cNvPicPr>
          <p:nvPr/>
        </p:nvPicPr>
        <p:blipFill>
          <a:blip r:embed="rId5" cstate="print"/>
          <a:srcRect/>
          <a:stretch>
            <a:fillRect/>
          </a:stretch>
        </p:blipFill>
        <p:spPr bwMode="auto">
          <a:xfrm>
            <a:off x="2285984" y="2786065"/>
            <a:ext cx="4572000" cy="1928813"/>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214282" y="160719"/>
            <a:ext cx="8643998" cy="1692771"/>
          </a:xfrm>
          <a:prstGeom prst="rect">
            <a:avLst/>
          </a:prstGeom>
          <a:noFill/>
        </p:spPr>
        <p:txBody>
          <a:bodyPr wrap="square" rtlCol="0">
            <a:spAutoFit/>
          </a:bodyPr>
          <a:lstStyle/>
          <a:p>
            <a:pPr algn="ctr"/>
            <a:r>
              <a:rPr lang="ru-RU" sz="2400" b="1" dirty="0" smtClean="0">
                <a:solidFill>
                  <a:srgbClr val="C00000"/>
                </a:solidFill>
                <a:latin typeface="Times New Roman" pitchFamily="18" charset="0"/>
                <a:cs typeface="Times New Roman" pitchFamily="18" charset="0"/>
              </a:rPr>
              <a:t>Для работы нам понадобится: </a:t>
            </a:r>
            <a:r>
              <a:rPr lang="ru-RU" sz="2400" b="1" dirty="0" smtClean="0">
                <a:latin typeface="Times New Roman" pitchFamily="18" charset="0"/>
                <a:cs typeface="Times New Roman" pitchFamily="18" charset="0"/>
              </a:rPr>
              <a:t>гуашь, кисти, шило, спица или зубочистки, одноразовая вилка, линейка, бумага, салфетка и самое главное – это пена для бритья.</a:t>
            </a:r>
          </a:p>
          <a:p>
            <a:endParaRPr lang="ru-RU" sz="3200" dirty="0">
              <a:ln>
                <a:solidFill>
                  <a:srgbClr val="FF0000"/>
                </a:solidFill>
              </a:ln>
              <a:solidFill>
                <a:srgbClr val="00B0F0"/>
              </a:solidFill>
              <a:latin typeface="Times New Roman" pitchFamily="18" charset="0"/>
              <a:cs typeface="Times New Roman" pitchFamily="18" charset="0"/>
            </a:endParaRPr>
          </a:p>
        </p:txBody>
      </p:sp>
      <p:pic>
        <p:nvPicPr>
          <p:cNvPr id="9217" name="Picture 1" descr="C:\Users\Uzer\Downloads\IMG_20190430_105024_resized_20190430_010637364.jpg"/>
          <p:cNvPicPr>
            <a:picLocks noChangeAspect="1" noChangeArrowheads="1"/>
          </p:cNvPicPr>
          <p:nvPr/>
        </p:nvPicPr>
        <p:blipFill>
          <a:blip r:embed="rId3" cstate="print"/>
          <a:srcRect/>
          <a:stretch>
            <a:fillRect/>
          </a:stretch>
        </p:blipFill>
        <p:spPr bwMode="auto">
          <a:xfrm>
            <a:off x="1500166" y="1428742"/>
            <a:ext cx="6097686" cy="3390823"/>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214282" y="267876"/>
            <a:ext cx="8929718" cy="830997"/>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p>
          <a:p>
            <a:r>
              <a:rPr lang="ru-RU" sz="2400" b="1" dirty="0" smtClean="0">
                <a:latin typeface="Times New Roman" pitchFamily="18" charset="0"/>
                <a:cs typeface="Times New Roman" pitchFamily="18" charset="0"/>
              </a:rPr>
              <a:t>1. Выдавите небольшое количество пены на поверхность.  </a:t>
            </a:r>
            <a:endParaRPr lang="ru-RU" sz="2400" b="1" dirty="0">
              <a:latin typeface="Times New Roman" pitchFamily="18" charset="0"/>
              <a:cs typeface="Times New Roman" pitchFamily="18" charset="0"/>
            </a:endParaRPr>
          </a:p>
        </p:txBody>
      </p:sp>
      <p:pic>
        <p:nvPicPr>
          <p:cNvPr id="8193" name="Picture 1" descr="C:\Users\Uzer\Downloads\IMG_20190430_111018_resized_20190430_010602567.jpg"/>
          <p:cNvPicPr>
            <a:picLocks noChangeAspect="1" noChangeArrowheads="1"/>
          </p:cNvPicPr>
          <p:nvPr/>
        </p:nvPicPr>
        <p:blipFill>
          <a:blip r:embed="rId3" cstate="print"/>
          <a:srcRect l="5379" t="7730" r="10704" b="18268"/>
          <a:stretch>
            <a:fillRect/>
          </a:stretch>
        </p:blipFill>
        <p:spPr bwMode="auto">
          <a:xfrm>
            <a:off x="1142979" y="1125131"/>
            <a:ext cx="6774003" cy="3536181"/>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500034" y="267876"/>
            <a:ext cx="8643966" cy="1508105"/>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endParaRPr lang="ru-RU" sz="2400" dirty="0" smtClean="0">
              <a:solidFill>
                <a:srgbClr val="C00000"/>
              </a:solidFill>
              <a:latin typeface="Times New Roman" pitchFamily="18" charset="0"/>
              <a:cs typeface="Times New Roman" pitchFamily="18" charset="0"/>
            </a:endParaRPr>
          </a:p>
          <a:p>
            <a:pPr lvl="0"/>
            <a:r>
              <a:rPr lang="ru-RU" sz="2400" dirty="0" smtClean="0">
                <a:ln>
                  <a:solidFill>
                    <a:srgbClr val="FF0000"/>
                  </a:solidFill>
                </a:ln>
                <a:latin typeface="Times New Roman" pitchFamily="18" charset="0"/>
                <a:cs typeface="Times New Roman" pitchFamily="18" charset="0"/>
              </a:rPr>
              <a:t>2. </a:t>
            </a:r>
            <a:r>
              <a:rPr lang="ru-RU" sz="2400" b="1" dirty="0" smtClean="0">
                <a:latin typeface="Times New Roman" pitchFamily="18" charset="0"/>
                <a:cs typeface="Times New Roman" pitchFamily="18" charset="0"/>
              </a:rPr>
              <a:t>Сформируйте из пены поле в 1–1,5 см. для рисования, разровняв поверхность линейкой.</a:t>
            </a:r>
            <a:endParaRPr lang="ru-RU" sz="2400" dirty="0" smtClean="0">
              <a:latin typeface="Times New Roman" pitchFamily="18" charset="0"/>
              <a:cs typeface="Times New Roman" pitchFamily="18" charset="0"/>
            </a:endParaRPr>
          </a:p>
          <a:p>
            <a:r>
              <a:rPr lang="ru-RU" sz="2000" dirty="0" smtClean="0">
                <a:ln>
                  <a:solidFill>
                    <a:srgbClr val="FF0000"/>
                  </a:solidFill>
                </a:ln>
                <a:solidFill>
                  <a:srgbClr val="00B0F0"/>
                </a:solidFill>
                <a:latin typeface="Times New Roman" pitchFamily="18" charset="0"/>
                <a:cs typeface="Times New Roman" pitchFamily="18" charset="0"/>
              </a:rPr>
              <a:t>  </a:t>
            </a:r>
            <a:endParaRPr lang="ru-RU" sz="2000" dirty="0">
              <a:ln>
                <a:solidFill>
                  <a:srgbClr val="FF0000"/>
                </a:solidFill>
              </a:ln>
              <a:solidFill>
                <a:srgbClr val="00B0F0"/>
              </a:solidFill>
              <a:latin typeface="Times New Roman" pitchFamily="18" charset="0"/>
              <a:cs typeface="Times New Roman" pitchFamily="18" charset="0"/>
            </a:endParaRPr>
          </a:p>
        </p:txBody>
      </p:sp>
      <p:pic>
        <p:nvPicPr>
          <p:cNvPr id="35842" name="Picture 2" descr="C:\Users\Uzer\Downloads\IMG_20190430_111216_resized_20190430_010603642.jpg"/>
          <p:cNvPicPr>
            <a:picLocks noChangeAspect="1" noChangeArrowheads="1"/>
          </p:cNvPicPr>
          <p:nvPr/>
        </p:nvPicPr>
        <p:blipFill>
          <a:blip r:embed="rId3" cstate="print"/>
          <a:srcRect/>
          <a:stretch>
            <a:fillRect/>
          </a:stretch>
        </p:blipFill>
        <p:spPr bwMode="auto">
          <a:xfrm>
            <a:off x="785786" y="1500180"/>
            <a:ext cx="3929090" cy="2184902"/>
          </a:xfrm>
          <a:prstGeom prst="rect">
            <a:avLst/>
          </a:prstGeom>
          <a:noFill/>
        </p:spPr>
      </p:pic>
      <p:pic>
        <p:nvPicPr>
          <p:cNvPr id="35843" name="Picture 3" descr="C:\Users\Uzer\Downloads\IMG_20190430_111136_resized_20190430_010638422.jpg"/>
          <p:cNvPicPr>
            <a:picLocks noChangeAspect="1" noChangeArrowheads="1"/>
          </p:cNvPicPr>
          <p:nvPr/>
        </p:nvPicPr>
        <p:blipFill>
          <a:blip r:embed="rId4" cstate="print"/>
          <a:srcRect/>
          <a:stretch>
            <a:fillRect/>
          </a:stretch>
        </p:blipFill>
        <p:spPr bwMode="auto">
          <a:xfrm>
            <a:off x="4786317" y="2512671"/>
            <a:ext cx="3998129" cy="2223294"/>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3" name="TextBox 2"/>
          <p:cNvSpPr txBox="1"/>
          <p:nvPr/>
        </p:nvSpPr>
        <p:spPr>
          <a:xfrm>
            <a:off x="1285852" y="214297"/>
            <a:ext cx="7572428" cy="1200329"/>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p>
          <a:p>
            <a:pPr lvl="0"/>
            <a:r>
              <a:rPr lang="ru-RU" sz="2400" b="1" dirty="0" smtClean="0">
                <a:latin typeface="Times New Roman" pitchFamily="18" charset="0"/>
                <a:cs typeface="Times New Roman" pitchFamily="18" charset="0"/>
              </a:rPr>
              <a:t>3. Разбрызгайте на поверхность пены гуашь.</a:t>
            </a:r>
          </a:p>
          <a:p>
            <a:endParaRPr lang="ru-RU" sz="2400" dirty="0">
              <a:ln>
                <a:solidFill>
                  <a:srgbClr val="FF0000"/>
                </a:solidFill>
              </a:ln>
              <a:solidFill>
                <a:srgbClr val="00B0F0"/>
              </a:solidFill>
              <a:latin typeface="Times New Roman" pitchFamily="18" charset="0"/>
              <a:cs typeface="Times New Roman" pitchFamily="18" charset="0"/>
            </a:endParaRPr>
          </a:p>
        </p:txBody>
      </p:sp>
      <p:pic>
        <p:nvPicPr>
          <p:cNvPr id="7169" name="Picture 1" descr="C:\Users\Uzer\Downloads\IMG_20190430_111344_resized_20190430_010604017.jpg"/>
          <p:cNvPicPr>
            <a:picLocks noChangeAspect="1" noChangeArrowheads="1"/>
          </p:cNvPicPr>
          <p:nvPr/>
        </p:nvPicPr>
        <p:blipFill>
          <a:blip r:embed="rId3" cstate="print"/>
          <a:srcRect/>
          <a:stretch>
            <a:fillRect/>
          </a:stretch>
        </p:blipFill>
        <p:spPr bwMode="auto">
          <a:xfrm>
            <a:off x="1357290" y="1017975"/>
            <a:ext cx="6572296" cy="3654746"/>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3" name="TextBox 2"/>
          <p:cNvSpPr txBox="1"/>
          <p:nvPr/>
        </p:nvSpPr>
        <p:spPr>
          <a:xfrm>
            <a:off x="571472" y="214296"/>
            <a:ext cx="8572528" cy="1938992"/>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p>
          <a:p>
            <a:pPr lvl="0"/>
            <a:r>
              <a:rPr lang="ru-RU" sz="2400" b="1" dirty="0" smtClean="0">
                <a:latin typeface="Times New Roman" pitchFamily="18" charset="0"/>
                <a:cs typeface="Times New Roman" pitchFamily="18" charset="0"/>
              </a:rPr>
              <a:t>4. Дайте волю своей фантазии. Произвольно растягивайте краску. Нарисуйте шилом или спицей или зубочисткой или вилкой на поверхности пены рисунок в разных техниках. </a:t>
            </a:r>
          </a:p>
          <a:p>
            <a:endParaRPr lang="ru-RU" sz="2400" dirty="0">
              <a:ln>
                <a:solidFill>
                  <a:srgbClr val="FF0000"/>
                </a:solidFill>
              </a:ln>
              <a:solidFill>
                <a:srgbClr val="00B0F0"/>
              </a:solidFill>
              <a:latin typeface="Times New Roman" pitchFamily="18" charset="0"/>
              <a:cs typeface="Times New Roman" pitchFamily="18" charset="0"/>
            </a:endParaRPr>
          </a:p>
        </p:txBody>
      </p:sp>
      <p:pic>
        <p:nvPicPr>
          <p:cNvPr id="6145" name="Picture 1" descr="C:\Users\Uzer\Downloads\IMG_20190430_111757_resized_20190430_010604358.jpg"/>
          <p:cNvPicPr>
            <a:picLocks noChangeAspect="1" noChangeArrowheads="1"/>
          </p:cNvPicPr>
          <p:nvPr/>
        </p:nvPicPr>
        <p:blipFill>
          <a:blip r:embed="rId3" cstate="print"/>
          <a:srcRect/>
          <a:stretch>
            <a:fillRect/>
          </a:stretch>
        </p:blipFill>
        <p:spPr bwMode="auto">
          <a:xfrm>
            <a:off x="1643042" y="1785932"/>
            <a:ext cx="6143668" cy="3176208"/>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857224" y="321455"/>
            <a:ext cx="7929618" cy="6208559"/>
          </a:xfrm>
          <a:prstGeom prst="rect">
            <a:avLst/>
          </a:prstGeom>
          <a:noFill/>
        </p:spPr>
        <p:txBody>
          <a:bodyPr wrap="square" rtlCol="0">
            <a:spAutoFit/>
          </a:bodyPr>
          <a:lstStyle/>
          <a:p>
            <a:pPr algn="ctr"/>
            <a:r>
              <a:rPr lang="ru-RU" sz="2800" b="1" dirty="0" smtClean="0">
                <a:solidFill>
                  <a:srgbClr val="C00000"/>
                </a:solidFill>
                <a:latin typeface="Times New Roman" pitchFamily="18" charset="0"/>
                <a:cs typeface="Times New Roman" pitchFamily="18" charset="0"/>
              </a:rPr>
              <a:t>Существует несколько техник </a:t>
            </a:r>
          </a:p>
          <a:p>
            <a:pPr algn="ctr"/>
            <a:r>
              <a:rPr lang="ru-RU" sz="2800" b="1" dirty="0" smtClean="0">
                <a:solidFill>
                  <a:srgbClr val="C00000"/>
                </a:solidFill>
                <a:latin typeface="Times New Roman" pitchFamily="18" charset="0"/>
                <a:cs typeface="Times New Roman" pitchFamily="18" charset="0"/>
              </a:rPr>
              <a:t>рисования на пене:</a:t>
            </a:r>
          </a:p>
          <a:p>
            <a:pPr algn="ctr"/>
            <a:endParaRPr lang="ru-RU" sz="1000" b="1" dirty="0" smtClean="0">
              <a:solidFill>
                <a:srgbClr val="C00000"/>
              </a:solidFill>
              <a:latin typeface="Times New Roman" pitchFamily="18" charset="0"/>
              <a:cs typeface="Times New Roman" pitchFamily="18" charset="0"/>
            </a:endParaRPr>
          </a:p>
          <a:p>
            <a:pPr marL="514350" indent="-514350" algn="just">
              <a:lnSpc>
                <a:spcPct val="114000"/>
              </a:lnSpc>
              <a:buAutoNum type="arabicPeriod"/>
            </a:pPr>
            <a:r>
              <a:rPr lang="ru-RU" sz="2800" b="1" dirty="0" smtClean="0">
                <a:latin typeface="Times New Roman" pitchFamily="18" charset="0"/>
                <a:cs typeface="Times New Roman" pitchFamily="18" charset="0"/>
                <a:hlinkClick r:id="rId3" action="ppaction://hlinksldjump"/>
              </a:rPr>
              <a:t>Техника «</a:t>
            </a:r>
            <a:r>
              <a:rPr lang="ru-RU" sz="2800" b="1" dirty="0" err="1" smtClean="0">
                <a:latin typeface="Times New Roman" pitchFamily="18" charset="0"/>
                <a:cs typeface="Times New Roman" pitchFamily="18" charset="0"/>
                <a:hlinkClick r:id="rId3" action="ppaction://hlinksldjump"/>
              </a:rPr>
              <a:t>Баттал</a:t>
            </a:r>
            <a:r>
              <a:rPr lang="ru-RU" sz="2800" b="1" dirty="0" smtClean="0">
                <a:latin typeface="Times New Roman" pitchFamily="18" charset="0"/>
                <a:cs typeface="Times New Roman" pitchFamily="18" charset="0"/>
                <a:hlinkClick r:id="rId3" action="ppaction://hlinksldjump"/>
              </a:rPr>
              <a:t>»</a:t>
            </a:r>
            <a:endParaRPr lang="ru-RU" sz="2800" b="1" dirty="0" smtClean="0">
              <a:latin typeface="Times New Roman" pitchFamily="18" charset="0"/>
              <a:cs typeface="Times New Roman" pitchFamily="18" charset="0"/>
            </a:endParaRPr>
          </a:p>
          <a:p>
            <a:pPr marL="514350" lvl="0" indent="-514350" algn="just">
              <a:lnSpc>
                <a:spcPct val="114000"/>
              </a:lnSpc>
              <a:buFontTx/>
              <a:buAutoNum type="arabicPeriod"/>
            </a:pPr>
            <a:r>
              <a:rPr lang="ru-RU" sz="2800" b="1" dirty="0" smtClean="0">
                <a:latin typeface="Times New Roman" pitchFamily="18" charset="0"/>
                <a:cs typeface="Times New Roman" pitchFamily="18" charset="0"/>
                <a:hlinkClick r:id="rId4" action="ppaction://hlinksldjump"/>
              </a:rPr>
              <a:t>Техника «Осветленный рисунок»</a:t>
            </a:r>
            <a:endParaRPr lang="ru-RU" sz="2800" b="1" dirty="0" smtClean="0">
              <a:latin typeface="Times New Roman" pitchFamily="18" charset="0"/>
              <a:cs typeface="Times New Roman" pitchFamily="18" charset="0"/>
            </a:endParaRPr>
          </a:p>
          <a:p>
            <a:pPr marL="514350" indent="-514350" algn="just">
              <a:lnSpc>
                <a:spcPct val="114000"/>
              </a:lnSpc>
              <a:buAutoNum type="arabicPeriod"/>
            </a:pPr>
            <a:r>
              <a:rPr lang="ru-RU" sz="2800" b="1" dirty="0" smtClean="0">
                <a:latin typeface="Times New Roman" pitchFamily="18" charset="0"/>
                <a:cs typeface="Times New Roman" pitchFamily="18" charset="0"/>
                <a:hlinkClick r:id="rId5" action="ppaction://hlinksldjump"/>
              </a:rPr>
              <a:t>Техника «Шаль»</a:t>
            </a:r>
            <a:endParaRPr lang="ru-RU" sz="2800" b="1" dirty="0" smtClean="0">
              <a:latin typeface="Times New Roman" pitchFamily="18" charset="0"/>
              <a:cs typeface="Times New Roman" pitchFamily="18" charset="0"/>
            </a:endParaRPr>
          </a:p>
          <a:p>
            <a:pPr marL="514350" indent="-514350" algn="just">
              <a:lnSpc>
                <a:spcPct val="114000"/>
              </a:lnSpc>
              <a:buAutoNum type="arabicPeriod"/>
            </a:pPr>
            <a:r>
              <a:rPr lang="ru-RU" sz="2800" b="1" dirty="0" smtClean="0">
                <a:latin typeface="Times New Roman" pitchFamily="18" charset="0"/>
                <a:cs typeface="Times New Roman" pitchFamily="18" charset="0"/>
                <a:hlinkClick r:id="rId6" action="ppaction://hlinksldjump"/>
              </a:rPr>
              <a:t>Техника «Соловьиное гнездо»</a:t>
            </a:r>
            <a:endParaRPr lang="ru-RU" sz="2800" b="1" dirty="0" smtClean="0">
              <a:latin typeface="Times New Roman" pitchFamily="18" charset="0"/>
              <a:cs typeface="Times New Roman" pitchFamily="18" charset="0"/>
            </a:endParaRPr>
          </a:p>
          <a:p>
            <a:pPr marL="514350" indent="-514350" algn="just">
              <a:lnSpc>
                <a:spcPct val="114000"/>
              </a:lnSpc>
              <a:buAutoNum type="arabicPeriod"/>
            </a:pPr>
            <a:r>
              <a:rPr lang="ru-RU" sz="2800" b="1" dirty="0" smtClean="0">
                <a:latin typeface="Times New Roman" pitchFamily="18" charset="0"/>
                <a:cs typeface="Times New Roman" pitchFamily="18" charset="0"/>
                <a:hlinkClick r:id="rId7" action="ppaction://hlinksldjump"/>
              </a:rPr>
              <a:t>Техника «Рисунок с надписью»</a:t>
            </a:r>
            <a:endParaRPr lang="ru-RU" sz="2800" b="1" dirty="0" smtClean="0">
              <a:latin typeface="Times New Roman" pitchFamily="18" charset="0"/>
              <a:cs typeface="Times New Roman" pitchFamily="18" charset="0"/>
            </a:endParaRPr>
          </a:p>
          <a:p>
            <a:pPr marL="514350" indent="-514350" algn="just">
              <a:lnSpc>
                <a:spcPct val="114000"/>
              </a:lnSpc>
              <a:buAutoNum type="arabicPeriod"/>
            </a:pPr>
            <a:r>
              <a:rPr lang="ru-RU" sz="2800" b="1" dirty="0" smtClean="0">
                <a:latin typeface="Times New Roman" pitchFamily="18" charset="0"/>
                <a:cs typeface="Times New Roman" pitchFamily="18" charset="0"/>
                <a:hlinkClick r:id="rId8" action="ppaction://hlinksldjump"/>
              </a:rPr>
              <a:t>Техника «</a:t>
            </a:r>
            <a:r>
              <a:rPr lang="ru-RU" sz="2800" b="1" dirty="0" err="1" smtClean="0">
                <a:latin typeface="Times New Roman" pitchFamily="18" charset="0"/>
                <a:cs typeface="Times New Roman" pitchFamily="18" charset="0"/>
                <a:hlinkClick r:id="rId8" action="ppaction://hlinksldjump"/>
              </a:rPr>
              <a:t>Хатип</a:t>
            </a:r>
            <a:r>
              <a:rPr lang="ru-RU" sz="2800" b="1" dirty="0" smtClean="0">
                <a:latin typeface="Times New Roman" pitchFamily="18" charset="0"/>
                <a:cs typeface="Times New Roman" pitchFamily="18" charset="0"/>
                <a:hlinkClick r:id="rId8" action="ppaction://hlinksldjump"/>
              </a:rPr>
              <a:t>»</a:t>
            </a:r>
            <a:endParaRPr lang="ru-RU" sz="2800" b="1" dirty="0" smtClean="0">
              <a:latin typeface="Times New Roman" pitchFamily="18" charset="0"/>
              <a:cs typeface="Times New Roman" pitchFamily="18" charset="0"/>
            </a:endParaRPr>
          </a:p>
          <a:p>
            <a:pPr marL="514350" indent="-514350" algn="just">
              <a:lnSpc>
                <a:spcPct val="114000"/>
              </a:lnSpc>
              <a:buAutoNum type="arabicPeriod"/>
            </a:pPr>
            <a:r>
              <a:rPr lang="ru-RU" sz="2800" b="1" dirty="0" smtClean="0">
                <a:latin typeface="Times New Roman" pitchFamily="18" charset="0"/>
                <a:cs typeface="Times New Roman" pitchFamily="18" charset="0"/>
                <a:hlinkClick r:id="rId9" action="ppaction://hlinksldjump"/>
              </a:rPr>
              <a:t>Техника «Фантазийная»</a:t>
            </a:r>
            <a:endParaRPr lang="ru-RU" sz="2800" b="1" dirty="0" smtClean="0">
              <a:latin typeface="Times New Roman" pitchFamily="18" charset="0"/>
              <a:cs typeface="Times New Roman" pitchFamily="18" charset="0"/>
            </a:endParaRPr>
          </a:p>
          <a:p>
            <a:pPr marL="514350" indent="-514350" algn="just">
              <a:buAutoNum type="arabicPeriod"/>
            </a:pPr>
            <a:endParaRPr lang="ru-RU" sz="2800" b="1" dirty="0" smtClean="0">
              <a:solidFill>
                <a:srgbClr val="C00000"/>
              </a:solidFill>
              <a:latin typeface="Times New Roman" pitchFamily="18" charset="0"/>
              <a:cs typeface="Times New Roman" pitchFamily="18" charset="0"/>
            </a:endParaRPr>
          </a:p>
          <a:p>
            <a:pPr algn="ctr"/>
            <a:endParaRPr lang="ru-RU" sz="2800" b="1" dirty="0" smtClean="0">
              <a:solidFill>
                <a:srgbClr val="C00000"/>
              </a:solidFill>
              <a:latin typeface="Times New Roman" pitchFamily="18" charset="0"/>
              <a:cs typeface="Times New Roman" pitchFamily="18" charset="0"/>
            </a:endParaRPr>
          </a:p>
          <a:p>
            <a:pPr algn="ctr"/>
            <a:r>
              <a:rPr lang="ru-RU" sz="2800" b="1" dirty="0" smtClean="0">
                <a:solidFill>
                  <a:srgbClr val="C00000"/>
                </a:solidFill>
                <a:latin typeface="Times New Roman" pitchFamily="18" charset="0"/>
                <a:cs typeface="Times New Roman" pitchFamily="18" charset="0"/>
              </a:rPr>
              <a:t> </a:t>
            </a:r>
          </a:p>
          <a:p>
            <a:pPr algn="ctr"/>
            <a:r>
              <a:rPr lang="ru-RU" sz="2400" b="1" dirty="0" smtClean="0">
                <a:latin typeface="Times New Roman" pitchFamily="18" charset="0"/>
                <a:cs typeface="Times New Roman" pitchFamily="18" charset="0"/>
              </a:rPr>
              <a:t> </a:t>
            </a:r>
            <a:r>
              <a:rPr lang="ru-RU" sz="2400" dirty="0" smtClean="0">
                <a:ln>
                  <a:solidFill>
                    <a:srgbClr val="FF0000"/>
                  </a:solidFill>
                </a:ln>
                <a:solidFill>
                  <a:srgbClr val="00B0F0"/>
                </a:solidFill>
                <a:latin typeface="Times New Roman" pitchFamily="18" charset="0"/>
                <a:cs typeface="Times New Roman" pitchFamily="18" charset="0"/>
              </a:rPr>
              <a:t> </a:t>
            </a:r>
            <a:endParaRPr lang="ru-RU" sz="24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785786" y="214296"/>
            <a:ext cx="7929618" cy="5570756"/>
          </a:xfrm>
          <a:prstGeom prst="rect">
            <a:avLst/>
          </a:prstGeom>
          <a:noFill/>
        </p:spPr>
        <p:txBody>
          <a:bodyPr wrap="square" rtlCol="0">
            <a:spAutoFit/>
          </a:bodyPr>
          <a:lstStyle/>
          <a:p>
            <a:pPr algn="ctr"/>
            <a:endPar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800" b="1" dirty="0" smtClean="0">
                <a:solidFill>
                  <a:srgbClr val="C00000"/>
                </a:solidFill>
                <a:latin typeface="Times New Roman" pitchFamily="18" charset="0"/>
                <a:cs typeface="Times New Roman" pitchFamily="18" charset="0"/>
              </a:rPr>
              <a:t>1. Техника «</a:t>
            </a:r>
            <a:r>
              <a:rPr lang="ru-RU" sz="2800" b="1" dirty="0" err="1" smtClean="0">
                <a:solidFill>
                  <a:srgbClr val="C00000"/>
                </a:solidFill>
                <a:latin typeface="Times New Roman" pitchFamily="18" charset="0"/>
                <a:cs typeface="Times New Roman" pitchFamily="18" charset="0"/>
              </a:rPr>
              <a:t>Баттал</a:t>
            </a:r>
            <a:r>
              <a:rPr lang="ru-RU" sz="2800" b="1" dirty="0" smtClean="0">
                <a:solidFill>
                  <a:srgbClr val="C00000"/>
                </a:solidFill>
                <a:latin typeface="Times New Roman" pitchFamily="18" charset="0"/>
                <a:cs typeface="Times New Roman" pitchFamily="18" charset="0"/>
              </a:rPr>
              <a:t>»</a:t>
            </a:r>
          </a:p>
          <a:p>
            <a:pPr algn="ctr"/>
            <a:r>
              <a:rPr lang="ru-RU" sz="2800" dirty="0" smtClean="0">
                <a:solidFill>
                  <a:srgbClr val="C00000"/>
                </a:solidFill>
              </a:rPr>
              <a:t> </a:t>
            </a:r>
          </a:p>
          <a:p>
            <a:pPr algn="ctr"/>
            <a:r>
              <a:rPr lang="ru-RU" sz="2400" b="1" dirty="0" smtClean="0">
                <a:latin typeface="Times New Roman" pitchFamily="18" charset="0"/>
                <a:cs typeface="Times New Roman" pitchFamily="18" charset="0"/>
              </a:rPr>
              <a:t>Данная техника состоит в том, что краску разбрызгивают кистью на поверхность воды и тот узор, который получился, просто переносят на бумагу, ничего при этом не изменяя. То есть минимум «вмешательства» со стороны исполнителя. (Одно из значений слова </a:t>
            </a:r>
            <a:r>
              <a:rPr lang="ru-RU" sz="2400" b="1" dirty="0" err="1" smtClean="0">
                <a:latin typeface="Times New Roman" pitchFamily="18" charset="0"/>
                <a:cs typeface="Times New Roman" pitchFamily="18" charset="0"/>
              </a:rPr>
              <a:t>battal</a:t>
            </a:r>
            <a:r>
              <a:rPr lang="ru-RU" sz="2400" b="1" dirty="0" smtClean="0">
                <a:latin typeface="Times New Roman" pitchFamily="18" charset="0"/>
                <a:cs typeface="Times New Roman" pitchFamily="18" charset="0"/>
              </a:rPr>
              <a:t> — «крупный, размашистый». И действительно, когда художник распыляет краску, движения получаются размашистые).     </a:t>
            </a:r>
          </a:p>
          <a:p>
            <a:pPr algn="ctr"/>
            <a:endParaRPr lang="ru-RU" sz="4000" b="1" dirty="0" smtClean="0"/>
          </a:p>
          <a:p>
            <a:pPr algn="ctr"/>
            <a:endParaRPr lang="ru-RU" sz="4000" dirty="0" smtClean="0"/>
          </a:p>
        </p:txBody>
      </p:sp>
    </p:spTree>
  </p:cSld>
  <p:clrMapOvr>
    <a:masterClrMapping/>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785786" y="214297"/>
            <a:ext cx="7929618" cy="2554545"/>
          </a:xfrm>
          <a:prstGeom prst="rect">
            <a:avLst/>
          </a:prstGeom>
          <a:noFill/>
        </p:spPr>
        <p:txBody>
          <a:bodyPr wrap="square" rtlCol="0">
            <a:spAutoFit/>
          </a:bodyPr>
          <a:lstStyle/>
          <a:p>
            <a:pPr algn="ctr"/>
            <a:r>
              <a:rPr lang="ru-RU" sz="2800" b="1" dirty="0" smtClean="0">
                <a:solidFill>
                  <a:srgbClr val="C00000"/>
                </a:solidFill>
                <a:latin typeface="Times New Roman" pitchFamily="18" charset="0"/>
                <a:cs typeface="Times New Roman" pitchFamily="18" charset="0"/>
                <a:hlinkClick r:id="rId3" action="ppaction://hlinksldjump"/>
              </a:rPr>
              <a:t>1. Техника «</a:t>
            </a:r>
            <a:r>
              <a:rPr lang="ru-RU" sz="2800" b="1" dirty="0" err="1" smtClean="0">
                <a:solidFill>
                  <a:srgbClr val="C00000"/>
                </a:solidFill>
                <a:latin typeface="Times New Roman" pitchFamily="18" charset="0"/>
                <a:cs typeface="Times New Roman" pitchFamily="18" charset="0"/>
                <a:hlinkClick r:id="rId3" action="ppaction://hlinksldjump"/>
              </a:rPr>
              <a:t>Баттал</a:t>
            </a:r>
            <a:r>
              <a:rPr lang="ru-RU" sz="2800" b="1" dirty="0" smtClean="0">
                <a:solidFill>
                  <a:srgbClr val="C00000"/>
                </a:solidFill>
                <a:latin typeface="Times New Roman" pitchFamily="18" charset="0"/>
                <a:cs typeface="Times New Roman" pitchFamily="18" charset="0"/>
                <a:hlinkClick r:id="rId3" action="ppaction://hlinksldjump"/>
              </a:rPr>
              <a:t>»</a:t>
            </a:r>
            <a:endParaRPr lang="ru-RU" sz="2800" b="1" dirty="0" smtClean="0">
              <a:solidFill>
                <a:srgbClr val="C00000"/>
              </a:solidFill>
              <a:latin typeface="Times New Roman" pitchFamily="18" charset="0"/>
              <a:cs typeface="Times New Roman" pitchFamily="18" charset="0"/>
            </a:endParaRPr>
          </a:p>
          <a:p>
            <a:pPr algn="ctr"/>
            <a:r>
              <a:rPr lang="ru-RU" sz="2800" dirty="0" smtClean="0">
                <a:solidFill>
                  <a:srgbClr val="C00000"/>
                </a:solidFill>
              </a:rPr>
              <a:t> </a:t>
            </a:r>
          </a:p>
          <a:p>
            <a:pPr algn="ctr"/>
            <a:r>
              <a:rPr lang="ru-RU" sz="2400" dirty="0" smtClean="0">
                <a:latin typeface="Times New Roman" pitchFamily="18" charset="0"/>
                <a:cs typeface="Times New Roman" pitchFamily="18" charset="0"/>
              </a:rPr>
              <a:t> </a:t>
            </a:r>
          </a:p>
          <a:p>
            <a:pPr algn="ctr"/>
            <a:endParaRPr lang="ru-RU" sz="4000" b="1" dirty="0" smtClean="0"/>
          </a:p>
          <a:p>
            <a:pPr algn="ctr"/>
            <a:endParaRPr lang="ru-RU" sz="4000" dirty="0" smtClean="0"/>
          </a:p>
        </p:txBody>
      </p:sp>
      <p:pic>
        <p:nvPicPr>
          <p:cNvPr id="4098" name="Picture 2" descr="C:\Users\Uzer\Downloads\IMG_20190508_092258_resized_20190508_092349468.jpg"/>
          <p:cNvPicPr>
            <a:picLocks noChangeAspect="1" noChangeArrowheads="1"/>
          </p:cNvPicPr>
          <p:nvPr/>
        </p:nvPicPr>
        <p:blipFill>
          <a:blip r:embed="rId4" cstate="print"/>
          <a:srcRect/>
          <a:stretch>
            <a:fillRect/>
          </a:stretch>
        </p:blipFill>
        <p:spPr bwMode="auto">
          <a:xfrm rot="16200000">
            <a:off x="2659612" y="54982"/>
            <a:ext cx="4048580" cy="5653092"/>
          </a:xfrm>
          <a:prstGeom prst="rect">
            <a:avLst/>
          </a:prstGeom>
          <a:noFill/>
        </p:spPr>
      </p:pic>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User\Desktop\i (2).jpg"/>
          <p:cNvPicPr>
            <a:picLocks noChangeAspect="1" noChangeArrowheads="1"/>
          </p:cNvPicPr>
          <p:nvPr/>
        </p:nvPicPr>
        <p:blipFill>
          <a:blip r:embed="rId2" cstate="print"/>
          <a:srcRect/>
          <a:stretch>
            <a:fillRect/>
          </a:stretch>
        </p:blipFill>
        <p:spPr bwMode="auto">
          <a:xfrm>
            <a:off x="-3571" y="1"/>
            <a:ext cx="9147571" cy="5141492"/>
          </a:xfrm>
          <a:prstGeom prst="rect">
            <a:avLst/>
          </a:prstGeom>
          <a:noFill/>
        </p:spPr>
      </p:pic>
      <p:sp>
        <p:nvSpPr>
          <p:cNvPr id="2" name="Прямоугольник 1"/>
          <p:cNvSpPr/>
          <p:nvPr/>
        </p:nvSpPr>
        <p:spPr>
          <a:xfrm>
            <a:off x="785786" y="482190"/>
            <a:ext cx="6215106" cy="4955203"/>
          </a:xfrm>
          <a:prstGeom prst="rect">
            <a:avLst/>
          </a:prstGeom>
        </p:spPr>
        <p:txBody>
          <a:bodyPr wrap="square">
            <a:spAutoFit/>
            <a:scene3d>
              <a:camera prst="perspectiveRight"/>
              <a:lightRig rig="threePt" dir="t"/>
            </a:scene3d>
          </a:bodyPr>
          <a:lstStyle/>
          <a:p>
            <a:pPr algn="ctr"/>
            <a:r>
              <a:rPr lang="ru-RU" sz="3800" b="1" i="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Конфуций: </a:t>
            </a:r>
          </a:p>
          <a:p>
            <a:pPr algn="ctr"/>
            <a:r>
              <a:rPr lang="ru-RU" sz="3800" b="1" i="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«Расскажи мне – </a:t>
            </a:r>
          </a:p>
          <a:p>
            <a:pPr algn="ctr"/>
            <a:r>
              <a:rPr lang="ru-RU" sz="3800" b="1" i="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 я услышу, </a:t>
            </a:r>
          </a:p>
          <a:p>
            <a:pPr algn="ctr"/>
            <a:r>
              <a:rPr lang="ru-RU" sz="3800" b="1" i="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покажи мне - и я запомню, </a:t>
            </a:r>
          </a:p>
          <a:p>
            <a:pPr algn="ctr"/>
            <a:r>
              <a:rPr lang="ru-RU" sz="3800" b="1" i="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дай мне сделать самому – </a:t>
            </a:r>
          </a:p>
          <a:p>
            <a:pPr algn="ctr"/>
            <a:r>
              <a:rPr lang="ru-RU" sz="3800" b="1" i="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 я научусь!» </a:t>
            </a:r>
          </a:p>
          <a:p>
            <a:r>
              <a:rPr lang="ru-RU" sz="4400" b="1" i="1" dirty="0" smtClean="0">
                <a:ln>
                  <a:solidFill>
                    <a:srgbClr val="FF0000"/>
                  </a:solidFill>
                </a:ln>
                <a:solidFill>
                  <a:srgbClr val="0070C0"/>
                </a:solidFill>
                <a:latin typeface="Times New Roman" pitchFamily="18" charset="0"/>
                <a:cs typeface="Times New Roman" pitchFamily="18" charset="0"/>
              </a:rPr>
              <a:t/>
            </a:r>
            <a:br>
              <a:rPr lang="ru-RU" sz="4400" b="1" i="1" dirty="0" smtClean="0">
                <a:ln>
                  <a:solidFill>
                    <a:srgbClr val="FF0000"/>
                  </a:solidFill>
                </a:ln>
                <a:solidFill>
                  <a:srgbClr val="0070C0"/>
                </a:solidFill>
                <a:latin typeface="Times New Roman" pitchFamily="18" charset="0"/>
                <a:cs typeface="Times New Roman" pitchFamily="18" charset="0"/>
              </a:rPr>
            </a:br>
            <a:endParaRPr lang="ru-RU" sz="4400" dirty="0">
              <a:ln>
                <a:solidFill>
                  <a:srgbClr val="FF0000"/>
                </a:solidFill>
              </a:ln>
              <a:solidFill>
                <a:srgbClr val="0070C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142858"/>
            <a:ext cx="7000924" cy="5016758"/>
          </a:xfrm>
          <a:prstGeom prst="rect">
            <a:avLst/>
          </a:prstGeom>
          <a:noFill/>
        </p:spPr>
        <p:txBody>
          <a:bodyPr wrap="square" rtlCol="0">
            <a:spAutoFit/>
          </a:bodyPr>
          <a:lstStyle/>
          <a:p>
            <a:pPr lvl="0" algn="ctr"/>
            <a:endParaRPr lang="ru-RU" sz="2800" b="1" dirty="0" smtClean="0">
              <a:solidFill>
                <a:srgbClr val="C00000"/>
              </a:solidFill>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2. Техника «Осветленный рисунок»</a:t>
            </a:r>
          </a:p>
          <a:p>
            <a:pPr lvl="0" algn="ctr"/>
            <a:endParaRPr lang="ru-RU" sz="2800" b="1" dirty="0" smtClean="0">
              <a:solidFill>
                <a:srgbClr val="C00000"/>
              </a:solidFill>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Рисунок, выполненный в этой технике, выглядит так, как будто его наносили легкими штрихами. Этот вид рисования называют «осветленным», потому что цвета на рисунке получаются очень светлыми. Такой эффект достигается за счет того, что краску разводят большим количеством воды. Осветленные рисунки в основном применяют в качестве фона.</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214298"/>
            <a:ext cx="7000924" cy="1323439"/>
          </a:xfrm>
          <a:prstGeom prst="rect">
            <a:avLst/>
          </a:prstGeom>
          <a:noFill/>
        </p:spPr>
        <p:txBody>
          <a:bodyPr wrap="square" rtlCol="0">
            <a:spAutoFit/>
          </a:bodyPr>
          <a:lstStyle/>
          <a:p>
            <a:pPr lvl="0" algn="ctr"/>
            <a:r>
              <a:rPr lang="ru-RU" sz="4000" b="1" dirty="0" smtClean="0"/>
              <a:t> </a:t>
            </a:r>
            <a:endParaRPr lang="ru-RU" sz="3200" dirty="0" smtClean="0"/>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47106" name="Picture 2" descr="C:\Users\ÐÐ¾Ð»ÑÐ·Ð¾Ð²Ð°ÑÐµÐ»Ñ\Desktop\Ð²Ð¸Ð´ÐµÐ¾-ÑÐ±ÑÑ-ÑÐ¸ÑÐ¾Ð²Ð°Ð½Ð¸Ðµ-Ð½Ð°-Ð²Ð¾Ð´Ðµ-ÐÑÐºÑÑÑÑÐ²Ð¾-846514.jpeg"/>
          <p:cNvPicPr>
            <a:picLocks noChangeAspect="1" noChangeArrowheads="1"/>
          </p:cNvPicPr>
          <p:nvPr/>
        </p:nvPicPr>
        <p:blipFill>
          <a:blip r:embed="rId3" cstate="print"/>
          <a:srcRect/>
          <a:stretch>
            <a:fillRect/>
          </a:stretch>
        </p:blipFill>
        <p:spPr bwMode="auto">
          <a:xfrm rot="5400000">
            <a:off x="883545" y="1098811"/>
            <a:ext cx="3947889" cy="3571900"/>
          </a:xfrm>
          <a:prstGeom prst="rect">
            <a:avLst/>
          </a:prstGeom>
          <a:noFill/>
        </p:spPr>
      </p:pic>
      <p:pic>
        <p:nvPicPr>
          <p:cNvPr id="47108" name="Picture 4" descr="http://userscontent2.emaze.com/images/377a4988-4d30-4073-8fe2-089223324846/024ac451-2f2c-418c-bcad-d9f6b3639920.jpg"/>
          <p:cNvPicPr>
            <a:picLocks noChangeAspect="1" noChangeArrowheads="1"/>
          </p:cNvPicPr>
          <p:nvPr/>
        </p:nvPicPr>
        <p:blipFill>
          <a:blip r:embed="rId4" cstate="print"/>
          <a:srcRect/>
          <a:stretch>
            <a:fillRect/>
          </a:stretch>
        </p:blipFill>
        <p:spPr bwMode="auto">
          <a:xfrm rot="5400000">
            <a:off x="4716950" y="1051622"/>
            <a:ext cx="3911231" cy="3629622"/>
          </a:xfrm>
          <a:prstGeom prst="rect">
            <a:avLst/>
          </a:prstGeom>
          <a:noFill/>
        </p:spPr>
      </p:pic>
      <p:sp>
        <p:nvSpPr>
          <p:cNvPr id="6" name="TextBox 5"/>
          <p:cNvSpPr txBox="1"/>
          <p:nvPr/>
        </p:nvSpPr>
        <p:spPr>
          <a:xfrm>
            <a:off x="357158" y="375033"/>
            <a:ext cx="8501122" cy="1138773"/>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hlinkClick r:id="rId5" action="ppaction://hlinksldjump"/>
              </a:rPr>
              <a:t>Техника «Осветленный рисунок»</a:t>
            </a:r>
            <a:endParaRPr lang="ru-RU" sz="2800" dirty="0" smtClean="0">
              <a:solidFill>
                <a:srgbClr val="C00000"/>
              </a:solidFill>
              <a:latin typeface="Times New Roman" pitchFamily="18" charset="0"/>
              <a:cs typeface="Times New Roman" pitchFamily="18" charset="0"/>
            </a:endParaRP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1"/>
            <a:ext cx="7000924" cy="5324535"/>
          </a:xfrm>
          <a:prstGeom prst="rect">
            <a:avLst/>
          </a:prstGeom>
          <a:noFill/>
        </p:spPr>
        <p:txBody>
          <a:bodyPr wrap="square" rtlCol="0">
            <a:spAutoFit/>
          </a:bodyPr>
          <a:lstStyle/>
          <a:p>
            <a:pPr lvl="0" algn="ctr"/>
            <a:endParaRPr lang="ru-RU" sz="2800" b="1" dirty="0" smtClean="0">
              <a:solidFill>
                <a:srgbClr val="C00000"/>
              </a:solidFill>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3. Техника «Шаль»</a:t>
            </a:r>
          </a:p>
          <a:p>
            <a:pPr lvl="0" algn="ctr"/>
            <a:endParaRPr lang="ru-RU" sz="28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Рисунки, которые получаются в этой технике, напоминают орнаменты на платках и шалях. Отсюда и название. Краску разбрызгивают на поверхность воды, с помощью шила формируют рисунок «приливы и отливы» — проводят им по поверхности </a:t>
            </a:r>
            <a:r>
              <a:rPr lang="ru-RU" sz="2400" b="1" dirty="0" err="1" smtClean="0">
                <a:latin typeface="Times New Roman" pitchFamily="18" charset="0"/>
                <a:cs typeface="Times New Roman" pitchFamily="18" charset="0"/>
              </a:rPr>
              <a:t>влево-вправо</a:t>
            </a:r>
            <a:r>
              <a:rPr lang="ru-RU" sz="2400" b="1" dirty="0" smtClean="0">
                <a:latin typeface="Times New Roman" pitchFamily="18" charset="0"/>
                <a:cs typeface="Times New Roman" pitchFamily="18" charset="0"/>
              </a:rPr>
              <a:t> или вверх-вниз, затем по этому же рисунку делают круговые движения шилом. В результате таких комбинированных движений и получается рисунок «шаль».</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267875"/>
            <a:ext cx="7000924" cy="1631216"/>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hlinkClick r:id="rId3" action="ppaction://hlinksldjump"/>
              </a:rPr>
              <a:t>Техника «Шаль»</a:t>
            </a:r>
            <a:endParaRPr lang="ru-RU" sz="2800" b="1" dirty="0" smtClean="0">
              <a:solidFill>
                <a:srgbClr val="C00000"/>
              </a:solidFill>
              <a:latin typeface="Times New Roman" pitchFamily="18" charset="0"/>
              <a:cs typeface="Times New Roman" pitchFamily="18" charset="0"/>
            </a:endParaRPr>
          </a:p>
          <a:p>
            <a:pPr lvl="0" algn="ctr"/>
            <a:endParaRPr lang="ru-RU" sz="3200" dirty="0" smtClean="0"/>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48130" name="Picture 2" descr="http://www.artmajeur.com/files/ebrayan/images/artworks/650x650/5029768___al_Ebru.jpg"/>
          <p:cNvPicPr>
            <a:picLocks noChangeAspect="1" noChangeArrowheads="1"/>
          </p:cNvPicPr>
          <p:nvPr/>
        </p:nvPicPr>
        <p:blipFill>
          <a:blip r:embed="rId4" cstate="print"/>
          <a:srcRect/>
          <a:stretch>
            <a:fillRect/>
          </a:stretch>
        </p:blipFill>
        <p:spPr bwMode="auto">
          <a:xfrm>
            <a:off x="1071538" y="750082"/>
            <a:ext cx="3421434" cy="1768091"/>
          </a:xfrm>
          <a:prstGeom prst="rect">
            <a:avLst/>
          </a:prstGeom>
          <a:noFill/>
        </p:spPr>
      </p:pic>
      <p:pic>
        <p:nvPicPr>
          <p:cNvPr id="48131" name="Picture 3" descr="C:\Users\Uzer\Downloads\IMG_20190430_125700_resized_20190430_010605754.jpg"/>
          <p:cNvPicPr>
            <a:picLocks noChangeAspect="1" noChangeArrowheads="1"/>
          </p:cNvPicPr>
          <p:nvPr/>
        </p:nvPicPr>
        <p:blipFill>
          <a:blip r:embed="rId5" cstate="print"/>
          <a:srcRect/>
          <a:stretch>
            <a:fillRect/>
          </a:stretch>
        </p:blipFill>
        <p:spPr bwMode="auto">
          <a:xfrm rot="5400000">
            <a:off x="5442256" y="-48736"/>
            <a:ext cx="1759929" cy="3357562"/>
          </a:xfrm>
          <a:prstGeom prst="rect">
            <a:avLst/>
          </a:prstGeom>
          <a:noFill/>
        </p:spPr>
      </p:pic>
      <p:pic>
        <p:nvPicPr>
          <p:cNvPr id="48132" name="Picture 4" descr="C:\Users\Uzer\Downloads\IMG_20190430_125949_resized_20190430_010606941.jpg"/>
          <p:cNvPicPr>
            <a:picLocks noChangeAspect="1" noChangeArrowheads="1"/>
          </p:cNvPicPr>
          <p:nvPr/>
        </p:nvPicPr>
        <p:blipFill>
          <a:blip r:embed="rId6" cstate="print"/>
          <a:srcRect/>
          <a:stretch>
            <a:fillRect/>
          </a:stretch>
        </p:blipFill>
        <p:spPr bwMode="auto">
          <a:xfrm rot="5400000">
            <a:off x="1339393" y="1660957"/>
            <a:ext cx="2281861" cy="4103449"/>
          </a:xfrm>
          <a:prstGeom prst="rect">
            <a:avLst/>
          </a:prstGeom>
          <a:noFill/>
        </p:spPr>
      </p:pic>
      <p:pic>
        <p:nvPicPr>
          <p:cNvPr id="48133" name="Picture 5" descr="C:\Users\Uzer\Downloads\IMG_20190430_130002_resized_20190430_010605190.jpg"/>
          <p:cNvPicPr>
            <a:picLocks noChangeAspect="1" noChangeArrowheads="1"/>
          </p:cNvPicPr>
          <p:nvPr/>
        </p:nvPicPr>
        <p:blipFill>
          <a:blip r:embed="rId7" cstate="print"/>
          <a:srcRect/>
          <a:stretch>
            <a:fillRect/>
          </a:stretch>
        </p:blipFill>
        <p:spPr bwMode="auto">
          <a:xfrm rot="5400000">
            <a:off x="5570810" y="1634860"/>
            <a:ext cx="2347250" cy="4221037"/>
          </a:xfrm>
          <a:prstGeom prst="rect">
            <a:avLst/>
          </a:prstGeom>
          <a:noFill/>
        </p:spPr>
      </p:pic>
    </p:spTree>
  </p:cSld>
  <p:clrMapOvr>
    <a:masterClrMapping/>
  </p:clrMapOvr>
  <p:transition spd="slow">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428596" y="142858"/>
            <a:ext cx="8286808" cy="3139321"/>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hlinkClick r:id="rId3" action="ppaction://hlinksldjump"/>
              </a:rPr>
              <a:t>4. Техника «Соловьиное гнездо»</a:t>
            </a:r>
            <a:r>
              <a:rPr lang="ru-RU" sz="2800" b="1" dirty="0" smtClean="0">
                <a:solidFill>
                  <a:srgbClr val="C00000"/>
                </a:solidFill>
                <a:latin typeface="Times New Roman" pitchFamily="18" charset="0"/>
                <a:cs typeface="Times New Roman" pitchFamily="18" charset="0"/>
              </a:rPr>
              <a:t> </a:t>
            </a:r>
          </a:p>
          <a:p>
            <a:pPr lvl="0" algn="ctr"/>
            <a:endParaRPr lang="ru-RU" sz="1000" dirty="0" smtClean="0">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Чтобы получился такой узор, краску разбрызгивают на поверхность воды, после чего берут шило и делают им круговые движения. Сначала рисуют большую окружность, затем — окружности меньшего диаметра. Так получаются «гнездышки».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7" name="Picture 3" descr="http://www.ikirov.ru/files/1211/1394787_m45b2lp.jpg"/>
          <p:cNvPicPr>
            <a:picLocks noChangeAspect="1" noChangeArrowheads="1"/>
          </p:cNvPicPr>
          <p:nvPr/>
        </p:nvPicPr>
        <p:blipFill>
          <a:blip r:embed="rId4" cstate="print"/>
          <a:srcRect/>
          <a:stretch>
            <a:fillRect/>
          </a:stretch>
        </p:blipFill>
        <p:spPr bwMode="auto">
          <a:xfrm>
            <a:off x="2643174" y="2786064"/>
            <a:ext cx="3917081" cy="1976030"/>
          </a:xfrm>
          <a:prstGeom prst="rect">
            <a:avLst/>
          </a:prstGeom>
          <a:noFill/>
        </p:spPr>
      </p:pic>
    </p:spTree>
  </p:cSld>
  <p:clrMapOvr>
    <a:masterClrMapping/>
  </p:clrMapOvr>
  <p:transition spd="slow">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571472" y="321453"/>
            <a:ext cx="8215370" cy="3139321"/>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5. </a:t>
            </a:r>
            <a:r>
              <a:rPr lang="ru-RU" sz="2800" b="1" dirty="0" smtClean="0">
                <a:solidFill>
                  <a:srgbClr val="C00000"/>
                </a:solidFill>
                <a:latin typeface="Times New Roman" pitchFamily="18" charset="0"/>
                <a:cs typeface="Times New Roman" pitchFamily="18" charset="0"/>
                <a:hlinkClick r:id="rId3" action="ppaction://hlinksldjump"/>
              </a:rPr>
              <a:t>Техника «Рисунок с надписью»</a:t>
            </a:r>
            <a:endParaRPr lang="ru-RU" sz="2800" b="1" dirty="0" smtClean="0">
              <a:solidFill>
                <a:srgbClr val="C00000"/>
              </a:solidFill>
              <a:latin typeface="Times New Roman" pitchFamily="18" charset="0"/>
              <a:cs typeface="Times New Roman" pitchFamily="18" charset="0"/>
            </a:endParaRPr>
          </a:p>
          <a:p>
            <a:pPr lvl="0" algn="ctr"/>
            <a:endParaRPr lang="ru-RU" sz="10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Другое название — «вписанный рисунок». Это одна из самых сложных техник, требует много времени и терпения. И, конечно же, высокого уровня мастерства. Вначале делается сама картинка (как фон), а затем с помощью трафарета наносится надпись.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6" name="Picture 2" descr="http://www.omersabuncu.com/wp-content/gallery/hocam-timucin-tanarslanin-yazili-ve-akkase-ebrulari/14.jpg"/>
          <p:cNvPicPr>
            <a:picLocks noChangeAspect="1" noChangeArrowheads="1"/>
          </p:cNvPicPr>
          <p:nvPr/>
        </p:nvPicPr>
        <p:blipFill>
          <a:blip r:embed="rId4" cstate="print"/>
          <a:srcRect/>
          <a:stretch>
            <a:fillRect/>
          </a:stretch>
        </p:blipFill>
        <p:spPr bwMode="auto">
          <a:xfrm>
            <a:off x="2928926" y="2857502"/>
            <a:ext cx="3500462" cy="1991036"/>
          </a:xfrm>
          <a:prstGeom prst="rect">
            <a:avLst/>
          </a:prstGeom>
          <a:noFill/>
        </p:spPr>
      </p:pic>
    </p:spTree>
  </p:cSld>
  <p:clrMapOvr>
    <a:masterClrMapping/>
  </p:clrMapOvr>
  <p:transition spd="slow">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428596" y="365270"/>
            <a:ext cx="8286808" cy="4985980"/>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6. Техника «</a:t>
            </a:r>
            <a:r>
              <a:rPr lang="ru-RU" sz="2800" b="1" dirty="0" err="1" smtClean="0">
                <a:solidFill>
                  <a:srgbClr val="C00000"/>
                </a:solidFill>
                <a:latin typeface="Times New Roman" pitchFamily="18" charset="0"/>
                <a:cs typeface="Times New Roman" pitchFamily="18" charset="0"/>
              </a:rPr>
              <a:t>Хатип</a:t>
            </a:r>
            <a:r>
              <a:rPr lang="ru-RU" sz="2800" b="1" dirty="0" smtClean="0">
                <a:solidFill>
                  <a:srgbClr val="C00000"/>
                </a:solidFill>
                <a:latin typeface="Times New Roman" pitchFamily="18" charset="0"/>
                <a:cs typeface="Times New Roman" pitchFamily="18" charset="0"/>
              </a:rPr>
              <a:t>»</a:t>
            </a:r>
          </a:p>
          <a:p>
            <a:pPr lvl="0" algn="ctr"/>
            <a:endParaRPr lang="ru-RU" sz="1000" b="1"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Среди других техник ей отведено важное место, поскольку с ее помощью впервые удалось получить рисунок, на котором был виден орнамент. По сути, эта техника была переходным этапом от абстрактных текстур к рисункам с изображениями цветов. Состоит в том, что на поверхность пены последовательно наносят несколько капель краски так, чтобы центры каждой из них совпадали (как у концентрических окружностей). Затем с помощью шила придают этим кругам разнообразную форму, чтобы получился цветочный орнамент.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321454"/>
            <a:ext cx="7000924" cy="1138773"/>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hlinkClick r:id="rId3" action="ppaction://hlinksldjump"/>
              </a:rPr>
              <a:t>Техника «</a:t>
            </a:r>
            <a:r>
              <a:rPr lang="ru-RU" sz="2800" b="1" dirty="0" err="1" smtClean="0">
                <a:solidFill>
                  <a:srgbClr val="C00000"/>
                </a:solidFill>
                <a:latin typeface="Times New Roman" pitchFamily="18" charset="0"/>
                <a:cs typeface="Times New Roman" pitchFamily="18" charset="0"/>
                <a:hlinkClick r:id="rId3" action="ppaction://hlinksldjump"/>
              </a:rPr>
              <a:t>Хатип</a:t>
            </a:r>
            <a:r>
              <a:rPr lang="ru-RU" sz="2800" b="1" dirty="0" smtClean="0">
                <a:solidFill>
                  <a:srgbClr val="C00000"/>
                </a:solidFill>
                <a:latin typeface="Times New Roman" pitchFamily="18" charset="0"/>
                <a:cs typeface="Times New Roman" pitchFamily="18" charset="0"/>
                <a:hlinkClick r:id="rId3" action="ppaction://hlinksldjump"/>
              </a:rPr>
              <a:t>»</a:t>
            </a:r>
            <a:endParaRPr lang="ru-RU" sz="2800" b="1" dirty="0" smtClean="0">
              <a:solidFill>
                <a:srgbClr val="C00000"/>
              </a:solidFill>
              <a:latin typeface="Times New Roman" pitchFamily="18" charset="0"/>
              <a:cs typeface="Times New Roman" pitchFamily="18" charset="0"/>
            </a:endParaRP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
        <p:nvSpPr>
          <p:cNvPr id="49154" name="AutoShape 2" descr="http://graphic.org.ru/lessons/video/ebru2.jpg"/>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58" name="Picture 6" descr="https://skidka-plus.com/img/img1/46416485485.jpg"/>
          <p:cNvPicPr>
            <a:picLocks noChangeAspect="1" noChangeArrowheads="1"/>
          </p:cNvPicPr>
          <p:nvPr/>
        </p:nvPicPr>
        <p:blipFill>
          <a:blip r:embed="rId4" cstate="print"/>
          <a:srcRect/>
          <a:stretch>
            <a:fillRect/>
          </a:stretch>
        </p:blipFill>
        <p:spPr bwMode="auto">
          <a:xfrm>
            <a:off x="214282" y="803659"/>
            <a:ext cx="8715404" cy="1928826"/>
          </a:xfrm>
          <a:prstGeom prst="rect">
            <a:avLst/>
          </a:prstGeom>
          <a:noFill/>
        </p:spPr>
      </p:pic>
      <p:pic>
        <p:nvPicPr>
          <p:cNvPr id="49162" name="Picture 10" descr="https://sb-znatok.ru/images/147/14728_large.jpg?v=1.jpg"/>
          <p:cNvPicPr>
            <a:picLocks noChangeAspect="1" noChangeArrowheads="1"/>
          </p:cNvPicPr>
          <p:nvPr/>
        </p:nvPicPr>
        <p:blipFill>
          <a:blip r:embed="rId5" cstate="print"/>
          <a:srcRect/>
          <a:stretch>
            <a:fillRect/>
          </a:stretch>
        </p:blipFill>
        <p:spPr bwMode="auto">
          <a:xfrm>
            <a:off x="1857356" y="2786066"/>
            <a:ext cx="4786346" cy="2108573"/>
          </a:xfrm>
          <a:prstGeom prst="rect">
            <a:avLst/>
          </a:prstGeom>
          <a:noFill/>
        </p:spPr>
      </p:pic>
    </p:spTree>
  </p:cSld>
  <p:clrMapOvr>
    <a:masterClrMapping/>
  </p:clrMapOvr>
  <p:transition spd="slow">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482190"/>
            <a:ext cx="7000924" cy="4524315"/>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7. Техника «Фантазийная»</a:t>
            </a:r>
            <a:r>
              <a:rPr lang="ru-RU" sz="2800" dirty="0" smtClean="0">
                <a:solidFill>
                  <a:srgbClr val="C00000"/>
                </a:solidFill>
                <a:latin typeface="Times New Roman" pitchFamily="18" charset="0"/>
                <a:cs typeface="Times New Roman" pitchFamily="18" charset="0"/>
              </a:rPr>
              <a:t> </a:t>
            </a:r>
          </a:p>
          <a:p>
            <a:pPr lvl="0" algn="ctr"/>
            <a:endParaRPr lang="ru-RU" sz="28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Фантазийный рисунок дает большой простор фантазии художника, что видно уже из названия. Цветы, которые получаются при применении данной техники, не похожи на настоящие. Они оригинальны, необычны и поэтому очень привлекательны с эстетической точки зрения. В этой технике рисуют не только цветы, а буквально все, что придумает художник.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428611"/>
            <a:ext cx="7000924" cy="1138773"/>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Техника «Фантазийная»</a:t>
            </a:r>
            <a:r>
              <a:rPr lang="ru-RU" sz="2800" dirty="0" smtClean="0">
                <a:solidFill>
                  <a:srgbClr val="C00000"/>
                </a:solidFill>
                <a:latin typeface="Times New Roman" pitchFamily="18" charset="0"/>
                <a:cs typeface="Times New Roman" pitchFamily="18" charset="0"/>
                <a:hlinkClick r:id="rId3" action="ppaction://hlinksldjump"/>
              </a:rPr>
              <a:t>  </a:t>
            </a:r>
            <a:endParaRPr lang="ru-RU" sz="2800" dirty="0" smtClean="0">
              <a:solidFill>
                <a:srgbClr val="C00000"/>
              </a:solidFill>
              <a:latin typeface="Times New Roman" pitchFamily="18" charset="0"/>
              <a:cs typeface="Times New Roman" pitchFamily="18" charset="0"/>
            </a:endParaRP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50178" name="Picture 2" descr="http://cs3.livemaster.ru/zhurnalfoto/9/0/a/141206105217.jpeg"/>
          <p:cNvPicPr>
            <a:picLocks noChangeAspect="1" noChangeArrowheads="1"/>
          </p:cNvPicPr>
          <p:nvPr/>
        </p:nvPicPr>
        <p:blipFill>
          <a:blip r:embed="rId4" cstate="print"/>
          <a:srcRect/>
          <a:stretch>
            <a:fillRect/>
          </a:stretch>
        </p:blipFill>
        <p:spPr bwMode="auto">
          <a:xfrm>
            <a:off x="1214414" y="1106392"/>
            <a:ext cx="2410556" cy="3019136"/>
          </a:xfrm>
          <a:prstGeom prst="rect">
            <a:avLst/>
          </a:prstGeom>
          <a:noFill/>
        </p:spPr>
      </p:pic>
      <p:pic>
        <p:nvPicPr>
          <p:cNvPr id="50180" name="Picture 4" descr="http://monemo.ru/uploads/6575/images/638b1a41ed3c87a3.jpg"/>
          <p:cNvPicPr>
            <a:picLocks noChangeAspect="1" noChangeArrowheads="1"/>
          </p:cNvPicPr>
          <p:nvPr/>
        </p:nvPicPr>
        <p:blipFill>
          <a:blip r:embed="rId5" cstate="print"/>
          <a:srcRect/>
          <a:stretch>
            <a:fillRect/>
          </a:stretch>
        </p:blipFill>
        <p:spPr bwMode="auto">
          <a:xfrm>
            <a:off x="4143372" y="947651"/>
            <a:ext cx="3929090" cy="1891993"/>
          </a:xfrm>
          <a:prstGeom prst="rect">
            <a:avLst/>
          </a:prstGeom>
          <a:noFill/>
        </p:spPr>
      </p:pic>
      <p:pic>
        <p:nvPicPr>
          <p:cNvPr id="50182" name="Picture 6" descr="http://bochka.me/wp-content/uploads/2014/10/garip-ay-kervan.jpg"/>
          <p:cNvPicPr>
            <a:picLocks noChangeAspect="1" noChangeArrowheads="1"/>
          </p:cNvPicPr>
          <p:nvPr/>
        </p:nvPicPr>
        <p:blipFill>
          <a:blip r:embed="rId6" cstate="print"/>
          <a:srcRect/>
          <a:stretch>
            <a:fillRect/>
          </a:stretch>
        </p:blipFill>
        <p:spPr bwMode="auto">
          <a:xfrm>
            <a:off x="4143372" y="3038803"/>
            <a:ext cx="3929090" cy="1681772"/>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Прямоугольник 1"/>
          <p:cNvSpPr/>
          <p:nvPr/>
        </p:nvSpPr>
        <p:spPr>
          <a:xfrm>
            <a:off x="428596" y="857238"/>
            <a:ext cx="8429684" cy="3416320"/>
          </a:xfrm>
          <a:prstGeom prst="rect">
            <a:avLst/>
          </a:prstGeom>
        </p:spPr>
        <p:txBody>
          <a:bodyPr wrap="square">
            <a:spAutoFit/>
          </a:bodyPr>
          <a:lstStyle/>
          <a:p>
            <a:pPr algn="ctr"/>
            <a:r>
              <a:rPr lang="ru-RU" sz="3600" b="1" dirty="0" smtClean="0">
                <a:ln w="18000">
                  <a:solidFill>
                    <a:srgbClr val="FF0000"/>
                  </a:solidFill>
                  <a:prstDash val="solid"/>
                  <a:miter lim="800000"/>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Цель мастер - класса: </a:t>
            </a:r>
          </a:p>
          <a:p>
            <a:pPr algn="ctr"/>
            <a:endParaRPr lang="ru-RU" sz="3600" b="1" dirty="0" smtClean="0">
              <a:ln w="18000">
                <a:solidFill>
                  <a:srgbClr val="FF0000"/>
                </a:solidFill>
                <a:prstDash val="solid"/>
                <a:miter lim="800000"/>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3600" b="1" dirty="0" smtClean="0">
                <a:ln w="18000">
                  <a:noFill/>
                  <a:prstDash val="solid"/>
                  <a:miter lim="800000"/>
                </a:ln>
                <a:latin typeface="Times New Roman" pitchFamily="18" charset="0"/>
                <a:cs typeface="Times New Roman" pitchFamily="18" charset="0"/>
              </a:rPr>
              <a:t>Создать условия для расширения знаний педагогов о нетрадиционной технике рисования – монотипия на пене для бритья</a:t>
            </a:r>
            <a:endParaRPr lang="ru-RU" sz="3600" b="1" dirty="0">
              <a:ln w="18000">
                <a:noFill/>
                <a:prstDash val="solid"/>
                <a:miter lim="800000"/>
              </a:ln>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500034" y="142858"/>
            <a:ext cx="8643966" cy="2369880"/>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 Техника «Фантазийная» с дорисовкой</a:t>
            </a:r>
            <a:endParaRPr lang="ru-RU" sz="2200" dirty="0" smtClean="0">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 </a:t>
            </a:r>
          </a:p>
          <a:p>
            <a:pPr lvl="0" algn="ctr"/>
            <a:endParaRPr lang="ru-RU" sz="28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1026" name="Picture 2" descr="C:\Users\Uzer\Downloads\IMG_20190430_125935_resized_20190430_010608966.jpg"/>
          <p:cNvPicPr>
            <a:picLocks noChangeAspect="1" noChangeArrowheads="1"/>
          </p:cNvPicPr>
          <p:nvPr/>
        </p:nvPicPr>
        <p:blipFill>
          <a:blip r:embed="rId3" cstate="print"/>
          <a:srcRect/>
          <a:stretch>
            <a:fillRect/>
          </a:stretch>
        </p:blipFill>
        <p:spPr bwMode="auto">
          <a:xfrm rot="16200000">
            <a:off x="2586947" y="-15229"/>
            <a:ext cx="4184420" cy="5643602"/>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500034" y="142858"/>
            <a:ext cx="8643966" cy="2369880"/>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 Техника «Фантазийная» с дорисовкой</a:t>
            </a:r>
            <a:endParaRPr lang="ru-RU" sz="2200" dirty="0" smtClean="0">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 </a:t>
            </a:r>
          </a:p>
          <a:p>
            <a:pPr lvl="0" algn="ctr"/>
            <a:endParaRPr lang="ru-RU" sz="28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2050" name="Picture 2" descr="C:\Users\Uzer\Downloads\IMG_20190430_130331_resized_20190430_010607473.jpg"/>
          <p:cNvPicPr>
            <a:picLocks noChangeAspect="1" noChangeArrowheads="1"/>
          </p:cNvPicPr>
          <p:nvPr/>
        </p:nvPicPr>
        <p:blipFill>
          <a:blip r:embed="rId3" cstate="print"/>
          <a:srcRect/>
          <a:stretch>
            <a:fillRect/>
          </a:stretch>
        </p:blipFill>
        <p:spPr bwMode="auto">
          <a:xfrm>
            <a:off x="1285852" y="641573"/>
            <a:ext cx="6938976" cy="4287631"/>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500034" y="142858"/>
            <a:ext cx="8643966" cy="2369880"/>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hlinkClick r:id="rId3" action="ppaction://hlinksldjump"/>
              </a:rPr>
              <a:t>Техника «Фантазийная» с дорисовкой</a:t>
            </a:r>
            <a:endParaRPr lang="ru-RU" sz="2200" dirty="0" smtClean="0">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 </a:t>
            </a:r>
          </a:p>
          <a:p>
            <a:pPr lvl="0" algn="ctr"/>
            <a:endParaRPr lang="ru-RU" sz="28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pic>
        <p:nvPicPr>
          <p:cNvPr id="3074" name="Picture 2" descr="C:\Users\Uzer\Downloads\IMG_20190430_130422_resized_20190430_010604809.jpg"/>
          <p:cNvPicPr>
            <a:picLocks noChangeAspect="1" noChangeArrowheads="1"/>
          </p:cNvPicPr>
          <p:nvPr/>
        </p:nvPicPr>
        <p:blipFill>
          <a:blip r:embed="rId4" cstate="print"/>
          <a:srcRect/>
          <a:stretch>
            <a:fillRect/>
          </a:stretch>
        </p:blipFill>
        <p:spPr bwMode="auto">
          <a:xfrm>
            <a:off x="1857356" y="747211"/>
            <a:ext cx="5929354" cy="4181993"/>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3" name="TextBox 2"/>
          <p:cNvSpPr txBox="1"/>
          <p:nvPr/>
        </p:nvSpPr>
        <p:spPr>
          <a:xfrm>
            <a:off x="785786" y="214296"/>
            <a:ext cx="8215370" cy="1569660"/>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endParaRPr lang="ru-RU" sz="2400" dirty="0" smtClean="0">
              <a:solidFill>
                <a:srgbClr val="C00000"/>
              </a:solidFill>
              <a:latin typeface="Times New Roman" pitchFamily="18" charset="0"/>
              <a:cs typeface="Times New Roman" pitchFamily="18" charset="0"/>
            </a:endParaRPr>
          </a:p>
          <a:p>
            <a:pPr lvl="0"/>
            <a:r>
              <a:rPr lang="ru-RU" sz="2400" b="1" dirty="0" smtClean="0">
                <a:latin typeface="Times New Roman" pitchFamily="18" charset="0"/>
                <a:cs typeface="Times New Roman" pitchFamily="18" charset="0"/>
              </a:rPr>
              <a:t>5. Положите сверху на пену лист бумаги и чуть-чуть прижмите ее.</a:t>
            </a:r>
            <a:endParaRPr lang="ru-RU" sz="2400" dirty="0" smtClean="0">
              <a:latin typeface="Times New Roman" pitchFamily="18" charset="0"/>
              <a:cs typeface="Times New Roman" pitchFamily="18" charset="0"/>
            </a:endParaRPr>
          </a:p>
          <a:p>
            <a:r>
              <a:rPr lang="ru-RU" sz="2400" dirty="0" smtClean="0">
                <a:ln>
                  <a:solidFill>
                    <a:srgbClr val="FF0000"/>
                  </a:solidFill>
                </a:ln>
                <a:solidFill>
                  <a:srgbClr val="00B0F0"/>
                </a:solidFill>
                <a:latin typeface="Times New Roman" pitchFamily="18" charset="0"/>
                <a:cs typeface="Times New Roman" pitchFamily="18" charset="0"/>
              </a:rPr>
              <a:t> </a:t>
            </a:r>
            <a:endParaRPr lang="ru-RU" sz="2400" dirty="0">
              <a:ln>
                <a:solidFill>
                  <a:srgbClr val="FF0000"/>
                </a:solidFill>
              </a:ln>
              <a:solidFill>
                <a:srgbClr val="00B0F0"/>
              </a:solidFill>
              <a:latin typeface="Times New Roman" pitchFamily="18" charset="0"/>
              <a:cs typeface="Times New Roman" pitchFamily="18" charset="0"/>
            </a:endParaRPr>
          </a:p>
        </p:txBody>
      </p:sp>
      <p:pic>
        <p:nvPicPr>
          <p:cNvPr id="5121" name="Picture 1" descr="C:\Users\Uzer\Downloads\IMG_20190430_111834_resized_20190430_010728200.jpg"/>
          <p:cNvPicPr>
            <a:picLocks noChangeAspect="1" noChangeArrowheads="1"/>
          </p:cNvPicPr>
          <p:nvPr/>
        </p:nvPicPr>
        <p:blipFill>
          <a:blip r:embed="rId3" cstate="print"/>
          <a:srcRect/>
          <a:stretch>
            <a:fillRect/>
          </a:stretch>
        </p:blipFill>
        <p:spPr bwMode="auto">
          <a:xfrm>
            <a:off x="1428728" y="1428742"/>
            <a:ext cx="6286544" cy="3495845"/>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785786" y="267875"/>
            <a:ext cx="8072494" cy="1631216"/>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p>
          <a:p>
            <a:pPr lvl="0"/>
            <a:r>
              <a:rPr lang="ru-RU" sz="2400" b="1" dirty="0" smtClean="0">
                <a:latin typeface="Times New Roman" pitchFamily="18" charset="0"/>
                <a:cs typeface="Times New Roman" pitchFamily="18" charset="0"/>
              </a:rPr>
              <a:t>6. Аккуратно снимите верхний лист. Нижний лист не нужен.</a:t>
            </a:r>
          </a:p>
          <a:p>
            <a:endParaRPr lang="ru-RU" sz="2800" dirty="0">
              <a:ln>
                <a:solidFill>
                  <a:srgbClr val="FF0000"/>
                </a:solidFill>
              </a:ln>
              <a:solidFill>
                <a:srgbClr val="00B0F0"/>
              </a:solidFill>
              <a:latin typeface="Times New Roman" pitchFamily="18" charset="0"/>
              <a:cs typeface="Times New Roman" pitchFamily="18" charset="0"/>
            </a:endParaRPr>
          </a:p>
        </p:txBody>
      </p:sp>
      <p:pic>
        <p:nvPicPr>
          <p:cNvPr id="36866" name="Picture 2" descr="C:\Users\Uzer\Downloads\IMG_20190430_111938_resized_20190430_010609520.jpg"/>
          <p:cNvPicPr>
            <a:picLocks noChangeAspect="1" noChangeArrowheads="1"/>
          </p:cNvPicPr>
          <p:nvPr/>
        </p:nvPicPr>
        <p:blipFill>
          <a:blip r:embed="rId3" cstate="print"/>
          <a:srcRect b="8893"/>
          <a:stretch>
            <a:fillRect/>
          </a:stretch>
        </p:blipFill>
        <p:spPr bwMode="auto">
          <a:xfrm rot="10800000">
            <a:off x="1643042" y="1428742"/>
            <a:ext cx="6500858" cy="3561443"/>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857224" y="267876"/>
            <a:ext cx="8001056" cy="1200329"/>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Технология рисования на пене для бритья:</a:t>
            </a:r>
            <a:endParaRPr lang="ru-RU" sz="2400" dirty="0" smtClean="0">
              <a:solidFill>
                <a:srgbClr val="C00000"/>
              </a:solidFill>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7. Одним движением соскребите пену линейкой с верхнего листа. </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4097" name="Picture 1" descr="C:\Users\Uzer\Downloads\IMG_20190430_112017_BURST001_COVER_resized_20190430_010726368.jpg"/>
          <p:cNvPicPr>
            <a:picLocks noChangeAspect="1" noChangeArrowheads="1"/>
          </p:cNvPicPr>
          <p:nvPr/>
        </p:nvPicPr>
        <p:blipFill>
          <a:blip r:embed="rId3" cstate="print"/>
          <a:srcRect/>
          <a:stretch>
            <a:fillRect/>
          </a:stretch>
        </p:blipFill>
        <p:spPr bwMode="auto">
          <a:xfrm rot="16200000">
            <a:off x="2824078" y="33392"/>
            <a:ext cx="3495845" cy="6286545"/>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1142976" y="321454"/>
            <a:ext cx="7000924"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Можно дорисовать детали </a:t>
            </a:r>
            <a:r>
              <a:rPr lang="ru-RU" sz="2400" dirty="0" smtClean="0">
                <a:ln>
                  <a:solidFill>
                    <a:srgbClr val="FF0000"/>
                  </a:solidFill>
                </a:ln>
                <a:solidFill>
                  <a:srgbClr val="00B0F0"/>
                </a:solidFill>
                <a:latin typeface="Times New Roman" pitchFamily="18" charset="0"/>
                <a:cs typeface="Times New Roman" pitchFamily="18" charset="0"/>
              </a:rPr>
              <a:t> </a:t>
            </a:r>
            <a:endParaRPr lang="ru-RU" sz="2400" dirty="0">
              <a:ln>
                <a:solidFill>
                  <a:srgbClr val="FF0000"/>
                </a:solidFill>
              </a:ln>
              <a:solidFill>
                <a:srgbClr val="00B0F0"/>
              </a:solidFill>
              <a:latin typeface="Times New Roman" pitchFamily="18" charset="0"/>
              <a:cs typeface="Times New Roman" pitchFamily="18" charset="0"/>
            </a:endParaRPr>
          </a:p>
        </p:txBody>
      </p:sp>
      <p:pic>
        <p:nvPicPr>
          <p:cNvPr id="3073" name="Picture 1" descr="C:\Users\Uzer\Downloads\IMG_20190430_130216_resized_20190430_010603162.jpg"/>
          <p:cNvPicPr>
            <a:picLocks noChangeAspect="1" noChangeArrowheads="1"/>
          </p:cNvPicPr>
          <p:nvPr/>
        </p:nvPicPr>
        <p:blipFill>
          <a:blip r:embed="rId3" cstate="print"/>
          <a:srcRect/>
          <a:stretch>
            <a:fillRect/>
          </a:stretch>
        </p:blipFill>
        <p:spPr bwMode="auto">
          <a:xfrm>
            <a:off x="1357290" y="910817"/>
            <a:ext cx="6510348" cy="3620298"/>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i (2).jpg"/>
          <p:cNvPicPr>
            <a:picLocks noChangeAspect="1" noChangeArrowheads="1"/>
          </p:cNvPicPr>
          <p:nvPr/>
        </p:nvPicPr>
        <p:blipFill>
          <a:blip r:embed="rId2" cstate="print"/>
          <a:srcRect/>
          <a:stretch>
            <a:fillRect/>
          </a:stretch>
        </p:blipFill>
        <p:spPr bwMode="auto">
          <a:xfrm>
            <a:off x="3" y="1"/>
            <a:ext cx="9147571" cy="5141492"/>
          </a:xfrm>
          <a:prstGeom prst="rect">
            <a:avLst/>
          </a:prstGeom>
          <a:noFill/>
        </p:spPr>
      </p:pic>
      <p:sp>
        <p:nvSpPr>
          <p:cNvPr id="2" name="Прямоугольник 1"/>
          <p:cNvSpPr/>
          <p:nvPr/>
        </p:nvSpPr>
        <p:spPr>
          <a:xfrm>
            <a:off x="785786" y="803659"/>
            <a:ext cx="5929354" cy="4093428"/>
          </a:xfrm>
          <a:prstGeom prst="rect">
            <a:avLst/>
          </a:prstGeom>
        </p:spPr>
        <p:txBody>
          <a:bodyPr wrap="square">
            <a:spAutoFit/>
            <a:scene3d>
              <a:camera prst="perspectiveRight"/>
              <a:lightRig rig="threePt" dir="t"/>
            </a:scene3d>
          </a:bodyPr>
          <a:lstStyle/>
          <a:p>
            <a:pPr algn="ctr"/>
            <a:r>
              <a:rPr lang="ru-RU" sz="2800" b="1" i="1" dirty="0" smtClean="0">
                <a:ln>
                  <a:solidFill>
                    <a:srgbClr val="FF0000"/>
                  </a:solidFill>
                </a:ln>
                <a:solidFill>
                  <a:srgbClr val="C00000"/>
                </a:solidFill>
                <a:latin typeface="Times New Roman" pitchFamily="18" charset="0"/>
                <a:cs typeface="Times New Roman" pitchFamily="18" charset="0"/>
              </a:rPr>
              <a:t>«Час работы научит большему, </a:t>
            </a:r>
          </a:p>
          <a:p>
            <a:pPr algn="ctr"/>
            <a:r>
              <a:rPr lang="ru-RU" sz="2800" b="1" i="1" dirty="0" smtClean="0">
                <a:ln>
                  <a:solidFill>
                    <a:srgbClr val="FF0000"/>
                  </a:solidFill>
                </a:ln>
                <a:solidFill>
                  <a:srgbClr val="C00000"/>
                </a:solidFill>
                <a:latin typeface="Times New Roman" pitchFamily="18" charset="0"/>
                <a:cs typeface="Times New Roman" pitchFamily="18" charset="0"/>
              </a:rPr>
              <a:t>чем день объяснений, </a:t>
            </a:r>
          </a:p>
          <a:p>
            <a:pPr algn="ctr"/>
            <a:r>
              <a:rPr lang="ru-RU" sz="2800" b="1" i="1" dirty="0" smtClean="0">
                <a:ln>
                  <a:solidFill>
                    <a:srgbClr val="FF0000"/>
                  </a:solidFill>
                </a:ln>
                <a:solidFill>
                  <a:srgbClr val="C00000"/>
                </a:solidFill>
                <a:latin typeface="Times New Roman" pitchFamily="18" charset="0"/>
                <a:cs typeface="Times New Roman" pitchFamily="18" charset="0"/>
              </a:rPr>
              <a:t>ибо, если я занимаю ребенка </a:t>
            </a:r>
          </a:p>
          <a:p>
            <a:pPr algn="ctr"/>
            <a:r>
              <a:rPr lang="ru-RU" sz="2800" b="1" i="1" dirty="0" smtClean="0">
                <a:ln>
                  <a:solidFill>
                    <a:srgbClr val="FF0000"/>
                  </a:solidFill>
                </a:ln>
                <a:solidFill>
                  <a:srgbClr val="C00000"/>
                </a:solidFill>
                <a:latin typeface="Times New Roman" pitchFamily="18" charset="0"/>
                <a:cs typeface="Times New Roman" pitchFamily="18" charset="0"/>
              </a:rPr>
              <a:t>в мастерской, </a:t>
            </a:r>
          </a:p>
          <a:p>
            <a:pPr algn="ctr"/>
            <a:r>
              <a:rPr lang="ru-RU" sz="2800" b="1" i="1" dirty="0" smtClean="0">
                <a:ln>
                  <a:solidFill>
                    <a:srgbClr val="FF0000"/>
                  </a:solidFill>
                </a:ln>
                <a:solidFill>
                  <a:srgbClr val="C00000"/>
                </a:solidFill>
                <a:latin typeface="Times New Roman" pitchFamily="18" charset="0"/>
                <a:cs typeface="Times New Roman" pitchFamily="18" charset="0"/>
              </a:rPr>
              <a:t>его руки работают </a:t>
            </a:r>
          </a:p>
          <a:p>
            <a:pPr algn="ctr"/>
            <a:r>
              <a:rPr lang="ru-RU" sz="2800" b="1" i="1" dirty="0" smtClean="0">
                <a:ln>
                  <a:solidFill>
                    <a:srgbClr val="FF0000"/>
                  </a:solidFill>
                </a:ln>
                <a:solidFill>
                  <a:srgbClr val="C00000"/>
                </a:solidFill>
                <a:latin typeface="Times New Roman" pitchFamily="18" charset="0"/>
                <a:cs typeface="Times New Roman" pitchFamily="18" charset="0"/>
              </a:rPr>
              <a:t>на пользу его ума»</a:t>
            </a:r>
          </a:p>
          <a:p>
            <a:endParaRPr lang="ru-RU" sz="2800" dirty="0" smtClean="0">
              <a:ln>
                <a:solidFill>
                  <a:srgbClr val="FF0000"/>
                </a:solidFill>
              </a:ln>
              <a:solidFill>
                <a:srgbClr val="C00000"/>
              </a:solidFill>
              <a:latin typeface="Times New Roman" pitchFamily="18" charset="0"/>
              <a:cs typeface="Times New Roman" pitchFamily="18" charset="0"/>
            </a:endParaRPr>
          </a:p>
          <a:p>
            <a:pPr algn="ctr"/>
            <a:r>
              <a:rPr lang="ru-RU" sz="2800" dirty="0" smtClean="0">
                <a:ln>
                  <a:solidFill>
                    <a:srgbClr val="FF0000"/>
                  </a:solidFill>
                </a:ln>
                <a:solidFill>
                  <a:srgbClr val="C00000"/>
                </a:solidFill>
                <a:latin typeface="Times New Roman" pitchFamily="18" charset="0"/>
                <a:cs typeface="Times New Roman" pitchFamily="18" charset="0"/>
              </a:rPr>
              <a:t> </a:t>
            </a:r>
            <a:r>
              <a:rPr lang="ru-RU" sz="2800" b="1" dirty="0" smtClean="0">
                <a:ln>
                  <a:solidFill>
                    <a:srgbClr val="FF0000"/>
                  </a:solidFill>
                </a:ln>
                <a:solidFill>
                  <a:srgbClr val="C00000"/>
                </a:solidFill>
                <a:latin typeface="Times New Roman" pitchFamily="18" charset="0"/>
                <a:cs typeface="Times New Roman" pitchFamily="18" charset="0"/>
              </a:rPr>
              <a:t>Жан- Жак Руссо</a:t>
            </a:r>
            <a:r>
              <a:rPr lang="ru-RU" sz="3200" b="1" dirty="0" smtClean="0">
                <a:ln>
                  <a:solidFill>
                    <a:srgbClr val="FF0000"/>
                  </a:solidFill>
                </a:ln>
                <a:solidFill>
                  <a:srgbClr val="C00000"/>
                </a:solidFill>
                <a:latin typeface="Times New Roman" pitchFamily="18" charset="0"/>
                <a:cs typeface="Times New Roman" pitchFamily="18" charset="0"/>
              </a:rPr>
              <a:t> </a:t>
            </a:r>
            <a:r>
              <a:rPr lang="ru-RU" sz="3200" dirty="0" smtClean="0">
                <a:ln>
                  <a:solidFill>
                    <a:srgbClr val="FF0000"/>
                  </a:solidFill>
                </a:ln>
                <a:solidFill>
                  <a:srgbClr val="00B0F0"/>
                </a:solidFill>
                <a:latin typeface="Times New Roman" pitchFamily="18" charset="0"/>
                <a:cs typeface="Times New Roman" pitchFamily="18" charset="0"/>
              </a:rPr>
              <a:t/>
            </a:r>
            <a:br>
              <a:rPr lang="ru-RU" sz="3200" dirty="0" smtClean="0">
                <a:ln>
                  <a:solidFill>
                    <a:srgbClr val="FF0000"/>
                  </a:solidFill>
                </a:ln>
                <a:solidFill>
                  <a:srgbClr val="00B0F0"/>
                </a:solidFill>
                <a:latin typeface="Times New Roman" pitchFamily="18" charset="0"/>
                <a:cs typeface="Times New Roman" pitchFamily="18" charset="0"/>
              </a:rPr>
            </a:br>
            <a:endParaRPr lang="ru-RU" sz="3200" dirty="0">
              <a:ln>
                <a:solidFill>
                  <a:srgbClr val="FF0000"/>
                </a:solidFill>
              </a:ln>
              <a:solidFill>
                <a:srgbClr val="00B0F0"/>
              </a:solidFill>
              <a:latin typeface="Times New Roman" pitchFamily="18" charset="0"/>
              <a:cs typeface="Times New Roman" pitchFamily="18" charset="0"/>
            </a:endParaRPr>
          </a:p>
        </p:txBody>
      </p:sp>
      <p:pic>
        <p:nvPicPr>
          <p:cNvPr id="3073" name="Picture 1" descr="C:\Users\User\Documents\i (5).jpg"/>
          <p:cNvPicPr>
            <a:picLocks noChangeAspect="1" noChangeArrowheads="1"/>
          </p:cNvPicPr>
          <p:nvPr/>
        </p:nvPicPr>
        <p:blipFill>
          <a:blip r:embed="rId3" cstate="print"/>
          <a:srcRect/>
          <a:stretch>
            <a:fillRect/>
          </a:stretch>
        </p:blipFill>
        <p:spPr bwMode="auto">
          <a:xfrm>
            <a:off x="6591596" y="0"/>
            <a:ext cx="2552404" cy="2500314"/>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5b19d9f2f55b70e424179ca0021a7bda.jpg"/>
          <p:cNvPicPr>
            <a:picLocks noChangeAspect="1" noChangeArrowheads="1"/>
          </p:cNvPicPr>
          <p:nvPr/>
        </p:nvPicPr>
        <p:blipFill>
          <a:blip r:embed="rId2" cstate="print"/>
          <a:srcRect/>
          <a:stretch>
            <a:fillRect/>
          </a:stretch>
        </p:blipFill>
        <p:spPr bwMode="auto">
          <a:xfrm>
            <a:off x="0" y="1"/>
            <a:ext cx="9144000" cy="5197097"/>
          </a:xfrm>
          <a:prstGeom prst="rect">
            <a:avLst/>
          </a:prstGeom>
          <a:noFill/>
        </p:spPr>
      </p:pic>
      <p:sp>
        <p:nvSpPr>
          <p:cNvPr id="4" name="TextBox 3"/>
          <p:cNvSpPr txBox="1"/>
          <p:nvPr/>
        </p:nvSpPr>
        <p:spPr>
          <a:xfrm>
            <a:off x="500034" y="142858"/>
            <a:ext cx="8643966" cy="7048083"/>
          </a:xfrm>
          <a:prstGeom prst="rect">
            <a:avLst/>
          </a:prstGeom>
          <a:noFill/>
        </p:spPr>
        <p:txBody>
          <a:bodyPr wrap="square" rtlCol="0">
            <a:spAutoFit/>
          </a:bodyPr>
          <a:lstStyle/>
          <a:p>
            <a:pPr lvl="0" algn="ctr"/>
            <a:r>
              <a:rPr lang="ru-RU" sz="2800" b="1" dirty="0" smtClean="0">
                <a:solidFill>
                  <a:srgbClr val="C00000"/>
                </a:solidFill>
                <a:latin typeface="Times New Roman" pitchFamily="18" charset="0"/>
                <a:cs typeface="Times New Roman" pitchFamily="18" charset="0"/>
              </a:rPr>
              <a:t>Практическая часть мастер-класса.</a:t>
            </a:r>
          </a:p>
          <a:p>
            <a:pPr lvl="0" algn="ctr"/>
            <a:r>
              <a:rPr lang="ru-RU" sz="2800" b="1" dirty="0" smtClean="0">
                <a:solidFill>
                  <a:srgbClr val="C00000"/>
                </a:solidFill>
                <a:latin typeface="Times New Roman" pitchFamily="18" charset="0"/>
                <a:cs typeface="Times New Roman" pitchFamily="18" charset="0"/>
              </a:rPr>
              <a:t>Технология рисования на пене для бритья:</a:t>
            </a:r>
          </a:p>
          <a:p>
            <a:pPr lvl="0" algn="ctr"/>
            <a:endParaRPr lang="ru-RU" sz="800" b="1" dirty="0" smtClean="0">
              <a:solidFill>
                <a:srgbClr val="C00000"/>
              </a:solidFill>
              <a:latin typeface="Times New Roman" pitchFamily="18" charset="0"/>
              <a:cs typeface="Times New Roman" pitchFamily="18" charset="0"/>
            </a:endParaRPr>
          </a:p>
          <a:p>
            <a:pPr lvl="0"/>
            <a:r>
              <a:rPr lang="ru-RU" sz="2100" b="1" dirty="0" smtClean="0">
                <a:latin typeface="Times New Roman" pitchFamily="18" charset="0"/>
                <a:cs typeface="Times New Roman" pitchFamily="18" charset="0"/>
              </a:rPr>
              <a:t>1. Выдавите небольшое количество пены для бритья на обычный лист бумаги или пластиковую доску.</a:t>
            </a:r>
            <a:endParaRPr lang="ru-RU" sz="2100" dirty="0" smtClean="0">
              <a:latin typeface="Times New Roman" pitchFamily="18" charset="0"/>
              <a:cs typeface="Times New Roman" pitchFamily="18" charset="0"/>
            </a:endParaRPr>
          </a:p>
          <a:p>
            <a:pPr lvl="0"/>
            <a:r>
              <a:rPr lang="ru-RU" sz="2100" b="1" dirty="0" smtClean="0">
                <a:latin typeface="Times New Roman" pitchFamily="18" charset="0"/>
                <a:cs typeface="Times New Roman" pitchFamily="18" charset="0"/>
              </a:rPr>
              <a:t>2. Сформируйте из пены поле в 1–1,5 см. для рисования, разровняв поверхность линейкой.</a:t>
            </a:r>
            <a:endParaRPr lang="ru-RU" sz="2100" dirty="0" smtClean="0">
              <a:latin typeface="Times New Roman" pitchFamily="18" charset="0"/>
              <a:cs typeface="Times New Roman" pitchFamily="18" charset="0"/>
            </a:endParaRPr>
          </a:p>
          <a:p>
            <a:pPr lvl="0"/>
            <a:r>
              <a:rPr lang="ru-RU" sz="2100" b="1" dirty="0" smtClean="0">
                <a:latin typeface="Times New Roman" pitchFamily="18" charset="0"/>
                <a:cs typeface="Times New Roman" pitchFamily="18" charset="0"/>
              </a:rPr>
              <a:t>3. Разбрызгайте на поверхность пены гуашь.</a:t>
            </a:r>
            <a:endParaRPr lang="ru-RU" sz="2100" dirty="0" smtClean="0">
              <a:latin typeface="Times New Roman" pitchFamily="18" charset="0"/>
              <a:cs typeface="Times New Roman" pitchFamily="18" charset="0"/>
            </a:endParaRPr>
          </a:p>
          <a:p>
            <a:pPr lvl="0"/>
            <a:r>
              <a:rPr lang="ru-RU" sz="2100" b="1" dirty="0" smtClean="0">
                <a:latin typeface="Times New Roman" pitchFamily="18" charset="0"/>
                <a:cs typeface="Times New Roman" pitchFamily="18" charset="0"/>
              </a:rPr>
              <a:t>4. Нарисуйте шилом или спицей или зубочисткой или вилкой на поверхности пены рисунок в разных техниках. </a:t>
            </a:r>
          </a:p>
          <a:p>
            <a:pPr lvl="0"/>
            <a:r>
              <a:rPr lang="ru-RU" sz="2100" b="1" dirty="0" smtClean="0">
                <a:latin typeface="Times New Roman" pitchFamily="18" charset="0"/>
                <a:cs typeface="Times New Roman" pitchFamily="18" charset="0"/>
              </a:rPr>
              <a:t>5. Положите сверху на пену лист бумаги и чуть-чуть прижмите ее.</a:t>
            </a:r>
            <a:endParaRPr lang="ru-RU" sz="2100" dirty="0" smtClean="0">
              <a:latin typeface="Times New Roman" pitchFamily="18" charset="0"/>
              <a:cs typeface="Times New Roman" pitchFamily="18" charset="0"/>
            </a:endParaRPr>
          </a:p>
          <a:p>
            <a:pPr lvl="0"/>
            <a:r>
              <a:rPr lang="ru-RU" sz="2100" b="1" dirty="0" smtClean="0">
                <a:latin typeface="Times New Roman" pitchFamily="18" charset="0"/>
                <a:cs typeface="Times New Roman" pitchFamily="18" charset="0"/>
              </a:rPr>
              <a:t>6. Аккуратно снимите верхний лист.</a:t>
            </a:r>
            <a:endParaRPr lang="ru-RU" sz="2100" dirty="0" smtClean="0">
              <a:latin typeface="Times New Roman" pitchFamily="18" charset="0"/>
              <a:cs typeface="Times New Roman" pitchFamily="18" charset="0"/>
            </a:endParaRPr>
          </a:p>
          <a:p>
            <a:pPr lvl="0"/>
            <a:r>
              <a:rPr lang="ru-RU" sz="2100" b="1" dirty="0" smtClean="0">
                <a:latin typeface="Times New Roman" pitchFamily="18" charset="0"/>
                <a:cs typeface="Times New Roman" pitchFamily="18" charset="0"/>
              </a:rPr>
              <a:t>7. Одним движением соскребите пену линейкой с верхнего листа. Оставьте картинку высыхать. </a:t>
            </a:r>
            <a:endParaRPr lang="ru-RU" sz="2100" dirty="0" smtClean="0">
              <a:latin typeface="Times New Roman" pitchFamily="18" charset="0"/>
              <a:cs typeface="Times New Roman" pitchFamily="18" charset="0"/>
            </a:endParaRPr>
          </a:p>
          <a:p>
            <a:r>
              <a:rPr lang="ru-RU" sz="2100" b="1" dirty="0" smtClean="0">
                <a:latin typeface="Times New Roman" pitchFamily="18" charset="0"/>
                <a:cs typeface="Times New Roman" pitchFamily="18" charset="0"/>
              </a:rPr>
              <a:t>8. Можно дорисовать детали.</a:t>
            </a:r>
            <a:endParaRPr lang="ru-RU" sz="2100" dirty="0" smtClean="0">
              <a:latin typeface="Times New Roman" pitchFamily="18" charset="0"/>
              <a:cs typeface="Times New Roman" pitchFamily="18" charset="0"/>
            </a:endParaRPr>
          </a:p>
          <a:p>
            <a:pPr lvl="0" algn="ctr"/>
            <a:r>
              <a:rPr lang="ru-RU" sz="2800" b="1"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 </a:t>
            </a:r>
          </a:p>
          <a:p>
            <a:pPr lvl="0" algn="ctr"/>
            <a:endParaRPr lang="ru-RU" sz="2800" dirty="0" smtClean="0">
              <a:solidFill>
                <a:srgbClr val="C00000"/>
              </a:solidFill>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 </a:t>
            </a:r>
          </a:p>
          <a:p>
            <a:pPr algn="ctr"/>
            <a:r>
              <a:rPr lang="ru-RU" sz="4000" b="1" dirty="0" smtClean="0"/>
              <a:t> </a:t>
            </a:r>
            <a:r>
              <a:rPr lang="ru-RU" sz="4000" dirty="0" smtClean="0">
                <a:ln>
                  <a:solidFill>
                    <a:srgbClr val="FF0000"/>
                  </a:solidFill>
                </a:ln>
                <a:solidFill>
                  <a:srgbClr val="00B0F0"/>
                </a:solidFill>
                <a:latin typeface="Times New Roman" pitchFamily="18" charset="0"/>
                <a:cs typeface="Times New Roman" pitchFamily="18" charset="0"/>
              </a:rPr>
              <a:t> </a:t>
            </a:r>
            <a:endParaRPr lang="ru-RU" sz="4000" dirty="0">
              <a:ln>
                <a:solidFill>
                  <a:srgbClr val="FF0000"/>
                </a:solidFill>
              </a:ln>
              <a:solidFill>
                <a:srgbClr val="00B0F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24"/>
            <a:ext cx="8229600" cy="3951699"/>
          </a:xfrm>
        </p:spPr>
        <p:txBody>
          <a:bodyPr>
            <a:normAutofit fontScale="85000" lnSpcReduction="20000"/>
          </a:bodyPr>
          <a:lstStyle/>
          <a:p>
            <a:pPr>
              <a:buNone/>
            </a:pPr>
            <a:r>
              <a:rPr lang="ru-RU" b="1" dirty="0" smtClean="0"/>
              <a:t>Литература:</a:t>
            </a:r>
            <a:endParaRPr lang="ru-RU" dirty="0" smtClean="0"/>
          </a:p>
          <a:p>
            <a:r>
              <a:rPr lang="ru-RU" b="1" dirty="0" smtClean="0"/>
              <a:t> </a:t>
            </a:r>
            <a:endParaRPr lang="ru-RU" dirty="0" smtClean="0"/>
          </a:p>
          <a:p>
            <a:pPr lvl="0"/>
            <a:r>
              <a:rPr lang="ru-RU" u="sng" dirty="0" smtClean="0">
                <a:hlinkClick r:id="rId2"/>
              </a:rPr>
              <a:t>https://www.maam.ru/detskijsad/master-klas-risovanie-na-pene-dlja-britja.html</a:t>
            </a:r>
            <a:endParaRPr lang="ru-RU" dirty="0" smtClean="0"/>
          </a:p>
          <a:p>
            <a:pPr lvl="0"/>
            <a:r>
              <a:rPr lang="ru-RU" u="sng" dirty="0" smtClean="0">
                <a:hlinkClick r:id="rId3"/>
              </a:rPr>
              <a:t>https://infourok.ru/master-klass-risovanie-na-pene-dlya-britya-v-tehnike-monotipiya-1918540.html</a:t>
            </a:r>
            <a:endParaRPr lang="ru-RU" dirty="0" smtClean="0"/>
          </a:p>
          <a:p>
            <a:pPr lvl="0"/>
            <a:r>
              <a:rPr lang="ru-RU" u="sng" dirty="0" smtClean="0">
                <a:hlinkClick r:id="rId4"/>
              </a:rPr>
              <a:t>https://nsportal.ru/detskiy-sad/risovanie/2016/12/15/neobychnoe-v-obychnom-master-klass-po-risovaniyu-na-pene-dlya</a:t>
            </a:r>
            <a:endParaRPr lang="ru-RU" dirty="0" smtClean="0"/>
          </a:p>
          <a:p>
            <a:pPr lvl="0"/>
            <a:r>
              <a:rPr lang="ru-RU" dirty="0" smtClean="0"/>
              <a:t>Фотографии из личного архива Н.В. </a:t>
            </a:r>
            <a:r>
              <a:rPr lang="ru-RU" dirty="0" err="1" smtClean="0"/>
              <a:t>Плугиной</a:t>
            </a:r>
            <a:endParaRPr lang="ru-RU" dirty="0" smtClean="0"/>
          </a:p>
          <a:p>
            <a:endParaRPr lang="ru-RU" dirty="0"/>
          </a:p>
        </p:txBody>
      </p:sp>
    </p:spTree>
  </p:cSld>
  <p:clrMapOvr>
    <a:masterClrMapping/>
  </p:clrMapOvr>
  <p:transition spd="slow">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18"/>
            <a:ext cx="9144000" cy="5143500"/>
          </a:xfrm>
          <a:prstGeom prst="rect">
            <a:avLst/>
          </a:prstGeom>
          <a:noFill/>
        </p:spPr>
      </p:pic>
      <p:sp>
        <p:nvSpPr>
          <p:cNvPr id="1025" name="Rectangle 1"/>
          <p:cNvSpPr>
            <a:spLocks noChangeArrowheads="1"/>
          </p:cNvSpPr>
          <p:nvPr/>
        </p:nvSpPr>
        <p:spPr bwMode="auto">
          <a:xfrm>
            <a:off x="428596" y="-12973"/>
            <a:ext cx="821537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З</a:t>
            </a:r>
            <a:r>
              <a:rPr kumimoji="0" lang="ru-RU" sz="2800" b="1" i="0" u="none" strike="noStrike" cap="none" normalizeH="0" baseline="0"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адачи:</a:t>
            </a:r>
            <a:endParaRPr kumimoji="0" lang="ru-RU" sz="2800" b="1" i="0" u="none" strike="noStrike" cap="none" normalizeH="0" baseline="0"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2800" b="1" i="0" u="none" strike="noStrike" cap="none" normalizeH="0" baseline="0" dirty="0" smtClean="0">
                <a:ln>
                  <a:solidFill>
                    <a:srgbClr val="FF0000"/>
                  </a:solid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atin typeface="Times New Roman" pitchFamily="18" charset="0"/>
                <a:ea typeface="Times New Roman" pitchFamily="18" charset="0"/>
                <a:cs typeface="Times New Roman" pitchFamily="18" charset="0"/>
              </a:rPr>
              <a:t>познакомить педагогов с приемами нетрадиционного рисования, на примере выполнения работы в технике монотипия на пене для бритья;</a:t>
            </a:r>
            <a:endParaRPr kumimoji="0" lang="ru-RU" sz="2800" b="1" i="0" u="none" strike="noStrike" cap="none" normalizeH="0" baseline="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2800" b="1" i="0" u="none" strike="noStrike" cap="none" normalizeH="0" baseline="0" dirty="0" smtClean="0">
                <a:latin typeface="Times New Roman" pitchFamily="18" charset="0"/>
                <a:ea typeface="Times New Roman" pitchFamily="18" charset="0"/>
                <a:cs typeface="Times New Roman" pitchFamily="18" charset="0"/>
              </a:rPr>
              <a:t>донести до педагогов важность использования методов нетрадиционных изобразительных техник в развитии образного мышления, чувственного восприятия, творчества детей;</a:t>
            </a:r>
            <a:endParaRPr kumimoji="0" lang="ru-RU" sz="2800" b="1" i="0" u="none" strike="noStrike" cap="none" normalizeH="0" baseline="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2800" b="1" i="0" u="none" strike="noStrike" cap="none" normalizeH="0" baseline="0" dirty="0" smtClean="0">
                <a:latin typeface="Times New Roman" pitchFamily="18" charset="0"/>
                <a:ea typeface="Times New Roman" pitchFamily="18" charset="0"/>
                <a:cs typeface="Times New Roman" pitchFamily="18" charset="0"/>
              </a:rPr>
              <a:t>создать условия для плодотворной творческой деятельности участников мастер-класса.</a:t>
            </a:r>
            <a:endParaRPr kumimoji="0" lang="ru-RU" sz="2800" b="1" i="0" u="none" strike="noStrike" cap="none" normalizeH="0" baseline="0" dirty="0" smtClean="0">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18"/>
            <a:ext cx="9144000" cy="5143500"/>
          </a:xfrm>
          <a:prstGeom prst="rect">
            <a:avLst/>
          </a:prstGeom>
          <a:noFill/>
        </p:spPr>
      </p:pic>
      <p:sp>
        <p:nvSpPr>
          <p:cNvPr id="1025" name="Rectangle 1"/>
          <p:cNvSpPr>
            <a:spLocks noChangeArrowheads="1"/>
          </p:cNvSpPr>
          <p:nvPr/>
        </p:nvSpPr>
        <p:spPr bwMode="auto">
          <a:xfrm>
            <a:off x="428596" y="140918"/>
            <a:ext cx="821537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400" b="1" dirty="0" smtClean="0">
                <a:latin typeface="Times New Roman" pitchFamily="18" charset="0"/>
                <a:cs typeface="Times New Roman" pitchFamily="18" charset="0"/>
              </a:rPr>
              <a:t>Рисование является одним из важнейших средств познания мира и развития эстетического восприятия. Все дети любят рисовать, когда это у них хорошо получается. Рисование карандашами, кистью требует высокого уровня владения техникой рисования, сформированных навыков и знаний, приемов работы. Очень часто отсутствие этих знаний и навыков быстро отвращает ребенка от рисования, поскольку в результате его усилий рисунок получается неправильным, он не соответствует желанию ребенка получить изображение, близкое к его замыслу или реальному объекту, который он пытался изобразить. </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ln>
                  <a:solidFill>
                    <a:srgbClr val="FF0000"/>
                  </a:solidFill>
                </a:ln>
                <a:solidFill>
                  <a:srgbClr val="C00000"/>
                </a:solidFill>
                <a:latin typeface="Times New Roman" pitchFamily="18" charset="0"/>
                <a:ea typeface="Times New Roman" pitchFamily="18" charset="0"/>
                <a:cs typeface="Times New Roman" pitchFamily="18" charset="0"/>
              </a:rPr>
              <a:t> </a:t>
            </a:r>
            <a:endParaRPr kumimoji="0" lang="ru-RU" sz="2800" b="1" i="0" u="none" strike="noStrike" cap="none" normalizeH="0" baseline="0" dirty="0" smtClean="0">
              <a:ln>
                <a:solidFill>
                  <a:srgbClr val="FF0000"/>
                </a:solidFill>
              </a:ln>
              <a:solidFill>
                <a:srgbClr val="C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ru-RU" sz="2800" b="1" i="0" u="none" strike="noStrike" cap="none" normalizeH="0" baseline="0" dirty="0" smtClean="0">
              <a:ln>
                <a:solidFill>
                  <a:srgbClr val="FF0000"/>
                </a:solidFill>
              </a:ln>
              <a:solidFill>
                <a:srgbClr val="C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2800" b="1" i="0" u="none" strike="noStrike" cap="none" normalizeH="0" baseline="0" dirty="0" smtClean="0">
              <a:ln>
                <a:solidFill>
                  <a:srgbClr val="FF0000"/>
                </a:solidFill>
              </a:ln>
              <a:solidFill>
                <a:srgbClr val="C00000"/>
              </a:solidFill>
              <a:latin typeface="Arial" pitchFamily="34" charset="0"/>
              <a:cs typeface="Arial" pitchFamily="34" charset="0"/>
            </a:endParaRPr>
          </a:p>
        </p:txBody>
      </p:sp>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18"/>
            <a:ext cx="9144000" cy="5143500"/>
          </a:xfrm>
          <a:prstGeom prst="rect">
            <a:avLst/>
          </a:prstGeom>
          <a:noFill/>
        </p:spPr>
      </p:pic>
      <p:sp>
        <p:nvSpPr>
          <p:cNvPr id="1025" name="Rectangle 1"/>
          <p:cNvSpPr>
            <a:spLocks noChangeArrowheads="1"/>
          </p:cNvSpPr>
          <p:nvPr/>
        </p:nvSpPr>
        <p:spPr bwMode="auto">
          <a:xfrm>
            <a:off x="428596" y="23788"/>
            <a:ext cx="821537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400" b="1" dirty="0" smtClean="0">
                <a:latin typeface="Times New Roman" pitchFamily="18" charset="0"/>
                <a:cs typeface="Times New Roman" pitchFamily="18" charset="0"/>
              </a:rPr>
              <a:t>Поэтому необходимо использовать такие техники, которые создадут </a:t>
            </a:r>
            <a:r>
              <a:rPr lang="ru-RU" sz="2400" b="1" u="sng" dirty="0" smtClean="0">
                <a:latin typeface="Times New Roman" pitchFamily="18" charset="0"/>
                <a:cs typeface="Times New Roman" pitchFamily="18" charset="0"/>
              </a:rPr>
              <a:t>ситуацию успеха</a:t>
            </a:r>
            <a:r>
              <a:rPr lang="ru-RU" sz="2400" b="1" dirty="0" smtClean="0">
                <a:latin typeface="Times New Roman" pitchFamily="18" charset="0"/>
                <a:cs typeface="Times New Roman" pitchFamily="18" charset="0"/>
              </a:rPr>
              <a:t> у детей, сформируют устойчивую мотивацию к рисованию. </a:t>
            </a:r>
          </a:p>
          <a:p>
            <a:pPr lvl="0" algn="ctr" fontAlgn="base">
              <a:spcBef>
                <a:spcPct val="0"/>
              </a:spcBef>
              <a:spcAft>
                <a:spcPct val="0"/>
              </a:spcAft>
            </a:pPr>
            <a:r>
              <a:rPr lang="ru-RU" sz="2400" b="1" dirty="0" smtClean="0">
                <a:latin typeface="Times New Roman" pitchFamily="18" charset="0"/>
                <a:cs typeface="Times New Roman" pitchFamily="18" charset="0"/>
              </a:rPr>
              <a:t>Использование на занятиях по изобразительному искусству нетрадиционных техник рисования позволяют ребенку преодолеть чувство страха перед неудачей в данном виде творчества. Можно сказать, что нетрадиционные техники позволяют, отойдя от предметного изображения, выразить в рисунке чувства и эмоции, дают ребенку свободу и вселяют уверенность в своих силах. Владея разными техниками и способами изображения предметов или окружающего мира, ребенок получает возможность выбора. </a:t>
            </a:r>
            <a:r>
              <a:rPr lang="ru-RU" sz="2400" b="1" dirty="0" smtClean="0">
                <a:ln>
                  <a:solidFill>
                    <a:srgbClr val="FF0000"/>
                  </a:solidFill>
                </a:ln>
                <a:latin typeface="Times New Roman" pitchFamily="18" charset="0"/>
                <a:ea typeface="Times New Roman" pitchFamily="18" charset="0"/>
                <a:cs typeface="Times New Roman" pitchFamily="18" charset="0"/>
              </a:rPr>
              <a:t> </a:t>
            </a:r>
            <a:endParaRPr kumimoji="0" lang="ru-RU" sz="2400" b="1" i="0" u="none" strike="noStrike" cap="none" normalizeH="0" baseline="0" dirty="0" smtClean="0">
              <a:ln>
                <a:solidFill>
                  <a:srgbClr val="FF0000"/>
                </a:solidFill>
              </a:ln>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2800" b="1" i="0" u="none" strike="noStrike" cap="none" normalizeH="0" baseline="0" dirty="0" smtClean="0">
              <a:ln>
                <a:solidFill>
                  <a:srgbClr val="FF0000"/>
                </a:solidFill>
              </a:ln>
              <a:solidFill>
                <a:srgbClr val="0070C0"/>
              </a:solidFill>
              <a:effectLst/>
              <a:latin typeface="Arial" pitchFamily="34" charset="0"/>
              <a:cs typeface="Arial" pitchFamily="34" charset="0"/>
            </a:endParaRPr>
          </a:p>
        </p:txBody>
      </p:sp>
    </p:spTree>
  </p:cSld>
  <p:clrMapOvr>
    <a:masterClrMapping/>
  </p:clrMapOvr>
  <p:transition spd="slow">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Прямоугольник 1"/>
          <p:cNvSpPr/>
          <p:nvPr/>
        </p:nvSpPr>
        <p:spPr>
          <a:xfrm>
            <a:off x="1357290" y="375033"/>
            <a:ext cx="6858048" cy="1384995"/>
          </a:xfrm>
          <a:prstGeom prst="rect">
            <a:avLst/>
          </a:prstGeom>
        </p:spPr>
        <p:txBody>
          <a:bodyPr wrap="square">
            <a:spAutoFit/>
          </a:bodyPr>
          <a:lstStyle/>
          <a:p>
            <a:pPr algn="ctr"/>
            <a:r>
              <a:rPr lang="ru-RU" sz="2800" b="1" dirty="0" smtClean="0">
                <a:latin typeface="Times New Roman" pitchFamily="18" charset="0"/>
                <a:cs typeface="Times New Roman" pitchFamily="18" charset="0"/>
              </a:rPr>
              <a:t>Изобразительное искусство играет важную роль в формировании личности дошкольника</a:t>
            </a:r>
            <a:endParaRPr lang="ru-RU" sz="2800" dirty="0">
              <a:latin typeface="Times New Roman" pitchFamily="18" charset="0"/>
              <a:cs typeface="Times New Roman" pitchFamily="18" charset="0"/>
            </a:endParaRPr>
          </a:p>
        </p:txBody>
      </p:sp>
      <p:pic>
        <p:nvPicPr>
          <p:cNvPr id="8193" name="Picture 1" descr="C:\Users\User\Desktop\садик\фотоо\Received\IMG_20170208_095145.jpg"/>
          <p:cNvPicPr>
            <a:picLocks noChangeAspect="1" noChangeArrowheads="1"/>
          </p:cNvPicPr>
          <p:nvPr/>
        </p:nvPicPr>
        <p:blipFill>
          <a:blip r:embed="rId3" cstate="print"/>
          <a:srcRect/>
          <a:stretch>
            <a:fillRect/>
          </a:stretch>
        </p:blipFill>
        <p:spPr bwMode="auto">
          <a:xfrm>
            <a:off x="4786314" y="1660915"/>
            <a:ext cx="3929090" cy="2210114"/>
          </a:xfrm>
          <a:prstGeom prst="rect">
            <a:avLst/>
          </a:prstGeom>
          <a:ln>
            <a:noFill/>
          </a:ln>
          <a:effectLst>
            <a:softEdge rad="112500"/>
          </a:effectLst>
        </p:spPr>
      </p:pic>
      <p:pic>
        <p:nvPicPr>
          <p:cNvPr id="8195" name="Picture 3" descr="C:\Users\User\Desktop\садик\фотоо\1481689850220.jpg"/>
          <p:cNvPicPr>
            <a:picLocks noChangeAspect="1" noChangeArrowheads="1"/>
          </p:cNvPicPr>
          <p:nvPr/>
        </p:nvPicPr>
        <p:blipFill>
          <a:blip r:embed="rId4" cstate="print"/>
          <a:srcRect/>
          <a:stretch>
            <a:fillRect/>
          </a:stretch>
        </p:blipFill>
        <p:spPr bwMode="auto">
          <a:xfrm>
            <a:off x="542924" y="1714495"/>
            <a:ext cx="3886200" cy="2185988"/>
          </a:xfrm>
          <a:prstGeom prst="rect">
            <a:avLst/>
          </a:prstGeom>
          <a:ln>
            <a:noFill/>
          </a:ln>
          <a:effectLst>
            <a:softEdge rad="112500"/>
          </a:effectLst>
        </p:spPr>
      </p:pic>
      <p:pic>
        <p:nvPicPr>
          <p:cNvPr id="8194" name="Picture 2" descr="C:\Users\User\Desktop\садик\фотоо\1481688195049.jpg"/>
          <p:cNvPicPr>
            <a:picLocks noChangeAspect="1" noChangeArrowheads="1"/>
          </p:cNvPicPr>
          <p:nvPr/>
        </p:nvPicPr>
        <p:blipFill>
          <a:blip r:embed="rId5" cstate="print"/>
          <a:srcRect/>
          <a:stretch>
            <a:fillRect/>
          </a:stretch>
        </p:blipFill>
        <p:spPr bwMode="auto">
          <a:xfrm>
            <a:off x="2571736" y="2464594"/>
            <a:ext cx="3886200" cy="2185988"/>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i (2).jpg"/>
          <p:cNvPicPr>
            <a:picLocks noChangeAspect="1" noChangeArrowheads="1"/>
          </p:cNvPicPr>
          <p:nvPr/>
        </p:nvPicPr>
        <p:blipFill>
          <a:blip r:embed="rId2" cstate="print"/>
          <a:srcRect/>
          <a:stretch>
            <a:fillRect/>
          </a:stretch>
        </p:blipFill>
        <p:spPr bwMode="auto">
          <a:xfrm>
            <a:off x="3" y="1"/>
            <a:ext cx="9147571" cy="5141492"/>
          </a:xfrm>
          <a:prstGeom prst="rect">
            <a:avLst/>
          </a:prstGeom>
          <a:noFill/>
        </p:spPr>
      </p:pic>
      <p:sp>
        <p:nvSpPr>
          <p:cNvPr id="3" name="Прямоугольник 2"/>
          <p:cNvSpPr/>
          <p:nvPr/>
        </p:nvSpPr>
        <p:spPr>
          <a:xfrm rot="21328676">
            <a:off x="803437" y="699583"/>
            <a:ext cx="6269525" cy="3477875"/>
          </a:xfrm>
          <a:prstGeom prst="rect">
            <a:avLst/>
          </a:prstGeom>
        </p:spPr>
        <p:txBody>
          <a:bodyPr wrap="square">
            <a:spAutoFit/>
            <a:scene3d>
              <a:camera prst="perspectiveRight"/>
              <a:lightRig rig="threePt" dir="t"/>
            </a:scene3d>
          </a:bodyPr>
          <a:lstStyle/>
          <a:p>
            <a:pPr algn="ctr"/>
            <a:r>
              <a:rPr lang="ru-RU" sz="2200" b="1" dirty="0" smtClean="0">
                <a:ln>
                  <a:solidFill>
                    <a:srgbClr val="FF0000"/>
                  </a:solidFill>
                </a:ln>
                <a:solidFill>
                  <a:srgbClr val="C00000"/>
                </a:solidFill>
                <a:latin typeface="Times New Roman" pitchFamily="18" charset="0"/>
                <a:cs typeface="Times New Roman" pitchFamily="18" charset="0"/>
              </a:rPr>
              <a:t>«Когда ребенок обращается к искусству, ему дают обычно карандаши, краску и бумагу, </a:t>
            </a:r>
          </a:p>
          <a:p>
            <a:pPr algn="ctr"/>
            <a:r>
              <a:rPr lang="ru-RU" sz="2200" b="1" dirty="0" smtClean="0">
                <a:ln>
                  <a:solidFill>
                    <a:srgbClr val="FF0000"/>
                  </a:solidFill>
                </a:ln>
                <a:solidFill>
                  <a:srgbClr val="C00000"/>
                </a:solidFill>
                <a:latin typeface="Times New Roman" pitchFamily="18" charset="0"/>
                <a:cs typeface="Times New Roman" pitchFamily="18" charset="0"/>
              </a:rPr>
              <a:t>это, несомненно, ошибка. </a:t>
            </a:r>
          </a:p>
          <a:p>
            <a:pPr algn="ctr"/>
            <a:r>
              <a:rPr lang="ru-RU" sz="2200" b="1" dirty="0" smtClean="0">
                <a:ln>
                  <a:solidFill>
                    <a:srgbClr val="FF0000"/>
                  </a:solidFill>
                </a:ln>
                <a:solidFill>
                  <a:srgbClr val="C00000"/>
                </a:solidFill>
                <a:latin typeface="Times New Roman" pitchFamily="18" charset="0"/>
                <a:cs typeface="Times New Roman" pitchFamily="18" charset="0"/>
              </a:rPr>
              <a:t>Необходимо дать ребенку </a:t>
            </a:r>
          </a:p>
          <a:p>
            <a:pPr algn="ctr"/>
            <a:r>
              <a:rPr lang="ru-RU" sz="2200" b="1" dirty="0" smtClean="0">
                <a:ln>
                  <a:solidFill>
                    <a:srgbClr val="FF0000"/>
                  </a:solidFill>
                </a:ln>
                <a:solidFill>
                  <a:srgbClr val="C00000"/>
                </a:solidFill>
                <a:latin typeface="Times New Roman" pitchFamily="18" charset="0"/>
                <a:cs typeface="Times New Roman" pitchFamily="18" charset="0"/>
              </a:rPr>
              <a:t>всевозможные материалы. </a:t>
            </a:r>
          </a:p>
          <a:p>
            <a:pPr algn="ctr"/>
            <a:r>
              <a:rPr lang="ru-RU" sz="2200" b="1" dirty="0" smtClean="0">
                <a:ln>
                  <a:solidFill>
                    <a:srgbClr val="FF0000"/>
                  </a:solidFill>
                </a:ln>
                <a:solidFill>
                  <a:srgbClr val="C00000"/>
                </a:solidFill>
                <a:latin typeface="Times New Roman" pitchFamily="18" charset="0"/>
                <a:cs typeface="Times New Roman" pitchFamily="18" charset="0"/>
              </a:rPr>
              <a:t>Пусть он рисует на бумаге, на стене, делает рисунок к занавескам в своей комнате, рисунок для своего платья, </a:t>
            </a:r>
          </a:p>
          <a:p>
            <a:pPr algn="ctr"/>
            <a:r>
              <a:rPr lang="ru-RU" sz="2200" b="1" dirty="0" smtClean="0">
                <a:ln>
                  <a:solidFill>
                    <a:srgbClr val="FF0000"/>
                  </a:solidFill>
                </a:ln>
                <a:solidFill>
                  <a:srgbClr val="C00000"/>
                </a:solidFill>
                <a:latin typeface="Times New Roman" pitchFamily="18" charset="0"/>
                <a:cs typeface="Times New Roman" pitchFamily="18" charset="0"/>
              </a:rPr>
              <a:t>делает для себя костюмы из газет»</a:t>
            </a:r>
          </a:p>
          <a:p>
            <a:pPr algn="ctr"/>
            <a:r>
              <a:rPr lang="ru-RU" sz="2200" b="1" dirty="0" smtClean="0">
                <a:ln>
                  <a:solidFill>
                    <a:srgbClr val="FF0000"/>
                  </a:solidFill>
                </a:ln>
                <a:solidFill>
                  <a:srgbClr val="C00000"/>
                </a:solidFill>
                <a:latin typeface="Times New Roman" pitchFamily="18" charset="0"/>
                <a:cs typeface="Times New Roman" pitchFamily="18" charset="0"/>
              </a:rPr>
              <a:t>В. А. Фаворский</a:t>
            </a:r>
            <a:r>
              <a:rPr lang="ru-RU" sz="2200" dirty="0" smtClean="0">
                <a:ln>
                  <a:solidFill>
                    <a:srgbClr val="FF0000"/>
                  </a:solidFill>
                </a:ln>
                <a:solidFill>
                  <a:srgbClr val="00B0F0"/>
                </a:solidFill>
                <a:latin typeface="Times New Roman" pitchFamily="18" charset="0"/>
                <a:cs typeface="Times New Roman" pitchFamily="18" charset="0"/>
              </a:rPr>
              <a:t> </a:t>
            </a:r>
            <a:endParaRPr lang="ru-RU" sz="2200" dirty="0">
              <a:ln>
                <a:solidFill>
                  <a:srgbClr val="FF0000"/>
                </a:solidFill>
              </a:ln>
              <a:solidFill>
                <a:srgbClr val="00B0F0"/>
              </a:solidFill>
              <a:latin typeface="Times New Roman" pitchFamily="18" charset="0"/>
              <a:cs typeface="Times New Roman" pitchFamily="18" charset="0"/>
            </a:endParaRPr>
          </a:p>
        </p:txBody>
      </p:sp>
      <p:pic>
        <p:nvPicPr>
          <p:cNvPr id="1026" name="Picture 2" descr="C:\Users\User\Documents\i (4).jpg"/>
          <p:cNvPicPr>
            <a:picLocks noChangeAspect="1" noChangeArrowheads="1"/>
          </p:cNvPicPr>
          <p:nvPr/>
        </p:nvPicPr>
        <p:blipFill>
          <a:blip r:embed="rId3" cstate="print"/>
          <a:srcRect/>
          <a:stretch>
            <a:fillRect/>
          </a:stretch>
        </p:blipFill>
        <p:spPr bwMode="auto">
          <a:xfrm>
            <a:off x="6566894" y="0"/>
            <a:ext cx="2577109" cy="2786064"/>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esktop\5b19d9f2f55b70e424179ca0021a7bda.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Прямоугольник 1"/>
          <p:cNvSpPr/>
          <p:nvPr/>
        </p:nvSpPr>
        <p:spPr>
          <a:xfrm>
            <a:off x="1142976" y="321454"/>
            <a:ext cx="7429552" cy="1569660"/>
          </a:xfrm>
          <a:prstGeom prst="rect">
            <a:avLst/>
          </a:prstGeom>
        </p:spPr>
        <p:txBody>
          <a:bodyPr wrap="square">
            <a:spAutoFit/>
          </a:bodyPr>
          <a:lstStyle/>
          <a:p>
            <a:pPr algn="ctr"/>
            <a:r>
              <a:rPr lang="ru-RU" sz="2400" b="1" dirty="0" smtClean="0">
                <a:latin typeface="Times New Roman" pitchFamily="18" charset="0"/>
                <a:cs typeface="Times New Roman" pitchFamily="18" charset="0"/>
              </a:rPr>
              <a:t>Нетрадиционные техники рисования помогают совершенствовать творческие способности детей дошкольного возраста. Развивают мелкую моторику, образное мышление и воображение</a:t>
            </a:r>
            <a:endParaRPr lang="ru-RU" sz="2400" dirty="0">
              <a:latin typeface="Times New Roman" pitchFamily="18" charset="0"/>
              <a:cs typeface="Times New Roman" pitchFamily="18" charset="0"/>
            </a:endParaRPr>
          </a:p>
        </p:txBody>
      </p:sp>
      <p:pic>
        <p:nvPicPr>
          <p:cNvPr id="7169" name="Picture 1" descr="C:\Users\User\Desktop\садик\фотоо\Received\IMG_20170208_095113.jpg"/>
          <p:cNvPicPr>
            <a:picLocks noChangeAspect="1" noChangeArrowheads="1"/>
          </p:cNvPicPr>
          <p:nvPr/>
        </p:nvPicPr>
        <p:blipFill>
          <a:blip r:embed="rId3" cstate="print"/>
          <a:srcRect/>
          <a:stretch>
            <a:fillRect/>
          </a:stretch>
        </p:blipFill>
        <p:spPr bwMode="auto">
          <a:xfrm>
            <a:off x="5500697" y="1875231"/>
            <a:ext cx="3071833" cy="1727906"/>
          </a:xfrm>
          <a:prstGeom prst="rect">
            <a:avLst/>
          </a:prstGeom>
          <a:ln>
            <a:noFill/>
          </a:ln>
          <a:effectLst>
            <a:softEdge rad="112500"/>
          </a:effectLst>
        </p:spPr>
      </p:pic>
      <p:pic>
        <p:nvPicPr>
          <p:cNvPr id="7170" name="Picture 2" descr="C:\Users\User\Desktop\садик\фотоо\Received\IMG_20170208_095107.jpg"/>
          <p:cNvPicPr>
            <a:picLocks noChangeAspect="1" noChangeArrowheads="1"/>
          </p:cNvPicPr>
          <p:nvPr/>
        </p:nvPicPr>
        <p:blipFill>
          <a:blip r:embed="rId4" cstate="print"/>
          <a:srcRect/>
          <a:stretch>
            <a:fillRect/>
          </a:stretch>
        </p:blipFill>
        <p:spPr bwMode="auto">
          <a:xfrm>
            <a:off x="4357686" y="3107536"/>
            <a:ext cx="2685960" cy="1510853"/>
          </a:xfrm>
          <a:prstGeom prst="rect">
            <a:avLst/>
          </a:prstGeom>
          <a:ln>
            <a:noFill/>
          </a:ln>
          <a:effectLst>
            <a:softEdge rad="112500"/>
          </a:effectLst>
        </p:spPr>
      </p:pic>
      <p:pic>
        <p:nvPicPr>
          <p:cNvPr id="7171" name="Picture 3" descr="C:\Users\User\Desktop\садик\сенсорика\IMG_20170317_152114.jpg"/>
          <p:cNvPicPr>
            <a:picLocks noChangeAspect="1" noChangeArrowheads="1"/>
          </p:cNvPicPr>
          <p:nvPr/>
        </p:nvPicPr>
        <p:blipFill>
          <a:blip r:embed="rId5" cstate="print"/>
          <a:srcRect/>
          <a:stretch>
            <a:fillRect/>
          </a:stretch>
        </p:blipFill>
        <p:spPr bwMode="auto">
          <a:xfrm rot="10800000" flipV="1">
            <a:off x="357158" y="2946800"/>
            <a:ext cx="2667018" cy="1500198"/>
          </a:xfrm>
          <a:prstGeom prst="rect">
            <a:avLst/>
          </a:prstGeom>
          <a:ln>
            <a:noFill/>
          </a:ln>
          <a:effectLst>
            <a:softEdge rad="112500"/>
          </a:effectLst>
        </p:spPr>
      </p:pic>
      <p:pic>
        <p:nvPicPr>
          <p:cNvPr id="7172" name="Picture 4" descr="C:\Users\User\Desktop\садик\сенсорика\IMG_20170317_152122.jpg"/>
          <p:cNvPicPr>
            <a:picLocks noChangeAspect="1" noChangeArrowheads="1"/>
          </p:cNvPicPr>
          <p:nvPr/>
        </p:nvPicPr>
        <p:blipFill>
          <a:blip r:embed="rId6" cstate="print"/>
          <a:srcRect/>
          <a:stretch>
            <a:fillRect/>
          </a:stretch>
        </p:blipFill>
        <p:spPr bwMode="auto">
          <a:xfrm rot="10800000" flipV="1">
            <a:off x="2786050" y="2143122"/>
            <a:ext cx="1800156" cy="1800156"/>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1278</Words>
  <Application>Microsoft Office PowerPoint</Application>
  <PresentationFormat>Экран (16:9)</PresentationFormat>
  <Paragraphs>166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Uzer</cp:lastModifiedBy>
  <cp:revision>37</cp:revision>
  <dcterms:created xsi:type="dcterms:W3CDTF">2017-04-24T07:42:07Z</dcterms:created>
  <dcterms:modified xsi:type="dcterms:W3CDTF">2019-10-27T06:08:05Z</dcterms:modified>
</cp:coreProperties>
</file>