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6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9" r:id="rId13"/>
    <p:sldId id="270" r:id="rId14"/>
    <p:sldId id="271" r:id="rId15"/>
    <p:sldId id="272" r:id="rId16"/>
    <p:sldId id="274" r:id="rId17"/>
    <p:sldId id="267" r:id="rId18"/>
    <p:sldId id="276" r:id="rId19"/>
    <p:sldId id="275" r:id="rId20"/>
    <p:sldId id="266" r:id="rId21"/>
    <p:sldId id="273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140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5C284-23DB-4691-A014-FF76A4423EE3}" type="datetimeFigureOut">
              <a:rPr lang="ru-RU" smtClean="0"/>
              <a:pPr/>
              <a:t>27.11.2019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EBC26-73AE-4A42-8D8D-73973C69D7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5C284-23DB-4691-A014-FF76A4423EE3}" type="datetimeFigureOut">
              <a:rPr lang="ru-RU" smtClean="0"/>
              <a:pPr/>
              <a:t>27.11.2019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EBC26-73AE-4A42-8D8D-73973C69D7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5C284-23DB-4691-A014-FF76A4423EE3}" type="datetimeFigureOut">
              <a:rPr lang="ru-RU" smtClean="0"/>
              <a:pPr/>
              <a:t>27.11.2019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EBC26-73AE-4A42-8D8D-73973C69D7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5C284-23DB-4691-A014-FF76A4423EE3}" type="datetimeFigureOut">
              <a:rPr lang="ru-RU" smtClean="0"/>
              <a:pPr/>
              <a:t>27.11.2019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EBC26-73AE-4A42-8D8D-73973C69D7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5C284-23DB-4691-A014-FF76A4423EE3}" type="datetimeFigureOut">
              <a:rPr lang="ru-RU" smtClean="0"/>
              <a:pPr/>
              <a:t>27.11.2019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EBC26-73AE-4A42-8D8D-73973C69D7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5C284-23DB-4691-A014-FF76A4423EE3}" type="datetimeFigureOut">
              <a:rPr lang="ru-RU" smtClean="0"/>
              <a:pPr/>
              <a:t>27.11.2019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EBC26-73AE-4A42-8D8D-73973C69D7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5C284-23DB-4691-A014-FF76A4423EE3}" type="datetimeFigureOut">
              <a:rPr lang="ru-RU" smtClean="0"/>
              <a:pPr/>
              <a:t>27.11.2019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EBC26-73AE-4A42-8D8D-73973C69D7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5C284-23DB-4691-A014-FF76A4423EE3}" type="datetimeFigureOut">
              <a:rPr lang="ru-RU" smtClean="0"/>
              <a:pPr/>
              <a:t>27.11.2019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EBC26-73AE-4A42-8D8D-73973C69D7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5C284-23DB-4691-A014-FF76A4423EE3}" type="datetimeFigureOut">
              <a:rPr lang="ru-RU" smtClean="0"/>
              <a:pPr/>
              <a:t>27.11.2019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EBC26-73AE-4A42-8D8D-73973C69D7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5C284-23DB-4691-A014-FF76A4423EE3}" type="datetimeFigureOut">
              <a:rPr lang="ru-RU" smtClean="0"/>
              <a:pPr/>
              <a:t>27.11.2019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EBC26-73AE-4A42-8D8D-73973C69D7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5C284-23DB-4691-A014-FF76A4423EE3}" type="datetimeFigureOut">
              <a:rPr lang="ru-RU" smtClean="0"/>
              <a:pPr/>
              <a:t>27.11.2019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EBC26-73AE-4A42-8D8D-73973C69D7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75C284-23DB-4691-A014-FF76A4423EE3}" type="datetimeFigureOut">
              <a:rPr lang="ru-RU" smtClean="0"/>
              <a:pPr/>
              <a:t>27.11.2019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0EBC26-73AE-4A42-8D8D-73973C69D72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3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9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slide" Target="slide10.xml"/><Relationship Id="rId7" Type="http://schemas.openxmlformats.org/officeDocument/2006/relationships/slide" Target="slide2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19.xml"/><Relationship Id="rId5" Type="http://schemas.openxmlformats.org/officeDocument/2006/relationships/slide" Target="slide16.xml"/><Relationship Id="rId4" Type="http://schemas.openxmlformats.org/officeDocument/2006/relationships/slide" Target="slide18.xml"/><Relationship Id="rId9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3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rs.mds.yandex.net/get-pdb/1025945/58280f70-a707-4186-8696-875463a7f3c2/s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404664"/>
            <a:ext cx="6177677" cy="57915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476672"/>
            <a:ext cx="6264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ВОПРОСЫ  ОТ БУСИНКИ </a:t>
            </a:r>
            <a:endParaRPr lang="ru-RU" sz="36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https://webstockreview.net/images/clipart-giraffe-grandpa-1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628800"/>
            <a:ext cx="3041279" cy="4039950"/>
          </a:xfrm>
          <a:prstGeom prst="rect">
            <a:avLst/>
          </a:prstGeom>
          <a:noFill/>
        </p:spPr>
      </p:pic>
      <p:sp>
        <p:nvSpPr>
          <p:cNvPr id="4" name="Блок-схема: память с посл. доступом 3"/>
          <p:cNvSpPr/>
          <p:nvPr/>
        </p:nvSpPr>
        <p:spPr>
          <a:xfrm>
            <a:off x="1115616" y="1700808"/>
            <a:ext cx="3672408" cy="2160240"/>
          </a:xfrm>
          <a:prstGeom prst="flowChartMagneticTap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ОТВЕТЬТЕ НА МОИ ВОПРОСЫ И ЛЕТИТЕ ДАЛЬШЕ ВДОЛЬ УЛИЦЫ.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1.bp.blogspot.com/-I_c4B0FRWJs/WX8Z630ZB0I/AAAAAAAADBQ/_55BWuBwv5snJFAC5E98yQi_9gSgkFhkACLcBGAs/s1600/Sheet-Of-Pap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620688"/>
            <a:ext cx="7344816" cy="5508612"/>
          </a:xfrm>
          <a:prstGeom prst="rect">
            <a:avLst/>
          </a:prstGeom>
          <a:noFill/>
        </p:spPr>
      </p:pic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1547664" y="1340768"/>
            <a:ext cx="5940152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Согласны ли Вы с утверждением, что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бисероплетение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это создание при помощи бисера и металлической проволоки художественных двумерных и трёхмерных композиций?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35696" y="4077072"/>
            <a:ext cx="9361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ДА</a:t>
            </a:r>
            <a:endParaRPr lang="ru-RU" sz="4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059832" y="4077072"/>
            <a:ext cx="11521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НЕТ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1.bp.blogspot.com/-I_c4B0FRWJs/WX8Z630ZB0I/AAAAAAAADBQ/_55BWuBwv5snJFAC5E98yQi_9gSgkFhkACLcBGAs/s1600/Sheet-Of-Pap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692696"/>
            <a:ext cx="7344816" cy="5508612"/>
          </a:xfrm>
          <a:prstGeom prst="rect">
            <a:avLst/>
          </a:prstGeom>
          <a:noFill/>
        </p:spPr>
      </p:pic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1763688" y="1628800"/>
            <a:ext cx="5148064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Согласны ли вы с утверждением, что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многие виды бусин, техники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бисероплетения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приёмы работ с ним, были известны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еще в Древнем Египте.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63688" y="3717032"/>
            <a:ext cx="9361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ДА</a:t>
            </a:r>
            <a:endParaRPr lang="ru-RU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203848" y="3789040"/>
            <a:ext cx="11521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НЕТ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1.bp.blogspot.com/-I_c4B0FRWJs/WX8Z630ZB0I/AAAAAAAADBQ/_55BWuBwv5snJFAC5E98yQi_9gSgkFhkACLcBGAs/s1600/Sheet-Of-Pap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692696"/>
            <a:ext cx="7344816" cy="5508612"/>
          </a:xfrm>
          <a:prstGeom prst="rect">
            <a:avLst/>
          </a:prstGeom>
          <a:noFill/>
        </p:spPr>
      </p:pic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1763688" y="1712422"/>
            <a:ext cx="511256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В средние века в России в качестве бусин использовались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А) Камни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Б) Перламутр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В) Речной жемчуг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35696" y="4077072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500" fill="hold"/>
                                        <p:tgtEl>
                                          <p:spTgt spid="276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500" fill="hold"/>
                                        <p:tgtEl>
                                          <p:spTgt spid="276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76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76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1.bp.blogspot.com/-I_c4B0FRWJs/WX8Z630ZB0I/AAAAAAAADBQ/_55BWuBwv5snJFAC5E98yQi_9gSgkFhkACLcBGAs/s1600/Sheet-Of-Pap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692696"/>
            <a:ext cx="7344816" cy="5508612"/>
          </a:xfrm>
          <a:prstGeom prst="rect">
            <a:avLst/>
          </a:prstGeom>
          <a:noFill/>
        </p:spPr>
      </p:pic>
      <p:pic>
        <p:nvPicPr>
          <p:cNvPr id="6" name="Рисунок 5" descr="D:\мо\голубкова\круговое петельное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3140968"/>
            <a:ext cx="4176464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907704" y="764704"/>
            <a:ext cx="49954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Определите вид плетения по схеме: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35696" y="1628800"/>
            <a:ext cx="4680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А) МОЗАИКА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Б) КИРПИЧНЫЙ СТЕЖОК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В) КРУГОВОЕ ПЛЕТЕНИЕ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1.bp.blogspot.com/-I_c4B0FRWJs/WX8Z630ZB0I/AAAAAAAADBQ/_55BWuBwv5snJFAC5E98yQi_9gSgkFhkACLcBGAs/s1600/Sheet-Of-Pap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692696"/>
            <a:ext cx="7344816" cy="5508612"/>
          </a:xfrm>
          <a:prstGeom prst="rect">
            <a:avLst/>
          </a:prstGeom>
          <a:noFill/>
        </p:spPr>
      </p:pic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1632067" y="1516142"/>
            <a:ext cx="559165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Рассмотрите картинки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 у приведенных объектов общего?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s://avatars.mds.yandex.net/get-pdb/932587/8de53636-e201-4b6d-9f03-864acbf2f8c0/s1200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2708920"/>
            <a:ext cx="2592288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i.pinimg.com/736x/d2/71/25/d27125d089d3ec45dda90132cff60cc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2708920"/>
            <a:ext cx="2304256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Управляющая кнопка: домой 5">
            <a:hlinkClick r:id="rId5" action="ppaction://hlinksldjump" highlightClick="1"/>
          </p:cNvPr>
          <p:cNvSpPr/>
          <p:nvPr/>
        </p:nvSpPr>
        <p:spPr>
          <a:xfrm>
            <a:off x="8100392" y="6021288"/>
            <a:ext cx="792088" cy="576064"/>
          </a:xfrm>
          <a:prstGeom prst="actionButtonHom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webstockreview.net/images/clipart-giraffe-grandpa-1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628800"/>
            <a:ext cx="3041279" cy="4039950"/>
          </a:xfrm>
          <a:prstGeom prst="rect">
            <a:avLst/>
          </a:prstGeom>
          <a:noFill/>
        </p:spPr>
      </p:pic>
      <p:sp>
        <p:nvSpPr>
          <p:cNvPr id="3" name="Блок-схема: память с посл. доступом 2"/>
          <p:cNvSpPr/>
          <p:nvPr/>
        </p:nvSpPr>
        <p:spPr>
          <a:xfrm>
            <a:off x="1187624" y="1268760"/>
            <a:ext cx="3672408" cy="2160240"/>
          </a:xfrm>
          <a:prstGeom prst="flowChartMagneticTap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ПРОЛОЖИТЕ БИСЕРНУЮ ДОРОЖКУ, И МЫ ОТПРАВИМСЯ ДАЛЬШЕ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47664" y="476672"/>
            <a:ext cx="6264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БИСЕРНАЯ ДОРОЖКА</a:t>
            </a:r>
            <a:endParaRPr lang="ru-RU" sz="36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1547664" y="1268760"/>
            <a:ext cx="5832648" cy="4326000"/>
            <a:chOff x="1547664" y="1268760"/>
            <a:chExt cx="5832648" cy="4326000"/>
          </a:xfrm>
        </p:grpSpPr>
        <p:pic>
          <p:nvPicPr>
            <p:cNvPr id="24578" name="Picture 2" descr="D:\мо\голубкова\ажурное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547664" y="1844824"/>
              <a:ext cx="5832648" cy="3749936"/>
            </a:xfrm>
            <a:prstGeom prst="rect">
              <a:avLst/>
            </a:prstGeom>
            <a:noFill/>
          </p:spPr>
        </p:pic>
        <p:sp>
          <p:nvSpPr>
            <p:cNvPr id="7" name="TextBox 6"/>
            <p:cNvSpPr txBox="1"/>
            <p:nvPr/>
          </p:nvSpPr>
          <p:spPr>
            <a:xfrm>
              <a:off x="1907704" y="1268760"/>
              <a:ext cx="518457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dirty="0" smtClean="0">
                  <a:solidFill>
                    <a:schemeClr val="tx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АЖУРНОЕ ПЛЕТЕНИЕ </a:t>
              </a:r>
              <a:endParaRPr lang="ru-RU" sz="32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1835696" y="1268760"/>
            <a:ext cx="5372580" cy="4393852"/>
            <a:chOff x="1835696" y="1268760"/>
            <a:chExt cx="5372580" cy="4393852"/>
          </a:xfrm>
        </p:grpSpPr>
        <p:pic>
          <p:nvPicPr>
            <p:cNvPr id="10" name="Рисунок 9" descr="игольчатое плетене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35696" y="1844824"/>
              <a:ext cx="5372580" cy="3817788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1907704" y="1268760"/>
              <a:ext cx="518457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dirty="0" smtClean="0">
                  <a:solidFill>
                    <a:schemeClr val="tx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ИГОЛЬЧАТОЕ  ПЛЕТЕНИЕ </a:t>
              </a:r>
              <a:endParaRPr lang="ru-RU" sz="32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1331640" y="1196752"/>
            <a:ext cx="6415371" cy="4733496"/>
            <a:chOff x="1259632" y="692696"/>
            <a:chExt cx="6415371" cy="4733496"/>
          </a:xfrm>
        </p:grpSpPr>
        <p:sp>
          <p:nvSpPr>
            <p:cNvPr id="13" name="TextBox 12"/>
            <p:cNvSpPr txBox="1"/>
            <p:nvPr/>
          </p:nvSpPr>
          <p:spPr>
            <a:xfrm>
              <a:off x="1331640" y="692696"/>
              <a:ext cx="62646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dirty="0" smtClean="0">
                  <a:solidFill>
                    <a:schemeClr val="tx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ПАРАЛЛЕЛЬНОЕ   ПЛЕТЕНИЕ </a:t>
              </a:r>
              <a:endParaRPr lang="ru-RU" sz="32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4" name="Рисунок 13" descr="паралельное плетение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59632" y="1484784"/>
              <a:ext cx="6415371" cy="3941408"/>
            </a:xfrm>
            <a:prstGeom prst="rect">
              <a:avLst/>
            </a:prstGeom>
          </p:spPr>
        </p:pic>
      </p:grpSp>
      <p:grpSp>
        <p:nvGrpSpPr>
          <p:cNvPr id="15" name="Группа 14"/>
          <p:cNvGrpSpPr/>
          <p:nvPr/>
        </p:nvGrpSpPr>
        <p:grpSpPr>
          <a:xfrm>
            <a:off x="1331640" y="1052736"/>
            <a:ext cx="6264696" cy="5116314"/>
            <a:chOff x="1331640" y="692696"/>
            <a:chExt cx="6264696" cy="5116314"/>
          </a:xfrm>
        </p:grpSpPr>
        <p:sp>
          <p:nvSpPr>
            <p:cNvPr id="16" name="TextBox 15"/>
            <p:cNvSpPr txBox="1"/>
            <p:nvPr/>
          </p:nvSpPr>
          <p:spPr>
            <a:xfrm>
              <a:off x="1331640" y="692696"/>
              <a:ext cx="62646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dirty="0" smtClean="0">
                  <a:solidFill>
                    <a:schemeClr val="tx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ПЛОТНОЕ   ПЛЕТЕНИЕ </a:t>
              </a:r>
              <a:endParaRPr lang="ru-RU" sz="32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7" name="Рисунок 16" descr="плотное плетение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91680" y="1340768"/>
              <a:ext cx="5472608" cy="4468242"/>
            </a:xfrm>
            <a:prstGeom prst="rect">
              <a:avLst/>
            </a:prstGeom>
          </p:spPr>
        </p:pic>
      </p:grpSp>
      <p:grpSp>
        <p:nvGrpSpPr>
          <p:cNvPr id="18" name="Группа 17"/>
          <p:cNvGrpSpPr/>
          <p:nvPr/>
        </p:nvGrpSpPr>
        <p:grpSpPr>
          <a:xfrm>
            <a:off x="1331640" y="1052736"/>
            <a:ext cx="6264696" cy="4824536"/>
            <a:chOff x="1331640" y="692696"/>
            <a:chExt cx="6264696" cy="4824536"/>
          </a:xfrm>
        </p:grpSpPr>
        <p:sp>
          <p:nvSpPr>
            <p:cNvPr id="19" name="TextBox 18"/>
            <p:cNvSpPr txBox="1"/>
            <p:nvPr/>
          </p:nvSpPr>
          <p:spPr>
            <a:xfrm>
              <a:off x="1331640" y="692696"/>
              <a:ext cx="62646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dirty="0" smtClean="0">
                  <a:solidFill>
                    <a:schemeClr val="tx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КРУГОВОЕ  ПЛЕТЕНИЕ </a:t>
              </a:r>
              <a:endParaRPr lang="ru-RU" sz="32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20" name="Рисунок 19" descr="плтение дугами.jpg"/>
            <p:cNvPicPr>
              <a:picLocks noChangeAspect="1"/>
            </p:cNvPicPr>
            <p:nvPr/>
          </p:nvPicPr>
          <p:blipFill>
            <a:blip r:embed="rId6" cstate="print"/>
            <a:srcRect r="38660"/>
            <a:stretch>
              <a:fillRect/>
            </a:stretch>
          </p:blipFill>
          <p:spPr>
            <a:xfrm>
              <a:off x="1475656" y="1484784"/>
              <a:ext cx="5466184" cy="4032448"/>
            </a:xfrm>
            <a:prstGeom prst="rect">
              <a:avLst/>
            </a:prstGeom>
          </p:spPr>
        </p:pic>
      </p:grpSp>
      <p:grpSp>
        <p:nvGrpSpPr>
          <p:cNvPr id="21" name="Группа 20"/>
          <p:cNvGrpSpPr/>
          <p:nvPr/>
        </p:nvGrpSpPr>
        <p:grpSpPr>
          <a:xfrm>
            <a:off x="1331640" y="980728"/>
            <a:ext cx="6264696" cy="5006330"/>
            <a:chOff x="1331640" y="692696"/>
            <a:chExt cx="6264696" cy="5006330"/>
          </a:xfrm>
        </p:grpSpPr>
        <p:sp>
          <p:nvSpPr>
            <p:cNvPr id="22" name="TextBox 21"/>
            <p:cNvSpPr txBox="1"/>
            <p:nvPr/>
          </p:nvSpPr>
          <p:spPr>
            <a:xfrm>
              <a:off x="1331640" y="692696"/>
              <a:ext cx="62646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dirty="0" smtClean="0">
                  <a:solidFill>
                    <a:schemeClr val="tx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ФРАНЦУЗСКОЕ  ПЛЕТЕНИЕ </a:t>
              </a:r>
              <a:endParaRPr lang="ru-RU" sz="32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23" name="Picture 5" descr="http://www.mobiser.ru/wp-content/uploads/2014/03/phrancyskoe_pletenie_biserom_04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627784" y="1412776"/>
              <a:ext cx="3609975" cy="4286250"/>
            </a:xfrm>
            <a:prstGeom prst="rect">
              <a:avLst/>
            </a:prstGeom>
            <a:noFill/>
          </p:spPr>
        </p:pic>
      </p:grpSp>
      <p:sp>
        <p:nvSpPr>
          <p:cNvPr id="24" name="Управляющая кнопка: домой 23">
            <a:hlinkClick r:id="rId8" action="ppaction://hlinksldjump" highlightClick="1"/>
          </p:cNvPr>
          <p:cNvSpPr/>
          <p:nvPr/>
        </p:nvSpPr>
        <p:spPr>
          <a:xfrm>
            <a:off x="7524328" y="5877272"/>
            <a:ext cx="792088" cy="576064"/>
          </a:xfrm>
          <a:prstGeom prst="actionButtonHom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5" name="Группа 24"/>
          <p:cNvGrpSpPr/>
          <p:nvPr/>
        </p:nvGrpSpPr>
        <p:grpSpPr>
          <a:xfrm>
            <a:off x="1331640" y="1052736"/>
            <a:ext cx="6264696" cy="4813672"/>
            <a:chOff x="1331640" y="1052736"/>
            <a:chExt cx="6264696" cy="4813672"/>
          </a:xfrm>
        </p:grpSpPr>
        <p:sp>
          <p:nvSpPr>
            <p:cNvPr id="26" name="TextBox 25"/>
            <p:cNvSpPr txBox="1"/>
            <p:nvPr/>
          </p:nvSpPr>
          <p:spPr>
            <a:xfrm>
              <a:off x="1331640" y="1052736"/>
              <a:ext cx="62646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dirty="0" smtClean="0">
                  <a:solidFill>
                    <a:schemeClr val="tx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ПЕТЕЛЬНОЕ   ПЛЕТЕНИЕ </a:t>
              </a:r>
              <a:endParaRPr lang="ru-RU" sz="32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27" name="Рисунок 26" descr="петельное.jp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051720" y="1700808"/>
              <a:ext cx="4680520" cy="41656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webstockreview.net/images/clipart-giraffe-grandpa-1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628800"/>
            <a:ext cx="3041279" cy="4039950"/>
          </a:xfrm>
          <a:prstGeom prst="rect">
            <a:avLst/>
          </a:prstGeom>
          <a:noFill/>
        </p:spPr>
      </p:pic>
      <p:sp>
        <p:nvSpPr>
          <p:cNvPr id="3" name="Блок-схема: память с посл. доступом 2"/>
          <p:cNvSpPr/>
          <p:nvPr/>
        </p:nvSpPr>
        <p:spPr>
          <a:xfrm>
            <a:off x="1187624" y="1268760"/>
            <a:ext cx="3672408" cy="2160240"/>
          </a:xfrm>
          <a:prstGeom prst="flowChartMagneticTap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А ТЕПЕРБ НЕМНОГО ПОТАНЦУЕМ!!!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71600" y="476672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ОТДЫХАЕМ С БУСИНКОЙ</a:t>
            </a:r>
            <a:endParaRPr lang="ru-RU" sz="36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7524328" y="5877272"/>
            <a:ext cx="792088" cy="576064"/>
          </a:xfrm>
          <a:prstGeom prst="actionButtonHom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webstockreview.net/images/clipart-giraffe-grandpa-1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628800"/>
            <a:ext cx="3041279" cy="4039950"/>
          </a:xfrm>
          <a:prstGeom prst="rect">
            <a:avLst/>
          </a:prstGeom>
          <a:noFill/>
        </p:spPr>
      </p:pic>
      <p:sp>
        <p:nvSpPr>
          <p:cNvPr id="3" name="Блок-схема: память с посл. доступом 2"/>
          <p:cNvSpPr/>
          <p:nvPr/>
        </p:nvSpPr>
        <p:spPr>
          <a:xfrm>
            <a:off x="1187624" y="1268760"/>
            <a:ext cx="3672408" cy="2160240"/>
          </a:xfrm>
          <a:prstGeom prst="flowChartMagneticTap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ДОРОГИЕ МАСТЕРИЦЫ ОПРЕДЕЛИТЕ ПОСЛЕДОВАТЕЛЬНОСТЬ ВЫПОЛНЕНИЯ ЦВЕТКА ИЗ БИСЕРА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71600" y="476672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ТЕХНОЛОГИЧЕСКАЯ КАРТА</a:t>
            </a:r>
            <a:endParaRPr lang="ru-RU" sz="36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thumb_l_915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2719"/>
            <a:ext cx="9144000" cy="633256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1560" y="260648"/>
            <a:ext cx="7488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</a:rPr>
              <a:t>БИСЕРЛАНДИЯ </a:t>
            </a:r>
            <a:endParaRPr lang="ru-RU" sz="48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323528" y="332656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ТЕХНОЛОГИЧЕСКАЯ КАРТА  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0" name="Таблица 29"/>
          <p:cNvGraphicFramePr>
            <a:graphicFrameLocks noGrp="1"/>
          </p:cNvGraphicFramePr>
          <p:nvPr/>
        </p:nvGraphicFramePr>
        <p:xfrm>
          <a:off x="1115616" y="1052734"/>
          <a:ext cx="6984776" cy="44644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92388"/>
                <a:gridCol w="3492388"/>
              </a:tblGrid>
              <a:tr h="598712">
                <a:tc>
                  <a:txBody>
                    <a:bodyPr/>
                    <a:lstStyle/>
                    <a:p>
                      <a:pPr algn="just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ОПЕРАЦИЯ 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ПОСЛЕДОВАТЕЛЬНОСТЬ 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89883">
                <a:tc>
                  <a:txBody>
                    <a:bodyPr/>
                    <a:lstStyle/>
                    <a:p>
                      <a:pPr algn="just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ПРЕЗЕНТАЦИЯ ГОТОВОГО</a:t>
                      </a:r>
                      <a:r>
                        <a:rPr lang="ru-RU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ПРОДУКТА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98712">
                <a:tc>
                  <a:txBody>
                    <a:bodyPr/>
                    <a:lstStyle/>
                    <a:p>
                      <a:pPr algn="just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ВЫБОР МАТЕРИАЛА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89883">
                <a:tc>
                  <a:txBody>
                    <a:bodyPr/>
                    <a:lstStyle/>
                    <a:p>
                      <a:pPr algn="just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ИЗГОТОВЛЕНИЕ ЛЕПЕСТКОВ, ЛИСТОВ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98712">
                <a:tc>
                  <a:txBody>
                    <a:bodyPr/>
                    <a:lstStyle/>
                    <a:p>
                      <a:pPr algn="just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МОНТАЖ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89883">
                <a:tc>
                  <a:txBody>
                    <a:bodyPr/>
                    <a:lstStyle/>
                    <a:p>
                      <a:pPr algn="just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ИЗГОТОВЛЕНИЕ СЕРДЦЕВИНЫ 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98712">
                <a:tc>
                  <a:txBody>
                    <a:bodyPr/>
                    <a:lstStyle/>
                    <a:p>
                      <a:pPr algn="just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ОФОРМЛЕНИЕ</a:t>
                      </a:r>
                      <a:r>
                        <a:rPr lang="ru-RU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СТЕБЛЯ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7524328" y="5877272"/>
            <a:ext cx="792088" cy="576064"/>
          </a:xfrm>
          <a:prstGeom prst="actionButtonHom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webstockreview.net/images/clipart-giraffe-grandpa-1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628800"/>
            <a:ext cx="3041279" cy="4039950"/>
          </a:xfrm>
          <a:prstGeom prst="rect">
            <a:avLst/>
          </a:prstGeom>
          <a:noFill/>
        </p:spPr>
      </p:pic>
      <p:sp>
        <p:nvSpPr>
          <p:cNvPr id="3" name="Блок-схема: память с посл. доступом 2"/>
          <p:cNvSpPr/>
          <p:nvPr/>
        </p:nvSpPr>
        <p:spPr>
          <a:xfrm>
            <a:off x="1187624" y="1268760"/>
            <a:ext cx="3672408" cy="2160240"/>
          </a:xfrm>
          <a:prstGeom prst="flowChartMagneticTap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ДОРОГИЕ МАСТЕРИЦЫ, ЖДУ ОТ ВАС ПОДАРОК!!!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47664" y="476672"/>
            <a:ext cx="6264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ТВОРЧЕСКИЙ ТУРНИР</a:t>
            </a:r>
            <a:endParaRPr lang="ru-RU" sz="36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webstockreview.net/images/clipart-giraffe-grandpa-1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1556792"/>
            <a:ext cx="2880320" cy="3826136"/>
          </a:xfrm>
          <a:prstGeom prst="rect">
            <a:avLst/>
          </a:prstGeom>
          <a:noFill/>
        </p:spPr>
      </p:pic>
      <p:sp>
        <p:nvSpPr>
          <p:cNvPr id="30724" name="AutoShape 4" descr="https://mmedia.ozone.ru/multimedia/102178000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6" name="AutoShape 6" descr="https://mmedia.ozone.ru/multimedia/102178000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28" name="Picture 8" descr="https://cdn.pixabay.com/photo/2014/04/02/17/04/pirate-307865_64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836712"/>
            <a:ext cx="5238670" cy="4968552"/>
          </a:xfrm>
          <a:prstGeom prst="rect">
            <a:avLst/>
          </a:prstGeom>
          <a:noFill/>
        </p:spPr>
      </p:pic>
      <p:pic>
        <p:nvPicPr>
          <p:cNvPr id="30732" name="Picture 12" descr="https://i.pinimg.com/736x/c2/71/85/c27185c135877cd0ca1c2dba657bcdc5--bracelets-peyote-loom-beading.jpg"/>
          <p:cNvPicPr>
            <a:picLocks noChangeAspect="1" noChangeArrowheads="1"/>
          </p:cNvPicPr>
          <p:nvPr/>
        </p:nvPicPr>
        <p:blipFill>
          <a:blip r:embed="rId4" cstate="print"/>
          <a:srcRect l="4450" t="34195" r="3106" b="28827"/>
          <a:stretch>
            <a:fillRect/>
          </a:stretch>
        </p:blipFill>
        <p:spPr bwMode="auto">
          <a:xfrm>
            <a:off x="1187624" y="1988840"/>
            <a:ext cx="3024336" cy="12097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s://i.pinimg.com/236x/90/da/af/90daaf6e8815e6c4429d78337a5aacaa--jewelry-making-kits-jewelry-ki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980728"/>
            <a:ext cx="4896544" cy="489654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547664" y="476672"/>
            <a:ext cx="6264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ФЕНЕЧКА</a:t>
            </a:r>
            <a:endParaRPr lang="ru-RU" sz="36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avatars.mds.yandex.net/get-pdb/1025945/58280f70-a707-4186-8696-875463a7f3c2/s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404664"/>
            <a:ext cx="6177677" cy="57915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>
            <a:hlinkClick r:id="rId3" action="ppaction://hlinksldjump"/>
          </p:cNvPr>
          <p:cNvSpPr/>
          <p:nvPr/>
        </p:nvSpPr>
        <p:spPr>
          <a:xfrm>
            <a:off x="5796136" y="3573016"/>
            <a:ext cx="864096" cy="79208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>
            <a:hlinkClick r:id="rId4" action="ppaction://hlinksldjump"/>
          </p:cNvPr>
          <p:cNvSpPr/>
          <p:nvPr/>
        </p:nvSpPr>
        <p:spPr>
          <a:xfrm>
            <a:off x="4427984" y="1196752"/>
            <a:ext cx="864096" cy="79208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>
            <a:hlinkClick r:id="rId5" action="ppaction://hlinksldjump"/>
          </p:cNvPr>
          <p:cNvSpPr/>
          <p:nvPr/>
        </p:nvSpPr>
        <p:spPr>
          <a:xfrm>
            <a:off x="3635896" y="3284984"/>
            <a:ext cx="864096" cy="79208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>
            <a:hlinkClick r:id="rId6" action="ppaction://hlinksldjump"/>
          </p:cNvPr>
          <p:cNvSpPr/>
          <p:nvPr/>
        </p:nvSpPr>
        <p:spPr>
          <a:xfrm>
            <a:off x="1979712" y="1268760"/>
            <a:ext cx="864096" cy="79208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>
            <a:hlinkClick r:id="rId7" action="ppaction://hlinksldjump"/>
          </p:cNvPr>
          <p:cNvSpPr/>
          <p:nvPr/>
        </p:nvSpPr>
        <p:spPr>
          <a:xfrm>
            <a:off x="1115616" y="3573016"/>
            <a:ext cx="864096" cy="79208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>
            <a:hlinkClick r:id="rId8" action="ppaction://hlinksldjump"/>
          </p:cNvPr>
          <p:cNvSpPr/>
          <p:nvPr/>
        </p:nvSpPr>
        <p:spPr>
          <a:xfrm>
            <a:off x="7092280" y="5157192"/>
            <a:ext cx="864096" cy="792088"/>
          </a:xfrm>
          <a:prstGeom prst="ellipse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 descr="0-2926_free-cartoon-hot-air-balloon-clip-art-hot-air-balloon-cartoon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588224" y="260648"/>
            <a:ext cx="1770119" cy="19795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5 0.16134 C 0.02326 0.16435 0.02257 0.16967 0.03437 0.17731 C 0.03993 0.18495 0.03611 0.18032 0.04653 0.18958 C 0.05538 0.19745 0.05573 0.20393 0.06458 0.20972 C 0.07552 0.2243 0.05764 0.19976 0.07066 0.22176 C 0.07291 0.22546 0.0783 0.23194 0.0783 0.23194 C 0.08264 0.24884 0.07656 0.22824 0.08281 0.24213 C 0.08559 0.24838 0.08767 0.25578 0.09045 0.26226 C 0.09496 0.27268 0.09566 0.28287 0.10104 0.29259 C 0.10208 0.30046 0.10225 0.30347 0.10399 0.31064 C 0.10503 0.31481 0.10712 0.32291 0.10712 0.32291 C 0.10903 0.35393 0.11701 0.41226 0.08732 0.42592 C 0.08003 0.44097 0.08941 0.42338 0.07986 0.43611 C 0.07587 0.44143 0.075 0.44907 0.07378 0.45625 C 0.07448 0.47361 0.07396 0.49027 0.0783 0.50671 C 0.07778 0.51412 0.07795 0.52176 0.07673 0.52893 C 0.07639 0.53125 0.07378 0.53495 0.07378 0.53495 " pathEditMode="relative" ptsTypes="ffffffffffffffffA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378 0.53518 C 0.07534 0.52707 0.07743 0.52615 0.07065 0.52106 C 0.06788 0.51897 0.06163 0.51689 0.06163 0.51689 C 0.05677 0.51041 0.05347 0.50231 0.04947 0.49467 C 0.04739 0.48217 0.04409 0.47106 0.04201 0.45832 C 0.04305 0.43101 0.04322 0.3949 0.06319 0.37754 C 0.06684 0.36365 0.07378 0.3574 0.08281 0.3493 C 0.08871 0.34397 0.09409 0.33795 0.10104 0.33518 C 0.10677 0.32707 0.10069 0.33402 0.11163 0.32916 C 0.11527 0.32754 0.11857 0.32453 0.12222 0.32291 C 0.13125 0.31133 0.14027 0.29953 0.14809 0.28657 C 0.15208 0.27985 0.15243 0.27476 0.15711 0.26851 C 0.15763 0.26643 0.15798 0.26434 0.15868 0.26249 C 0.15954 0.26018 0.16093 0.25856 0.16163 0.25624 C 0.1644 0.24721 0.16649 0.23842 0.17065 0.23008 C 0.17152 0.22522 0.17378 0.22082 0.17378 0.21596 C 0.17378 0.20323 0.17395 0.19027 0.17222 0.17754 C 0.17135 0.17152 0.16614 0.17129 0.16319 0.16944 C 0.15277 0.16249 0.14791 0.1611 0.13593 0.15925 C 0.11024 0.16064 0.08437 0.16087 0.05868 0.16342 C 0.04913 0.16434 0.03836 0.17337 0.02829 0.17545 C 0.02083 0.18055 0.01319 0.18078 0.00555 0.18564 C -0.00174 0.19027 -0.00799 0.19629 -0.01563 0.19976 C -0.02848 0.21249 -0.04358 0.2243 -0.05955 0.228 C -0.06337 0.23309 -0.06667 0.23379 -0.07171 0.2361 C -0.07691 0.24351 -0.08594 0.24582 -0.09289 0.25022 C -0.10174 0.26203 -0.09757 0.25786 -0.10504 0.26434 C -0.11389 0.2824 -0.10261 0.26018 -0.11112 0.27453 C -0.11216 0.27638 -0.11407 0.28055 -0.11407 0.28055 " pathEditMode="relative" ptsTypes="ffffffffffffffffffffffffffffA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407 0.28079 C -0.11459 0.27731 -0.11442 0.27361 -0.11563 0.2706 C -0.12015 0.25949 -0.13299 0.25602 -0.14133 0.25254 C -0.15209 0.24282 -0.1632 0.23727 -0.17622 0.23426 C -0.18282 0.22778 -0.18872 0.22685 -0.19584 0.22222 C -0.22414 0.22292 -0.25244 0.22292 -0.28074 0.22407 C -0.29219 0.22454 -0.30469 0.23379 -0.31563 0.23819 C -0.3257 0.24745 -0.33785 0.25324 -0.34897 0.26042 C -0.35469 0.26852 -0.36164 0.27268 -0.36858 0.2787 C -0.36962 0.28079 -0.37032 0.28287 -0.37153 0.28472 C -0.37292 0.28704 -0.37501 0.28842 -0.37622 0.29074 C -0.38074 0.29907 -0.38247 0.30532 -0.3882 0.31296 " pathEditMode="relative" ptsTypes="fffffffffffA"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8819 0.31296 C -0.38941 0.30763 -0.38958 0.30162 -0.39114 0.29675 C -0.39514 0.28287 -0.41319 0.27291 -0.42291 0.26828 C -0.42795 0.2618 -0.43403 0.2618 -0.44114 0.26018 C -0.44826 0.25185 -0.44288 0.25671 -0.45937 0.25231 C -0.46475 0.25069 -0.46927 0.24583 -0.47448 0.24398 C -0.48698 0.23958 -0.49948 0.23796 -0.51232 0.23588 C -0.52135 0.23009 -0.53142 0.22916 -0.54114 0.22615 C -0.55399 0.22199 -0.56614 0.21574 -0.57899 0.2118 C -0.58663 0.20694 -0.5934 0.20532 -0.60173 0.2037 C -0.61788 0.19305 -0.63559 0.1787 -0.6533 0.17361 C -0.66771 0.15972 -0.68177 0.14606 -0.69566 0.13101 C -0.70087 0.11944 -0.70781 0.10902 -0.71232 0.09675 C -0.71632 0.08634 -0.71128 0.09513 -0.71545 0.08263 C -0.71666 0.07893 -0.71857 0.07592 -0.71996 0.07245 C -0.72396 0.06157 -0.72309 0.0493 -0.72604 0.03819 C -0.72534 0.01666 -0.72934 -0.00649 -0.72291 -0.02639 C -0.71198 -0.06088 -0.6743 -0.07061 -0.65017 -0.07084 C -0.50469 -0.072 -0.21389 -0.07292 -0.21389 -0.07292 " pathEditMode="relative" ptsTypes="ffffffffffffffffffA"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1389 -0.07269 C -0.21458 -0.08357 -0.2125 -0.09584 -0.21701 -0.10487 C -0.22257 -0.11621 -0.23576 -0.13265 -0.24566 -0.13728 C -0.2592 -0.15163 -0.24757 -0.14144 -0.26996 -0.1514 C -0.28541 -0.15834 -0.30104 -0.16899 -0.31701 -0.17362 C -0.32291 -0.17547 -0.35208 -0.17709 -0.35486 -0.17756 C -0.37552 -0.18566 -0.39548 -0.18612 -0.41701 -0.18774 C -0.48715 -0.18566 -0.55746 -0.18496 -0.6276 -0.18172 C -0.64722 -0.18056 -0.63021 -0.17663 -0.64566 -0.17154 C -0.65312 -0.16899 -0.6684 -0.1676 -0.6684 -0.1676 C -0.6835 -0.15927 -0.66996 -0.16552 -0.69566 -0.16158 C -0.70364 -0.16043 -0.71215 -0.15348 -0.72153 -0.1514 C -0.72309 -0.15001 -0.72448 -0.14862 -0.72604 -0.14746 C -0.72743 -0.14654 -0.72951 -0.14677 -0.73055 -0.14538 C -0.7316 -0.14399 -0.73107 -0.14098 -0.73212 -0.13936 C -0.73333 -0.13751 -0.73507 -0.13658 -0.73663 -0.13519 C -0.74444 -0.11922 -0.74583 -0.09237 -0.73507 -0.07871 C -0.73281 -0.06552 -0.721 -0.04746 -0.71232 -0.04029 C -0.70833 -0.03334 -0.70607 -0.02107 -0.70035 -0.01598 C -0.68906 -0.0058 -0.67517 0.00138 -0.66545 0.01434 " pathEditMode="relative" ptsTypes="fffffffffffffffffffA">
                                      <p:cBhvr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6546 0.01435 C -0.64462 0.01643 -0.62414 0.0199 -0.60348 0.02245 C -0.58212 0.03703 -0.52935 0.03564 -0.50643 0.03657 C -0.47952 0.03912 -0.45296 0.04351 -0.42622 0.04675 C -0.42362 0.04745 -0.42119 0.04837 -0.41858 0.04884 C -0.41303 0.04976 -0.40747 0.0493 -0.40192 0.05069 C -0.39914 0.05138 -0.39706 0.05439 -0.39428 0.05486 C -0.3823 0.05717 -0.35799 0.05879 -0.35799 0.05879 C -0.33994 0.06597 -0.35365 0.06157 -0.32917 0.06504 C -0.31546 0.06712 -0.30192 0.07199 -0.2882 0.075 C -0.27674 0.08032 -0.26685 0.08333 -0.25487 0.08518 C -0.24515 0.09166 -0.23907 0.09398 -0.22917 0.0993 C -0.20869 0.11018 -0.23855 0.09513 -0.21702 0.10949 C -0.21372 0.11157 -0.2099 0.1118 -0.20643 0.11342 C -0.19896 0.12129 -0.19133 0.12824 -0.18369 0.13564 C -0.18074 0.13842 -0.17466 0.14375 -0.17466 0.14375 C -0.16771 0.1574 -0.17119 0.15231 -0.16546 0.15995 C -0.15973 0.17569 -0.15209 0.18981 -0.14289 0.20231 C -0.13664 0.22384 -0.12622 0.24236 -0.11858 0.26296 C -0.11303 0.278 -0.11042 0.29375 -0.10643 0.30949 C -0.10469 0.33125 -0.10018 0.35046 -0.0974 0.37199 C -0.09792 0.4037 -0.0974 0.43541 -0.09879 0.46689 C -0.09914 0.47638 -0.10956 0.4912 -0.10956 0.4912 C -0.11181 0.50115 -0.12067 0.5125 -0.12761 0.51736 C -0.13959 0.53865 -0.12553 0.51666 -0.13681 0.52754 C -0.1441 0.53449 -0.14462 0.53865 -0.15348 0.54166 C -0.16008 0.54629 -0.16598 0.55254 -0.1731 0.55578 C -0.1823 0.55995 -0.19254 0.55879 -0.20192 0.56157 C -0.20556 0.56157 -0.23716 0.55578 -0.24879 0.55995 C -0.27136 0.55462 -0.29254 0.54907 -0.31407 0.53958 C -0.32796 0.525 -0.34219 0.52453 -0.35956 0.52152 C -0.37744 0.50717 -0.35348 0.525 -0.38212 0.51134 C -0.40938 0.49837 -0.37848 0.50625 -0.40192 0.50138 C -0.40487 0.4993 -0.40782 0.49675 -0.41094 0.49513 C -0.41337 0.49398 -0.41615 0.49467 -0.41858 0.49328 C -0.42327 0.4905 -0.42709 0.48495 -0.43212 0.4831 C -0.4415 0.47962 -0.4514 0.47962 -0.46094 0.47708 C -0.46459 0.47615 -0.46806 0.4743 -0.47153 0.47291 C -0.48195 0.45972 -0.47344 0.46828 -0.49879 0.46296 C -0.51285 0.46018 -0.52883 0.45763 -0.54289 0.45277 C -0.55226 0.44467 -0.56424 0.44398 -0.57466 0.43865 C -0.59358 0.42916 -0.5731 0.43472 -0.59428 0.43055 C -0.59706 0.428 -0.6007 0.42708 -0.60348 0.42453 C -0.60574 0.42222 -0.6073 0.41875 -0.60956 0.41643 C -0.61233 0.41342 -0.61858 0.40833 -0.61858 0.40833 C -0.62275 0.4 -0.62761 0.39212 -0.63212 0.38402 C -0.63508 0.37268 -0.64028 0.3625 -0.64428 0.35185 C -0.64671 0.3456 -0.64671 0.33819 -0.64879 0.33171 C -0.65209 0.32106 -0.65712 0.31157 -0.66094 0.30138 L -0.66094 0.30138 C -0.66233 0.29606 -0.66251 0.29027 -0.66407 0.28518 C -0.66615 0.27824 -0.67153 0.26504 -0.67153 0.26504 C -0.67449 0.24236 -0.68091 0.21597 -0.67153 0.19421 C -0.66945 0.18912 -0.6665 0.18495 -0.66407 0.18009 C -0.654 0.18356 -0.65504 0.18703 -0.65035 0.19837 C -0.64532 0.21064 -0.63942 0.22384 -0.63525 0.23657 C -0.62813 0.2581 -0.63577 0.2412 -0.62917 0.25486 C -0.62726 0.26435 -0.62466 0.27314 -0.62466 0.2831 " pathEditMode="relative" ptsTypes="ffffffffffffffffffffffffffffffffffffffffffffffffFffffffffA">
                                      <p:cBhvr>
                                        <p:cTn id="3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476672"/>
            <a:ext cx="6264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РЕБУСЫ ОТ БУСИНКИ </a:t>
            </a:r>
            <a:endParaRPr lang="ru-RU" sz="36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https://webstockreview.net/images/clipart-giraffe-grandpa-1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628800"/>
            <a:ext cx="3041279" cy="4039950"/>
          </a:xfrm>
          <a:prstGeom prst="rect">
            <a:avLst/>
          </a:prstGeom>
          <a:noFill/>
        </p:spPr>
      </p:pic>
      <p:sp>
        <p:nvSpPr>
          <p:cNvPr id="4" name="Блок-схема: память с посл. доступом 3"/>
          <p:cNvSpPr/>
          <p:nvPr/>
        </p:nvSpPr>
        <p:spPr>
          <a:xfrm>
            <a:off x="1115616" y="1700808"/>
            <a:ext cx="3672408" cy="2160240"/>
          </a:xfrm>
          <a:prstGeom prst="flowChartMagneticTap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ОТГАДАЙТЕ  МОИ РЕБУСЫ И Я УКАЖУ ВАМ ДАЛЬНЕЙШИЙ ПУТ</a:t>
            </a:r>
            <a:r>
              <a:rPr lang="ru-RU" sz="2000" b="1" dirty="0" smtClean="0"/>
              <a:t>Ь 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476672"/>
            <a:ext cx="6264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РЕБУСЫ ОТ БУСИНКИ </a:t>
            </a:r>
            <a:endParaRPr lang="ru-RU" sz="36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http://allriddles.ru/pictures/rebuses/word/ru/076_scissor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44824"/>
            <a:ext cx="8352928" cy="208823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547664" y="4293096"/>
            <a:ext cx="68407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dirty="0" smtClean="0">
                <a:solidFill>
                  <a:srgbClr val="FF0000"/>
                </a:solidFill>
              </a:rPr>
              <a:t>НОЖНИЦЫ</a:t>
            </a:r>
            <a:endParaRPr lang="ru-RU" sz="8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07704" y="1700808"/>
            <a:ext cx="167706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ИГ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8434" name="Picture 2" descr="http://mytoysgroup.scene7.com/is/image/myToys/ext/4879314-07.jpg$x$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692696"/>
            <a:ext cx="3384376" cy="3384376"/>
          </a:xfrm>
          <a:prstGeom prst="rect">
            <a:avLst/>
          </a:prstGeom>
          <a:noFill/>
        </p:spPr>
      </p:pic>
      <p:pic>
        <p:nvPicPr>
          <p:cNvPr id="18438" name="Picture 6" descr="https://www.stihi.ru/pics/2013/08/07/10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836712"/>
            <a:ext cx="1633692" cy="122405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47664" y="4293096"/>
            <a:ext cx="68407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b="1" dirty="0" smtClean="0">
                <a:solidFill>
                  <a:srgbClr val="FF0000"/>
                </a:solidFill>
              </a:rPr>
              <a:t>ИГЛА</a:t>
            </a:r>
            <a:endParaRPr lang="ru-RU" sz="8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276872"/>
            <a:ext cx="3456384" cy="20928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3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ПРО</a:t>
            </a:r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9458" name="Picture 2" descr="http://zabavnik.club/wp-content/uploads/Kartinka_dlya_detey_s_volkom_11_2716072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412776"/>
            <a:ext cx="2808311" cy="2808312"/>
          </a:xfrm>
          <a:prstGeom prst="rect">
            <a:avLst/>
          </a:prstGeom>
          <a:noFill/>
        </p:spPr>
      </p:pic>
      <p:pic>
        <p:nvPicPr>
          <p:cNvPr id="4" name="Picture 6" descr="https://www.stihi.ru/pics/2013/08/07/10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1124744"/>
            <a:ext cx="1440160" cy="1079045"/>
          </a:xfrm>
          <a:prstGeom prst="rect">
            <a:avLst/>
          </a:prstGeom>
          <a:noFill/>
        </p:spPr>
      </p:pic>
      <p:pic>
        <p:nvPicPr>
          <p:cNvPr id="19460" name="Picture 4" descr="http://img.lanimg.com/tuku/yulantu/130719/325362-130G9225A87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1844824"/>
            <a:ext cx="3181502" cy="216024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331640" y="4365104"/>
            <a:ext cx="68407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b="1" dirty="0" smtClean="0">
                <a:solidFill>
                  <a:srgbClr val="FF0000"/>
                </a:solidFill>
              </a:rPr>
              <a:t>ПРОВОЛОКА</a:t>
            </a:r>
            <a:endParaRPr lang="ru-RU" sz="8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www.vladtime.ru/uploads/posts/2016-03/1458573932_bilayn.jpg"/>
          <p:cNvPicPr>
            <a:picLocks noChangeAspect="1" noChangeArrowheads="1"/>
          </p:cNvPicPr>
          <p:nvPr/>
        </p:nvPicPr>
        <p:blipFill>
          <a:blip r:embed="rId2" cstate="print"/>
          <a:srcRect l="18266" r="19749"/>
          <a:stretch>
            <a:fillRect/>
          </a:stretch>
        </p:blipFill>
        <p:spPr bwMode="auto">
          <a:xfrm>
            <a:off x="395536" y="1628800"/>
            <a:ext cx="2808312" cy="2520280"/>
          </a:xfrm>
          <a:prstGeom prst="rect">
            <a:avLst/>
          </a:prstGeom>
          <a:noFill/>
        </p:spPr>
      </p:pic>
      <p:pic>
        <p:nvPicPr>
          <p:cNvPr id="3" name="Picture 6" descr="https://www.stihi.ru/pics/2013/08/07/10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980728"/>
            <a:ext cx="1440160" cy="1079045"/>
          </a:xfrm>
          <a:prstGeom prst="rect">
            <a:avLst/>
          </a:prstGeom>
          <a:noFill/>
        </p:spPr>
      </p:pic>
      <p:pic>
        <p:nvPicPr>
          <p:cNvPr id="20486" name="Picture 6" descr="https://pics.clipartpng.com/Swiss_Cheese_PNG_Clip_Art-304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1052736"/>
            <a:ext cx="4414560" cy="303611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283968" y="1916832"/>
            <a:ext cx="23762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solidFill>
                  <a:srgbClr val="C00000"/>
                </a:solidFill>
              </a:rPr>
              <a:t>Ы</a:t>
            </a:r>
            <a:endParaRPr lang="ru-RU" sz="9600" b="1" dirty="0">
              <a:solidFill>
                <a:srgbClr val="C00000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V="1">
            <a:off x="4067944" y="2276872"/>
            <a:ext cx="1440160" cy="1008112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724128" y="1916832"/>
            <a:ext cx="23762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>
                <a:solidFill>
                  <a:srgbClr val="C00000"/>
                </a:solidFill>
              </a:rPr>
              <a:t>Е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47664" y="4293096"/>
            <a:ext cx="68407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b="1" dirty="0" smtClean="0">
                <a:solidFill>
                  <a:srgbClr val="FF0000"/>
                </a:solidFill>
              </a:rPr>
              <a:t>БИСЕР</a:t>
            </a:r>
            <a:endParaRPr lang="ru-RU" sz="8800" b="1" dirty="0">
              <a:solidFill>
                <a:srgbClr val="FF0000"/>
              </a:solidFill>
            </a:endParaRPr>
          </a:p>
        </p:txBody>
      </p:sp>
      <p:sp>
        <p:nvSpPr>
          <p:cNvPr id="11" name="Управляющая кнопка: домой 10">
            <a:hlinkClick r:id="rId5" action="ppaction://hlinksldjump" highlightClick="1"/>
          </p:cNvPr>
          <p:cNvSpPr/>
          <p:nvPr/>
        </p:nvSpPr>
        <p:spPr>
          <a:xfrm>
            <a:off x="7524328" y="5877272"/>
            <a:ext cx="792088" cy="576064"/>
          </a:xfrm>
          <a:prstGeom prst="actionButtonHom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476672"/>
            <a:ext cx="6264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РЕБУСЫ ОТ БУСИНКИ </a:t>
            </a:r>
            <a:endParaRPr lang="ru-RU" sz="36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https://webstockreview.net/images/clipart-giraffe-grandpa-1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628800"/>
            <a:ext cx="3041279" cy="4039950"/>
          </a:xfrm>
          <a:prstGeom prst="rect">
            <a:avLst/>
          </a:prstGeom>
          <a:noFill/>
        </p:spPr>
      </p:pic>
      <p:sp>
        <p:nvSpPr>
          <p:cNvPr id="4" name="Блок-схема: память с посл. доступом 3"/>
          <p:cNvSpPr/>
          <p:nvPr/>
        </p:nvSpPr>
        <p:spPr>
          <a:xfrm>
            <a:off x="1115616" y="1700808"/>
            <a:ext cx="3672408" cy="2160240"/>
          </a:xfrm>
          <a:prstGeom prst="flowChartMagneticTap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МОЛОДЦЫ! </a:t>
            </a:r>
          </a:p>
          <a:p>
            <a:pPr algn="ctr"/>
            <a:r>
              <a:rPr lang="ru-RU" sz="2000" b="1" dirty="0" smtClean="0"/>
              <a:t>ЛЕТИТЕ К РАДУЖНОМУ МОСТУ! 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220</Words>
  <Application>Microsoft Office PowerPoint</Application>
  <PresentationFormat>Экран (4:3)</PresentationFormat>
  <Paragraphs>58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ЦДТ с.Александров-гай</dc:creator>
  <cp:lastModifiedBy>ЦДТ с.Александров-гай</cp:lastModifiedBy>
  <cp:revision>15</cp:revision>
  <dcterms:created xsi:type="dcterms:W3CDTF">2019-11-22T11:16:07Z</dcterms:created>
  <dcterms:modified xsi:type="dcterms:W3CDTF">2019-11-27T11:58:13Z</dcterms:modified>
</cp:coreProperties>
</file>