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7" r:id="rId2"/>
    <p:sldId id="301" r:id="rId3"/>
    <p:sldId id="256" r:id="rId4"/>
    <p:sldId id="293" r:id="rId5"/>
    <p:sldId id="299" r:id="rId6"/>
    <p:sldId id="303" r:id="rId7"/>
    <p:sldId id="282" r:id="rId8"/>
    <p:sldId id="285" r:id="rId9"/>
    <p:sldId id="290" r:id="rId10"/>
    <p:sldId id="284" r:id="rId11"/>
    <p:sldId id="289" r:id="rId12"/>
    <p:sldId id="294" r:id="rId13"/>
    <p:sldId id="280" r:id="rId14"/>
    <p:sldId id="281" r:id="rId15"/>
    <p:sldId id="286" r:id="rId16"/>
    <p:sldId id="305" r:id="rId17"/>
    <p:sldId id="325" r:id="rId18"/>
    <p:sldId id="302" r:id="rId19"/>
    <p:sldId id="30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D98B-FB6D-4A1A-B86C-670063E93CAE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AE8E-DE2C-4717-8F00-02F8259B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F73C-FBD8-49FE-BFA4-2A14E5925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8110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5.jpeg"/><Relationship Id="rId3" Type="http://schemas.openxmlformats.org/officeDocument/2006/relationships/image" Target="../media/image31.jpeg"/><Relationship Id="rId7" Type="http://schemas.openxmlformats.org/officeDocument/2006/relationships/image" Target="../media/image44.jpeg"/><Relationship Id="rId12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36.jpeg"/><Relationship Id="rId5" Type="http://schemas.openxmlformats.org/officeDocument/2006/relationships/image" Target="../media/image42.jpeg"/><Relationship Id="rId10" Type="http://schemas.openxmlformats.org/officeDocument/2006/relationships/image" Target="../media/image28.jpeg"/><Relationship Id="rId4" Type="http://schemas.openxmlformats.org/officeDocument/2006/relationships/image" Target="../media/image41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1%81%D1%82%D0%B5%D0%BD%D0%B8%D1%8F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ru.wikipedia.org/wiki/%D0%A2%D1%80%D0%B0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0%D0%B5%D0%BD%D1%8C" TargetMode="External"/><Relationship Id="rId5" Type="http://schemas.openxmlformats.org/officeDocument/2006/relationships/hyperlink" Target="https://ru.wikipedia.org/wiki/%D0%A1%D1%82%D0%B5%D0%B1%D0%B5%D0%BB%D1%8C" TargetMode="External"/><Relationship Id="rId4" Type="http://schemas.openxmlformats.org/officeDocument/2006/relationships/hyperlink" Target="https://ru.wikipedia.org/wiki/%D0%9B%D0%B8%D1%81%D1%82%D1%8C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4857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Расшифруйте предложение по картинкам</a:t>
            </a:r>
          </a:p>
        </p:txBody>
      </p:sp>
      <p:pic>
        <p:nvPicPr>
          <p:cNvPr id="9219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357562"/>
            <a:ext cx="1524000" cy="1524000"/>
          </a:xfrm>
        </p:spPr>
      </p:pic>
      <p:pic>
        <p:nvPicPr>
          <p:cNvPr id="922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1662112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15" t="1711" r="10744"/>
          <a:stretch>
            <a:fillRect/>
          </a:stretch>
        </p:blipFill>
        <p:spPr bwMode="auto">
          <a:xfrm>
            <a:off x="5286380" y="1285860"/>
            <a:ext cx="3740150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s://avatars.mds.yandex.net/get-zen_doc/42056/pub_5c7d5b52829b5a00b32db3d4_5c84e1331ad21c00b3309b3a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85794"/>
            <a:ext cx="3641096" cy="24316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1214422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28612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2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135729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16" name="Минус 15"/>
          <p:cNvSpPr/>
          <p:nvPr/>
        </p:nvSpPr>
        <p:spPr>
          <a:xfrm>
            <a:off x="3929058" y="1214422"/>
            <a:ext cx="42862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0562" y="92867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g1.wbstatic.net/big/new/5710000/5713121-1.jpg"/>
          <p:cNvPicPr>
            <a:picLocks noChangeAspect="1" noChangeArrowheads="1"/>
          </p:cNvPicPr>
          <p:nvPr/>
        </p:nvPicPr>
        <p:blipFill>
          <a:blip r:embed="rId6" cstate="print"/>
          <a:srcRect t="10227" b="7955"/>
          <a:stretch>
            <a:fillRect/>
          </a:stretch>
        </p:blipFill>
        <p:spPr bwMode="auto">
          <a:xfrm>
            <a:off x="3571868" y="3286124"/>
            <a:ext cx="1571636" cy="1714512"/>
          </a:xfrm>
          <a:prstGeom prst="rect">
            <a:avLst/>
          </a:prstGeom>
          <a:noFill/>
        </p:spPr>
      </p:pic>
      <p:sp>
        <p:nvSpPr>
          <p:cNvPr id="15" name="Rectangle 9"/>
          <p:cNvSpPr txBox="1">
            <a:spLocks noChangeArrowheads="1"/>
          </p:cNvSpPr>
          <p:nvPr/>
        </p:nvSpPr>
        <p:spPr>
          <a:xfrm>
            <a:off x="428596" y="5214950"/>
            <a:ext cx="8015288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Растения – зелёная одежда Земли</a:t>
            </a:r>
            <a:b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-Как вы понимаете данное выражение?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Двулетние растения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В первый год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жизни у таких растений появляются корнеплоды , кочаны , луковицы , ради которых человек выращивает эти растения .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44824"/>
            <a:ext cx="3643338" cy="17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00808"/>
            <a:ext cx="3929090" cy="20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857652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214810" y="264318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7073124" y="392827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03848" y="2551837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23698"/>
            <a:ext cx="3500462" cy="244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143372" y="507207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57356" y="3643314"/>
            <a:ext cx="0" cy="452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2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 algn="ctr"/>
            <a:r>
              <a:rPr lang="ru-RU" dirty="0"/>
              <a:t>Однолетние растения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b="1" dirty="0" smtClean="0"/>
              <a:t>     Однолетнее растение</a:t>
            </a:r>
            <a:r>
              <a:rPr lang="ru-RU" sz="2800" dirty="0"/>
              <a:t> — растение, </a:t>
            </a:r>
            <a:r>
              <a:rPr lang="ru-RU" sz="2800" dirty="0" smtClean="0"/>
              <a:t>жизненный  цикл </a:t>
            </a:r>
            <a:r>
              <a:rPr lang="ru-RU" sz="2800" dirty="0"/>
              <a:t>которого, включая </a:t>
            </a:r>
            <a:r>
              <a:rPr lang="ru-RU" sz="2800" dirty="0" smtClean="0"/>
              <a:t>созревание,</a:t>
            </a:r>
            <a:r>
              <a:rPr lang="ru-RU" sz="2800" dirty="0"/>
              <a:t> </a:t>
            </a:r>
            <a:r>
              <a:rPr lang="ru-RU" sz="2800" dirty="0" smtClean="0"/>
              <a:t>цветение</a:t>
            </a:r>
            <a:r>
              <a:rPr lang="ru-RU" sz="2800" dirty="0"/>
              <a:t> 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 </a:t>
            </a:r>
            <a:r>
              <a:rPr lang="ru-RU" sz="2800" dirty="0" smtClean="0"/>
              <a:t>смерть, </a:t>
            </a:r>
            <a:r>
              <a:rPr lang="ru-RU" sz="2800" dirty="0"/>
              <a:t>занимает один </a:t>
            </a:r>
            <a:r>
              <a:rPr lang="ru-RU" sz="2800" dirty="0" smtClean="0"/>
              <a:t>год. Пример</a:t>
            </a:r>
            <a:r>
              <a:rPr lang="ru-RU" sz="2800" dirty="0"/>
              <a:t> </a:t>
            </a:r>
            <a:r>
              <a:rPr lang="ru-RU" sz="2800" dirty="0" smtClean="0"/>
              <a:t>— горох, укроп, огурцы, томаты.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5" name="Рисунок 4" descr="IMG_177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14620"/>
            <a:ext cx="400052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s://pbs.twimg.com/media/DYLgYaLX0AEdi5E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57189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123728" cy="3789859"/>
          </a:xfrm>
          <a:prstGeom prst="rect">
            <a:avLst/>
          </a:prstGeom>
          <a:noFill/>
        </p:spPr>
      </p:pic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2214578" cy="43582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УЧЕБНИК с. 104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5" name="Picture 29" descr="https://im0-tub-ru.yandex.net/i?id=761d3f9a9210a7eea9b62995b826d89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1928826" cy="892082"/>
          </a:xfrm>
          <a:prstGeom prst="rect">
            <a:avLst/>
          </a:prstGeom>
          <a:noFill/>
        </p:spPr>
      </p:pic>
      <p:pic>
        <p:nvPicPr>
          <p:cNvPr id="19483" name="Picture 27" descr="https://avatars.mds.yandex.net/get-pdb/1245924/dab6cb42-f159-4601-bcca-dbb69f87db9f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324523"/>
            <a:ext cx="1649857" cy="1533477"/>
          </a:xfrm>
          <a:prstGeom prst="rect">
            <a:avLst/>
          </a:prstGeom>
          <a:noFill/>
        </p:spPr>
      </p:pic>
      <p:pic>
        <p:nvPicPr>
          <p:cNvPr id="19460" name="Picture 4" descr="https://i.pinimg.com/originals/4b/8e/df/4b8edfe88bd1fa387f5566a0225de8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00636"/>
            <a:ext cx="1848952" cy="1571612"/>
          </a:xfrm>
          <a:prstGeom prst="rect">
            <a:avLst/>
          </a:prstGeom>
          <a:noFill/>
        </p:spPr>
      </p:pic>
      <p:pic>
        <p:nvPicPr>
          <p:cNvPr id="19458" name="Picture 2" descr="https://im0-tub-ru.yandex.net/i?id=924a09b64cc82481f4774077ae21a313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500174"/>
            <a:ext cx="1143008" cy="1505197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642918"/>
            <a:ext cx="10429916" cy="571504"/>
          </a:xfrm>
        </p:spPr>
        <p:txBody>
          <a:bodyPr>
            <a:no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Распредели эти растения в три группы: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cap="none" dirty="0" smtClean="0">
                <a:solidFill>
                  <a:srgbClr val="FFFF00"/>
                </a:solidFill>
              </a:rPr>
              <a:t>многолетние,  однолетние,      двулетние.</a:t>
            </a:r>
            <a:endParaRPr lang="ru-RU" sz="2800" cap="none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214422"/>
            <a:ext cx="1379537" cy="56356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томат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571744"/>
            <a:ext cx="10795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лук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143380"/>
            <a:ext cx="1254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груша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071810"/>
            <a:ext cx="1732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морков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29520" y="928670"/>
            <a:ext cx="1207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слива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5000636"/>
            <a:ext cx="1670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ландыш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286256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берёза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071810"/>
            <a:ext cx="1402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огурец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3143248"/>
            <a:ext cx="1469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фасоль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214422"/>
            <a:ext cx="1630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кабачок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4714884"/>
            <a:ext cx="183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капуста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6050" y="128586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свёкла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2" name="Picture 6" descr="https://printonic.ru/uploads/images/2016/03/26/img_56f695ff7cc1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1590"/>
            <a:ext cx="1643042" cy="2146410"/>
          </a:xfrm>
          <a:prstGeom prst="rect">
            <a:avLst/>
          </a:prstGeom>
          <a:noFill/>
        </p:spPr>
      </p:pic>
      <p:pic>
        <p:nvPicPr>
          <p:cNvPr id="19464" name="Picture 8" descr="https://img2.freepng.ru/20180323/dqe/kisspng-tomato-drawing-vegetable-clip-art-tomato-5ab51357c01f89.40025387152181640778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714488"/>
            <a:ext cx="1444231" cy="1476325"/>
          </a:xfrm>
          <a:prstGeom prst="rect">
            <a:avLst/>
          </a:prstGeom>
          <a:noFill/>
        </p:spPr>
      </p:pic>
      <p:pic>
        <p:nvPicPr>
          <p:cNvPr id="19466" name="Picture 10" descr="https://im0-tub-ru.yandex.net/i?id=29f49529b643bf79ab24bc5c354fecd0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071810"/>
            <a:ext cx="1000132" cy="1172316"/>
          </a:xfrm>
          <a:prstGeom prst="rect">
            <a:avLst/>
          </a:prstGeom>
          <a:noFill/>
        </p:spPr>
      </p:pic>
      <p:pic>
        <p:nvPicPr>
          <p:cNvPr id="19468" name="Picture 12" descr="https://printonic.ru/uploads/images/2016/04/04/img_5702b2c01a57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757797"/>
            <a:ext cx="2048070" cy="2100203"/>
          </a:xfrm>
          <a:prstGeom prst="rect">
            <a:avLst/>
          </a:prstGeom>
          <a:noFill/>
        </p:spPr>
      </p:pic>
      <p:pic>
        <p:nvPicPr>
          <p:cNvPr id="19470" name="Picture 14" descr="https://avatars.mds.yandex.net/get-pdb/989459/5af96941-eca1-4467-bcff-dd5adf756352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1714488"/>
            <a:ext cx="1627466" cy="1476344"/>
          </a:xfrm>
          <a:prstGeom prst="rect">
            <a:avLst/>
          </a:prstGeom>
          <a:noFill/>
        </p:spPr>
      </p:pic>
      <p:sp>
        <p:nvSpPr>
          <p:cNvPr id="19473" name="AutoShape 17" descr="C:\Users\79271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5" name="AutoShape 19" descr="C:\Users\79271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9" name="Picture 23" descr="https://im0-tub-ru.yandex.net/i?id=96bc945974457b53ccb367125d6d6270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0562" y="1714488"/>
            <a:ext cx="2074036" cy="1304915"/>
          </a:xfrm>
          <a:prstGeom prst="rect">
            <a:avLst/>
          </a:prstGeom>
          <a:noFill/>
        </p:spPr>
      </p:pic>
      <p:pic>
        <p:nvPicPr>
          <p:cNvPr id="19481" name="Picture 25" descr="https://printonic.ru/uploads/images/2016/03/26/img_56f68fd2bb06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1532" y="3571876"/>
            <a:ext cx="1922468" cy="1284558"/>
          </a:xfrm>
          <a:prstGeom prst="rect">
            <a:avLst/>
          </a:prstGeom>
          <a:noFill/>
        </p:spPr>
      </p:pic>
      <p:pic>
        <p:nvPicPr>
          <p:cNvPr id="19487" name="Picture 31" descr="https://im0-tub-ru.yandex.net/i?id=ff8225b897c917b58b4268b0571f3092&amp;n=33&amp;w=267&amp;h=150"/>
          <p:cNvPicPr>
            <a:picLocks noChangeAspect="1" noChangeArrowheads="1"/>
          </p:cNvPicPr>
          <p:nvPr/>
        </p:nvPicPr>
        <p:blipFill>
          <a:blip r:embed="rId13" cstate="print"/>
          <a:srcRect l="19663" t="20000" r="21348" b="14999"/>
          <a:stretch>
            <a:fillRect/>
          </a:stretch>
        </p:blipFill>
        <p:spPr bwMode="auto">
          <a:xfrm>
            <a:off x="5429256" y="3714752"/>
            <a:ext cx="150019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Проверь себя!</a:t>
            </a:r>
            <a:endParaRPr lang="ru-RU" sz="4100" b="1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928670"/>
            <a:ext cx="10144196" cy="873116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многолетние,    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+mn-cs"/>
              </a:rPr>
              <a:t>однолетние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,       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+mn-cs"/>
              </a:rPr>
              <a:t>двулетние.</a:t>
            </a:r>
          </a:p>
        </p:txBody>
      </p:sp>
      <p:pic>
        <p:nvPicPr>
          <p:cNvPr id="16" name="Picture 6" descr="https://printonic.ru/uploads/images/2016/03/26/img_56f695ff7cc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857256" cy="1119888"/>
          </a:xfrm>
          <a:prstGeom prst="rect">
            <a:avLst/>
          </a:prstGeom>
          <a:noFill/>
        </p:spPr>
      </p:pic>
      <p:pic>
        <p:nvPicPr>
          <p:cNvPr id="22" name="Picture 2" descr="https://im0-tub-ru.yandex.net/i?id=924a09b64cc82481f4774077ae21a313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928694" cy="1222973"/>
          </a:xfrm>
          <a:prstGeom prst="rect">
            <a:avLst/>
          </a:prstGeom>
          <a:noFill/>
        </p:spPr>
      </p:pic>
      <p:pic>
        <p:nvPicPr>
          <p:cNvPr id="23" name="Picture 12" descr="https://printonic.ru/uploads/images/2016/04/04/img_5702b2c01a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1462935" cy="1500174"/>
          </a:xfrm>
          <a:prstGeom prst="rect">
            <a:avLst/>
          </a:prstGeom>
          <a:noFill/>
        </p:spPr>
      </p:pic>
      <p:pic>
        <p:nvPicPr>
          <p:cNvPr id="24" name="Picture 27" descr="https://avatars.mds.yandex.net/get-pdb/1245924/dab6cb42-f159-4601-bcca-dbb69f87db9f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214686"/>
            <a:ext cx="1071570" cy="995982"/>
          </a:xfrm>
          <a:prstGeom prst="rect">
            <a:avLst/>
          </a:prstGeom>
          <a:noFill/>
        </p:spPr>
      </p:pic>
      <p:pic>
        <p:nvPicPr>
          <p:cNvPr id="25" name="Picture 8" descr="https://img2.freepng.ru/20180323/dqe/kisspng-tomato-drawing-vegetable-clip-art-tomato-5ab51357c01f89.40025387152181640778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928802"/>
            <a:ext cx="1000132" cy="1022357"/>
          </a:xfrm>
          <a:prstGeom prst="rect">
            <a:avLst/>
          </a:prstGeom>
          <a:noFill/>
        </p:spPr>
      </p:pic>
      <p:pic>
        <p:nvPicPr>
          <p:cNvPr id="26" name="Picture 25" descr="https://printonic.ru/uploads/images/2016/03/26/img_56f68fd2bb06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71810"/>
            <a:ext cx="1428760" cy="954671"/>
          </a:xfrm>
          <a:prstGeom prst="rect">
            <a:avLst/>
          </a:prstGeom>
          <a:noFill/>
        </p:spPr>
      </p:pic>
      <p:pic>
        <p:nvPicPr>
          <p:cNvPr id="27" name="Picture 23" descr="https://im0-tub-ru.yandex.net/i?id=96bc945974457b53ccb367125d6d6270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357826"/>
            <a:ext cx="1714512" cy="1078714"/>
          </a:xfrm>
          <a:prstGeom prst="rect">
            <a:avLst/>
          </a:prstGeom>
          <a:noFill/>
        </p:spPr>
      </p:pic>
      <p:pic>
        <p:nvPicPr>
          <p:cNvPr id="28" name="Picture 31" descr="https://im0-tub-ru.yandex.net/i?id=ff8225b897c917b58b4268b0571f3092&amp;n=33&amp;w=267&amp;h=150"/>
          <p:cNvPicPr>
            <a:picLocks noChangeAspect="1" noChangeArrowheads="1"/>
          </p:cNvPicPr>
          <p:nvPr/>
        </p:nvPicPr>
        <p:blipFill>
          <a:blip r:embed="rId9" cstate="print"/>
          <a:srcRect l="19663" t="20000" r="21348" b="14999"/>
          <a:stretch>
            <a:fillRect/>
          </a:stretch>
        </p:blipFill>
        <p:spPr bwMode="auto">
          <a:xfrm>
            <a:off x="3714744" y="4214818"/>
            <a:ext cx="1500198" cy="928694"/>
          </a:xfrm>
          <a:prstGeom prst="rect">
            <a:avLst/>
          </a:prstGeom>
          <a:noFill/>
        </p:spPr>
      </p:pic>
      <p:pic>
        <p:nvPicPr>
          <p:cNvPr id="29" name="Picture 29" descr="https://im0-tub-ru.yandex.net/i?id=761d3f9a9210a7eea9b62995b826d89b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1785926"/>
            <a:ext cx="1928826" cy="892082"/>
          </a:xfrm>
          <a:prstGeom prst="rect">
            <a:avLst/>
          </a:prstGeom>
          <a:noFill/>
        </p:spPr>
      </p:pic>
      <p:pic>
        <p:nvPicPr>
          <p:cNvPr id="30" name="Picture 14" descr="https://avatars.mds.yandex.net/get-pdb/989459/5af96941-eca1-4467-bcff-dd5adf756352/s1200?webp=fals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2714620"/>
            <a:ext cx="1627466" cy="1476344"/>
          </a:xfrm>
          <a:prstGeom prst="rect">
            <a:avLst/>
          </a:prstGeom>
          <a:noFill/>
        </p:spPr>
      </p:pic>
      <p:pic>
        <p:nvPicPr>
          <p:cNvPr id="31" name="Picture 10" descr="https://im0-tub-ru.yandex.net/i?id=29f49529b643bf79ab24bc5c354fecd0&amp;n=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4214818"/>
            <a:ext cx="1000132" cy="1172316"/>
          </a:xfrm>
          <a:prstGeom prst="rect">
            <a:avLst/>
          </a:prstGeom>
          <a:noFill/>
        </p:spPr>
      </p:pic>
      <p:pic>
        <p:nvPicPr>
          <p:cNvPr id="32" name="Picture 4" descr="https://i.pinimg.com/originals/4b/8e/df/4b8edfe88bd1fa387f5566a0225de82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5400662"/>
            <a:ext cx="1714512" cy="145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Возраст деревьев и кустарников можно узнать по годовым кольцам</a:t>
            </a:r>
            <a:endParaRPr lang="ru-RU" sz="3600" b="1" dirty="0"/>
          </a:p>
        </p:txBody>
      </p:sp>
      <p:pic>
        <p:nvPicPr>
          <p:cNvPr id="4099" name="Содержимое 3" descr="boomring6_gr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60" y="1500174"/>
            <a:ext cx="424976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584605"/>
            <a:ext cx="835824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Приростной бурав – инструмент для определения возраста деревьев</a:t>
            </a:r>
          </a:p>
        </p:txBody>
      </p:sp>
      <p:pic>
        <p:nvPicPr>
          <p:cNvPr id="5" name="Рисунок 4" descr="lt23start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0322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or-i-h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1434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l="4941" t="5682" r="4441" b="33864"/>
          <a:stretch>
            <a:fillRect/>
          </a:stretch>
        </p:blipFill>
        <p:spPr bwMode="auto">
          <a:xfrm>
            <a:off x="1214414" y="357166"/>
            <a:ext cx="6169669" cy="5334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79271\Desktop\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6918561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4285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Проверь себя!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-96874"/>
            <a:ext cx="871540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Викторина 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 виду листвы растения делятся на лиственные и хвойные.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Культурные растения - никто не сажает, они растут сами по себе.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Одуванчик, деревья, репейник  – это однолетние растения.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Однолетние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растения живут один сезон.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Возраст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сосны может достигать 1200 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Возраст деревьев всегда можно узнать по его годичным кольцам.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9652" y="714356"/>
            <a:ext cx="57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4429132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85749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307181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57187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85736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 anchor="ctr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300" b="1" dirty="0" smtClean="0">
                <a:latin typeface="Times New Roman" pitchFamily="18" charset="0"/>
                <a:cs typeface="Times New Roman" pitchFamily="18" charset="0"/>
              </a:rPr>
              <a:t>Действительно, на Земле почти повсюду есть растения. Они образуют леса, луга, поля, степи. Растения мы видим в парках, садах, на улицах городов и сел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300" b="1" dirty="0" smtClean="0">
                <a:latin typeface="Times New Roman" pitchFamily="18" charset="0"/>
                <a:cs typeface="Times New Roman" pitchFamily="18" charset="0"/>
              </a:rPr>
              <a:t>     Зеленый наряд делает нашу планету удивительно красивой».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Сравните свои высказывания с выводом научного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15716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0648"/>
            <a:ext cx="857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Домашнее задание: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учебник с.102-104 читать, с.104 ответить на вопросы.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392627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6316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15304" cy="18722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«СКОЛЬКО ЖИВУТ РАСТЕНИЯ»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:\анимашки\картинки\Родите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76872"/>
            <a:ext cx="2195736" cy="4581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77281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dirty="0"/>
          </a:p>
        </p:txBody>
      </p:sp>
      <p:pic>
        <p:nvPicPr>
          <p:cNvPr id="10" name="Picture 16" descr="0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84682" flipH="1">
            <a:off x="839345" y="472192"/>
            <a:ext cx="1428750" cy="1209675"/>
          </a:xfrm>
          <a:prstGeom prst="rect">
            <a:avLst/>
          </a:prstGeom>
          <a:noFill/>
        </p:spPr>
      </p:pic>
      <p:pic>
        <p:nvPicPr>
          <p:cNvPr id="12" name="Picture 16" descr="0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4122" flipH="1">
            <a:off x="213316" y="1432568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86058"/>
            <a:ext cx="2123728" cy="3789859"/>
          </a:xfrm>
          <a:prstGeom prst="rect">
            <a:avLst/>
          </a:prstGeom>
          <a:noFill/>
        </p:spPr>
      </p:pic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2214578" cy="43582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357166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УЧЕБНИК с. 103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&amp;Kcy;&amp;acy;&amp;rcy;&amp;tcy;&amp;icy;&amp;ncy;&amp;kcy;&amp;acy; 155 &amp;icy;&amp;zcy; 1515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6" y="1214422"/>
            <a:ext cx="8827140" cy="56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Берёза – это символ нашей Родины – России!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5_thu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49229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14678" y="64291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Крапива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63279"/>
            <a:ext cx="9501221" cy="2863199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i="1" dirty="0" smtClean="0"/>
              <a:t>Многолетние    двулетние     </a:t>
            </a:r>
            <a:r>
              <a:rPr lang="ru-RU" sz="3600" b="1" i="1" dirty="0"/>
              <a:t>однолетние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Группы растений</a:t>
            </a:r>
            <a:endParaRPr lang="ru-RU" b="1" dirty="0">
              <a:solidFill>
                <a:srgbClr val="FFC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27984" y="234888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2348880"/>
            <a:ext cx="21602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763688" y="2348880"/>
            <a:ext cx="20882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00298" y="128586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Растения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9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Многолетние растения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это растения ,которые живут много лет. Среди них есть  деревья, кустарники  и травянистые растения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Picture 8" descr="Яблоня домашняя 'Легенда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214842" cy="4772036"/>
          </a:xfrm>
          <a:prstGeom prst="rect">
            <a:avLst/>
          </a:prstGeom>
          <a:noFill/>
        </p:spPr>
      </p:pic>
      <p:pic>
        <p:nvPicPr>
          <p:cNvPr id="5" name="Содержимое 9" descr="14556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928802"/>
            <a:ext cx="3905254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Двулетние растения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01122" cy="4795854"/>
          </a:xfrm>
        </p:spPr>
        <p:txBody>
          <a:bodyPr/>
          <a:lstStyle/>
          <a:p>
            <a:r>
              <a:rPr lang="ru-RU" sz="2800" b="1" dirty="0" err="1"/>
              <a:t>Двуле́тнее</a:t>
            </a:r>
            <a:r>
              <a:rPr lang="ru-RU" sz="2800" b="1" dirty="0"/>
              <a:t> </a:t>
            </a:r>
            <a:r>
              <a:rPr lang="ru-RU" sz="2800" b="1" dirty="0" err="1"/>
              <a:t>расте́ние</a:t>
            </a:r>
            <a:r>
              <a:rPr lang="ru-RU" sz="2800" dirty="0"/>
              <a:t> — </a:t>
            </a:r>
            <a:r>
              <a:rPr lang="ru-RU" sz="2800" dirty="0">
                <a:hlinkClick r:id="rId2" tooltip="Трава"/>
              </a:rPr>
              <a:t>травянистое</a:t>
            </a:r>
            <a:r>
              <a:rPr lang="ru-RU" sz="2800" dirty="0"/>
              <a:t> </a:t>
            </a:r>
            <a:r>
              <a:rPr lang="ru-RU" sz="2800" dirty="0">
                <a:hlinkClick r:id="rId3" tooltip="Растения"/>
              </a:rPr>
              <a:t>растение</a:t>
            </a:r>
            <a:r>
              <a:rPr lang="ru-RU" sz="2800" dirty="0"/>
              <a:t>, полный жизненный цикл которого составляет от 12 до 24 месяцев. В первый год у растения вырастают </a:t>
            </a:r>
            <a:r>
              <a:rPr lang="ru-RU" sz="2800" dirty="0">
                <a:hlinkClick r:id="rId4" tooltip="Листья"/>
              </a:rPr>
              <a:t>листья</a:t>
            </a:r>
            <a:r>
              <a:rPr lang="ru-RU" sz="2800" dirty="0"/>
              <a:t>, </a:t>
            </a:r>
            <a:r>
              <a:rPr lang="ru-RU" sz="2800" dirty="0">
                <a:hlinkClick r:id="rId5" tooltip="Стебель"/>
              </a:rPr>
              <a:t>стебли</a:t>
            </a:r>
            <a:r>
              <a:rPr lang="ru-RU" sz="2800" dirty="0"/>
              <a:t> и </a:t>
            </a:r>
            <a:r>
              <a:rPr lang="ru-RU" sz="2800" dirty="0">
                <a:hlinkClick r:id="rId6" tooltip="Корень"/>
              </a:rPr>
              <a:t>корни</a:t>
            </a:r>
            <a:r>
              <a:rPr lang="ru-RU" sz="2800" dirty="0"/>
              <a:t>, после чего оно впадает в состояние покоя на зимние месяцы.  </a:t>
            </a:r>
          </a:p>
        </p:txBody>
      </p:sp>
      <p:pic>
        <p:nvPicPr>
          <p:cNvPr id="7175" name="Picture 7" descr="Brassica olerace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286124"/>
            <a:ext cx="4816384" cy="324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242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- Расшифруйте предложение по картинкам</vt:lpstr>
      <vt:lpstr>- Сравните свои высказывания с выводом научного текста</vt:lpstr>
      <vt:lpstr> «СКОЛЬКО ЖИВУТ РАСТЕНИЯ» </vt:lpstr>
      <vt:lpstr>Слайд 4</vt:lpstr>
      <vt:lpstr>Берёза – это символ нашей Родины – России!</vt:lpstr>
      <vt:lpstr>Слайд 6</vt:lpstr>
      <vt:lpstr>Группы растений</vt:lpstr>
      <vt:lpstr>Многолетние растения это растения ,которые живут много лет. Среди них есть  деревья, кустарники  и травянистые растения </vt:lpstr>
      <vt:lpstr>Двулетние растения </vt:lpstr>
      <vt:lpstr>Двулетние растения В первый год жизни у таких растений появляются корнеплоды , кочаны , луковицы , ради которых человек выращивает эти растения .  </vt:lpstr>
      <vt:lpstr>Однолетние растения </vt:lpstr>
      <vt:lpstr>Слайд 12</vt:lpstr>
      <vt:lpstr>Слайд 13</vt:lpstr>
      <vt:lpstr>Слайд 14</vt:lpstr>
      <vt:lpstr>Возраст деревьев и кустарников можно узнать по годовым кольцам</vt:lpstr>
      <vt:lpstr>Приростной бурав – инструмент для определения возраста деревьев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user</cp:lastModifiedBy>
  <cp:revision>60</cp:revision>
  <dcterms:created xsi:type="dcterms:W3CDTF">2014-06-09T16:54:14Z</dcterms:created>
  <dcterms:modified xsi:type="dcterms:W3CDTF">2020-01-09T05:59:59Z</dcterms:modified>
</cp:coreProperties>
</file>