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88" r:id="rId2"/>
    <p:sldId id="258" r:id="rId3"/>
    <p:sldId id="259" r:id="rId4"/>
    <p:sldId id="274" r:id="rId5"/>
    <p:sldId id="275" r:id="rId6"/>
    <p:sldId id="276" r:id="rId7"/>
    <p:sldId id="278" r:id="rId8"/>
    <p:sldId id="260" r:id="rId9"/>
    <p:sldId id="286" r:id="rId10"/>
    <p:sldId id="261" r:id="rId11"/>
    <p:sldId id="262" r:id="rId12"/>
    <p:sldId id="263" r:id="rId13"/>
    <p:sldId id="280" r:id="rId14"/>
    <p:sldId id="264" r:id="rId15"/>
    <p:sldId id="265" r:id="rId16"/>
    <p:sldId id="266" r:id="rId17"/>
    <p:sldId id="267" r:id="rId18"/>
    <p:sldId id="268" r:id="rId19"/>
    <p:sldId id="282" r:id="rId20"/>
    <p:sldId id="283" r:id="rId21"/>
    <p:sldId id="285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92882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0912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156F-E77A-40F5-80E6-BA65DD13C5EE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0656-BD85-4A35-A26E-B779EDA0C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4"/>
            <a:ext cx="8229600" cy="48577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15C4-97FF-4BFB-91D4-1EBDC801A123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3A6B-AC58-4F35-91D0-7ACF1D139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30" y="274638"/>
            <a:ext cx="1614470" cy="60833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543692" cy="60833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56A0-3065-40B3-9E70-272A22EA8A95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1367-5298-4969-8FEE-C6FB69597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83CE-D21C-4E91-B590-9C56F0DEC9C0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88C8-563E-48A8-B0C0-964D2046D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4676"/>
            <a:ext cx="7772400" cy="150020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4488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04E2-D981-46FB-A128-B41FCD399EA6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3C93-72B1-4041-9D92-4C456659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>
                <a:effectLst/>
              </a:defRPr>
            </a:lvl1pPr>
            <a:lvl2pPr algn="l">
              <a:defRPr sz="2400">
                <a:effectLst/>
              </a:defRPr>
            </a:lvl2pPr>
            <a:lvl3pPr algn="l">
              <a:defRPr sz="2000">
                <a:effectLst/>
              </a:defRPr>
            </a:lvl3pPr>
            <a:lvl4pPr algn="l">
              <a:defRPr sz="1800">
                <a:effectLst/>
              </a:defRPr>
            </a:lvl4pPr>
            <a:lvl5pPr algn="l"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A5F8-D37F-474B-B87F-0B6025D58978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C2AD-35DB-44F8-9599-29DE338A8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2pPr>
            <a:lvl3pPr marL="914400" indent="0" algn="ctr">
              <a:buNone/>
              <a:defRPr lang="zh-CN" altLang="en-US" sz="20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3pPr>
            <a:lvl4pPr marL="1371600" indent="0" algn="ctr">
              <a:buNone/>
              <a:defRPr lang="zh-CN" altLang="en-US" sz="1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4pPr>
            <a:lvl5pPr marL="1828800" indent="0" algn="ctr">
              <a:buNone/>
              <a:defRPr lang="zh-CN" altLang="en-US" sz="16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/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lang="zh-CN" altLang="en-US" sz="2400" b="1" dirty="0" smtClean="0">
                <a:ln/>
                <a:solidFill>
                  <a:schemeClr val="accent1"/>
                </a:solidFill>
                <a:effectLst/>
              </a:defRPr>
            </a:lvl2pPr>
            <a:lvl3pPr marL="914400" indent="0" algn="ctr">
              <a:buNone/>
              <a:defRPr lang="zh-CN" altLang="en-US" sz="2000" b="1" dirty="0" smtClean="0">
                <a:ln/>
                <a:solidFill>
                  <a:schemeClr val="accent1"/>
                </a:solidFill>
                <a:effectLst/>
              </a:defRPr>
            </a:lvl3pPr>
            <a:lvl4pPr marL="1371600" indent="0" algn="ctr">
              <a:buNone/>
              <a:defRPr lang="zh-CN" altLang="en-US" sz="1800" b="1" dirty="0" smtClean="0">
                <a:ln/>
                <a:solidFill>
                  <a:schemeClr val="accent1"/>
                </a:solidFill>
                <a:effectLst/>
              </a:defRPr>
            </a:lvl4pPr>
            <a:lvl5pPr marL="1828800" indent="0" algn="ctr">
              <a:buNone/>
              <a:defRPr lang="zh-CN" altLang="en-US" sz="1600" b="1" dirty="0" smtClean="0">
                <a:ln/>
                <a:solidFill>
                  <a:schemeClr val="accent1"/>
                </a:solidFill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6DD3-0628-4466-BEEB-5107FC75F352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36FC-80B5-4176-91E2-9C501FAB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233B-606F-4DB6-942D-76EC017BC2AC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297E-B947-4562-8017-CF861AD57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F1ED-428B-424F-BBD6-4CED5BEB679F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E720-1B52-4E41-872D-AA0E4B0DF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08" y="5500702"/>
            <a:ext cx="8228639" cy="857256"/>
          </a:xfrm>
        </p:spPr>
        <p:txBody>
          <a:bodyPr/>
          <a:lstStyle>
            <a:lvl1pPr algn="ctr">
              <a:spcAft>
                <a:spcPts val="0"/>
              </a:spcAft>
              <a:defRPr sz="3200" b="1">
                <a:ln w="6350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7166"/>
            <a:ext cx="5111750" cy="50720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714488"/>
            <a:ext cx="3008313" cy="3714776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/>
            </a:lvl1pPr>
            <a:lvl2pPr marL="457200" indent="0">
              <a:spcAft>
                <a:spcPts val="600"/>
              </a:spcAft>
              <a:buNone/>
              <a:defRPr sz="1200"/>
            </a:lvl2pPr>
            <a:lvl3pPr marL="914400" indent="0">
              <a:spcAft>
                <a:spcPts val="600"/>
              </a:spcAft>
              <a:buNone/>
              <a:defRPr sz="1000"/>
            </a:lvl3pPr>
            <a:lvl4pPr marL="1371600" indent="0">
              <a:spcAft>
                <a:spcPts val="600"/>
              </a:spcAft>
              <a:buNone/>
              <a:defRPr sz="900"/>
            </a:lvl4pPr>
            <a:lvl5pPr marL="1828800" indent="0">
              <a:spcAft>
                <a:spcPts val="60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BEED-9B54-4D7E-8185-2476A0CF3684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79EA-004D-444A-A5D9-222FA399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88" y="428604"/>
            <a:ext cx="6172224" cy="566738"/>
          </a:xfrm>
        </p:spPr>
        <p:txBody>
          <a:bodyPr/>
          <a:lstStyle>
            <a:lvl1pPr algn="ctr">
              <a:defRPr sz="2800" b="1">
                <a:ln w="9525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00" y="1151862"/>
            <a:ext cx="8172000" cy="4420278"/>
          </a:xfrm>
          <a:prstGeom prst="ellipse">
            <a:avLst/>
          </a:prstGeom>
          <a:ln w="25400" cap="flat" cmpd="sng" algn="ctr">
            <a:solidFill>
              <a:schemeClr val="accent5">
                <a:shade val="75000"/>
              </a:schemeClr>
            </a:solidFill>
            <a:prstDash val="solid"/>
          </a:ln>
          <a:effectLst>
            <a:glow rad="152400">
              <a:schemeClr val="accent5">
                <a:alpha val="75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95972"/>
            <a:ext cx="5486400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090B-ED03-4F7C-AE45-20C8961FD6F7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A96D-F43A-4087-A887-133BB5A9F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82D508-9A8D-4AAB-86D0-4C4CCFA9D689}" type="datetimeFigureOut">
              <a:rPr lang="en-US"/>
              <a:pPr>
                <a:defRPr/>
              </a:pPr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715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87384-FE72-4D6E-B19A-0308FE507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lang="zh-CN" altLang="en-US" sz="4400" b="1" kern="1200" dirty="0">
          <a:ln w="19050">
            <a:solidFill>
              <a:schemeClr val="tx2">
                <a:tint val="5000"/>
              </a:schemeClr>
            </a:solidFill>
            <a:prstDash val="solid"/>
          </a:ln>
          <a:solidFill>
            <a:srgbClr val="FF8000"/>
          </a:solidFill>
          <a:effectLst>
            <a:outerShdw blurRad="508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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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2;&#1077;&#1083;&#1080;&#1082;&#1072;&#1103;%20&#1054;&#1090;&#1077;&#1095;&#1077;&#1089;&#1090;&#1074;&#1077;&#1085;&#1085;&#1072;&#1103;%20&#1074;&#1086;&#1081;&#1085;&#1072;\&#1046;&#1080;&#1074;&#1086;&#1090;&#1085;&#1099;&#1077;%20&#1085;&#1072;%20&#1074;&#1086;&#1081;&#1085;&#1077;\&#1078;&#1077;&#1089;&#1090;&#1086;&#1082;&#1086;&#1089;&#1090;&#1100;.mp3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2560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9050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000" dirty="0" smtClean="0">
                <a:ln w="19050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казённое специальное (коррекционное) образовательное учреждение Саратовской  для обучающихся воспитанников с ограниченными возможностями здоровья «Специальная (коррекционная) общеобразовательная школа- интернат VIII вида с. Приволжское Ровенского района» </a:t>
            </a:r>
            <a:r>
              <a:rPr lang="ru-RU" sz="2000" dirty="0" smtClean="0">
                <a:ln w="19050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 w="19050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 w="19050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40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к занятию «Животные на Великой Отечественной  войне»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   Выполнила: </a:t>
            </a:r>
            <a:r>
              <a:rPr lang="ru-RU" dirty="0" err="1" smtClean="0"/>
              <a:t>Майкенова</a:t>
            </a:r>
            <a:r>
              <a:rPr lang="ru-RU" dirty="0" smtClean="0"/>
              <a:t> </a:t>
            </a:r>
            <a:r>
              <a:rPr lang="ru-RU" dirty="0" err="1" smtClean="0"/>
              <a:t>Эльмира</a:t>
            </a:r>
            <a:r>
              <a:rPr lang="ru-RU" dirty="0" smtClean="0"/>
              <a:t> </a:t>
            </a:r>
            <a:r>
              <a:rPr lang="ru-RU" dirty="0" err="1" smtClean="0"/>
              <a:t>Сатвалдыевна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714375"/>
            <a:ext cx="38100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357562"/>
            <a:ext cx="8072462" cy="1000132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>Разыскивали диверсионные группы противника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072462" cy="10001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Собаки подрывали вражескую технику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3833813"/>
            <a:ext cx="44053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857250"/>
            <a:ext cx="4214812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25" y="0"/>
            <a:ext cx="26812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3286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214290"/>
            <a:ext cx="4572000" cy="857256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>Служили связистами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857496"/>
            <a:ext cx="6357982" cy="857256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Вытаскивали раненых с поля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   битвы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3702050"/>
            <a:ext cx="378618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714750"/>
            <a:ext cx="423703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24500" y="41433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Администратор\Рабочий стол\животные на войне\d52dca988eadce8937032d8fbca_pr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42875"/>
            <a:ext cx="3238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0"/>
            <a:ext cx="5643570" cy="1857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>По официальной статистике во время Великой Отечественной войны собаки: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7537" y="2285992"/>
            <a:ext cx="5986463" cy="7524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Вытащили с поля боя около </a:t>
            </a:r>
            <a:r>
              <a:rPr lang="ru-RU" i="1" dirty="0" smtClean="0">
                <a:solidFill>
                  <a:srgbClr val="FF0000"/>
                </a:solidFill>
              </a:rPr>
              <a:t>700 тыс. </a:t>
            </a:r>
            <a:r>
              <a:rPr lang="ru-RU" i="1" dirty="0" smtClean="0"/>
              <a:t>раненых</a:t>
            </a:r>
            <a:endParaRPr lang="ru-RU" i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357298"/>
            <a:ext cx="5986463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14348" y="3000372"/>
            <a:ext cx="5986463" cy="752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Нашли </a:t>
            </a:r>
            <a:r>
              <a:rPr lang="ru-RU" sz="2800" i="1" dirty="0">
                <a:solidFill>
                  <a:srgbClr val="FF0000"/>
                </a:solidFill>
                <a:latin typeface="+mn-lt"/>
              </a:rPr>
              <a:t>4 миллиона </a:t>
            </a: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мин и фугасов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85720" y="3500438"/>
            <a:ext cx="9144000" cy="7524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Участвовали в разминировании </a:t>
            </a:r>
            <a:r>
              <a:rPr lang="ru-RU" sz="2800" i="1" dirty="0">
                <a:solidFill>
                  <a:srgbClr val="FF0000"/>
                </a:solidFill>
                <a:latin typeface="+mn-lt"/>
              </a:rPr>
              <a:t>300 </a:t>
            </a: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крупных </a:t>
            </a:r>
            <a:r>
              <a:rPr lang="ru-RU" sz="28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городов </a:t>
            </a:r>
            <a:endParaRPr lang="ru-RU" sz="28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4000504"/>
            <a:ext cx="8786813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В боевой обстановке доставили </a:t>
            </a:r>
            <a:endParaRPr lang="ru-RU" sz="2800" i="1" dirty="0" smtClean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200 </a:t>
            </a:r>
            <a:r>
              <a:rPr lang="ru-RU" sz="2800" i="1" dirty="0">
                <a:solidFill>
                  <a:srgbClr val="FF0000"/>
                </a:solidFill>
                <a:latin typeface="+mn-lt"/>
              </a:rPr>
              <a:t>тыс.</a:t>
            </a: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ru-RU" sz="28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документов</a:t>
            </a:r>
            <a:endParaRPr lang="ru-RU" sz="28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5000636"/>
            <a:ext cx="8929688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Проложили </a:t>
            </a:r>
            <a:r>
              <a:rPr lang="ru-RU" sz="2800" i="1" dirty="0">
                <a:solidFill>
                  <a:srgbClr val="FF0000"/>
                </a:solidFill>
                <a:latin typeface="+mn-lt"/>
              </a:rPr>
              <a:t>8 тысяч километров </a:t>
            </a:r>
            <a:endParaRPr lang="ru-RU" sz="2800" i="1" dirty="0" smtClean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телефонного </a:t>
            </a: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кабеля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6000769"/>
            <a:ext cx="5986463" cy="85723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Уничтожили </a:t>
            </a:r>
            <a:r>
              <a:rPr lang="ru-RU" sz="2800" i="1" dirty="0">
                <a:solidFill>
                  <a:srgbClr val="FF0000"/>
                </a:solidFill>
                <a:latin typeface="+mn-lt"/>
              </a:rPr>
              <a:t>300 </a:t>
            </a: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вражеских танков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08" y="5214950"/>
            <a:ext cx="8228639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Впервые собаки идут рядом с человеком и на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Параде Победы 24 июля 1945 года</a:t>
            </a:r>
            <a:r>
              <a:rPr lang="ru-RU" dirty="0" smtClean="0">
                <a:latin typeface="Garamond" pitchFamily="18" charset="0"/>
              </a:rPr>
              <a:t/>
            </a:r>
            <a:br>
              <a:rPr lang="ru-RU" dirty="0" smtClean="0">
                <a:latin typeface="Garamond" pitchFamily="18" charset="0"/>
              </a:rPr>
            </a:br>
            <a:endParaRPr lang="ru-RU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285728"/>
            <a:ext cx="5111750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60 000 собак в годы Великой отечественной войны прошли славный боевой путь с нашими бойцами от Москвы до Берлина…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0"/>
            <a:ext cx="59055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6643734" cy="107157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</a:rPr>
              <a:t>Лошади на войне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14313" y="2786063"/>
            <a:ext cx="7500937" cy="2928937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…И стучат по планете копыта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Там где войн полыхает гроза.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Сколько бедных их было убито,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Человечьи их плачут глаза…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Виктор Люсин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3357562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643313"/>
            <a:ext cx="407193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85728"/>
            <a:ext cx="5786446" cy="11430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>Лошади могли пройти там, где не пройдёт никакая другая техника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1571625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29124" y="4357694"/>
            <a:ext cx="4714876" cy="78581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Лошадей применяли как транспортную силу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172480" cy="6429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>Много лошадей пало на  полях сражений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571480"/>
            <a:ext cx="3643308" cy="2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857628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3429024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3214686"/>
            <a:ext cx="9144000" cy="64294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Памятники лошадям в </a:t>
            </a:r>
            <a:r>
              <a:rPr lang="ru-RU" altLang="en-US" sz="2800" b="1" dirty="0" smtClean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России и Чехии</a:t>
            </a:r>
            <a:endParaRPr lang="ru-RU" altLang="en-US" sz="2800" b="1" dirty="0">
              <a:ln w="19050">
                <a:solidFill>
                  <a:schemeClr val="tx2">
                    <a:tint val="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8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092" y="500042"/>
            <a:ext cx="4714908" cy="71438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smtClean="0">
                <a:solidFill>
                  <a:schemeClr val="accent3"/>
                </a:solidFill>
              </a:rPr>
              <a:t>Лоси  </a:t>
            </a:r>
            <a:r>
              <a:rPr lang="ru-RU" sz="2800" dirty="0" smtClean="0">
                <a:solidFill>
                  <a:schemeClr val="accent3"/>
                </a:solidFill>
              </a:rPr>
              <a:t>на войне</a:t>
            </a:r>
            <a:br>
              <a:rPr lang="ru-RU" sz="2800" dirty="0" smtClean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42875"/>
            <a:ext cx="4214812" cy="392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571612"/>
            <a:ext cx="3905250" cy="464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714875" y="1357313"/>
            <a:ext cx="4071938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28992" y="5072074"/>
            <a:ext cx="4429156" cy="71438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sz="2800" b="1" dirty="0" smtClean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altLang="en-US" sz="2800" b="1" dirty="0">
              <a:ln w="19050">
                <a:solidFill>
                  <a:schemeClr val="tx2">
                    <a:tint val="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8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6000760" cy="857256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3"/>
                </a:solidFill>
              </a:rPr>
              <a:t>Голуби на войне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1214438"/>
            <a:ext cx="6000750" cy="500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/>
              <a:t>Приносили сведения с немецких позиций</a:t>
            </a:r>
            <a:endParaRPr lang="ru-RU" sz="2400" b="1" i="1" dirty="0"/>
          </a:p>
        </p:txBody>
      </p:sp>
      <p:pic>
        <p:nvPicPr>
          <p:cNvPr id="23555" name="Picture 2" descr="C:\Documents and Settings\Администратор\Рабочий стол\животные на войне\750d17d1a6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14313"/>
            <a:ext cx="2714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2794000"/>
            <a:ext cx="305752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2928934"/>
            <a:ext cx="3810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928938" y="1714500"/>
            <a:ext cx="6215062" cy="50006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Использовали птиц для уничтожения объектов противника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7966607_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428604"/>
            <a:ext cx="5111750" cy="50720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Военным животным у нас в России и в других странах установлены памятники.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Колтушах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под Санкт-Петербургом стоит памятник нашим верным фронтовым помощникам - военным собакам. Это право они заслужили своей кровью и спасенными жизнями людей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717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28670"/>
            <a:ext cx="7772400" cy="150020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  <a:latin typeface="Arial Black" pitchFamily="34" charset="0"/>
              </a:rPr>
              <a:t>Великая отечественная война</a:t>
            </a:r>
            <a:endParaRPr lang="ru-RU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143116"/>
            <a:ext cx="7772400" cy="571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 Black" pitchFamily="34" charset="0"/>
              </a:rPr>
              <a:t>22 июня 1941 года – 9 мая 1945 года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82888"/>
            <a:ext cx="5762625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6072188" y="4357694"/>
            <a:ext cx="3071812" cy="1071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072188" y="4929198"/>
            <a:ext cx="3071812" cy="1071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571736" y="285729"/>
            <a:ext cx="6357982" cy="7143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08" y="5429264"/>
            <a:ext cx="8228639" cy="92869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центре Лондона стоит необычный памятник, посвященный животным, пострадавшим в войнах. На памятнике короткая надпись: «У них не было выбора».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Содержимое 20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642918"/>
            <a:ext cx="5111750" cy="550072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tx1"/>
                </a:solidFill>
                <a:effectLst/>
              </a:rPr>
              <a:t>Памятник посвящен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60 видам животным.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500042"/>
            <a:ext cx="5111750" cy="4500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памятник миллионам животным-героям войн, проявившим храбрость под огнем и своей преданной службой приблизившим победу.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0"/>
            <a:ext cx="7772400" cy="192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909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2050" name="Picture 2" descr="C:\Documents and Settings\Администратор\Рабочий стол\животные на войне\89219379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8"/>
            <a:ext cx="80962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жестоко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5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717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Администратор\Рабочий стол\животные на войне\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857500"/>
            <a:ext cx="2357438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16" y="214290"/>
            <a:ext cx="8429684" cy="20002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</a:rPr>
              <a:t>Животные на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великой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 Отечественной войне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071688"/>
            <a:ext cx="7772400" cy="785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Они помогли победить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Администратор\Рабочий стол\животные на войне\oleni-boevy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3500438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358_800x7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151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7322033_horse2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62151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5939b_2e94f43b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62151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uverc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" y="285728"/>
            <a:ext cx="8143875" cy="62151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214290"/>
            <a:ext cx="3743324" cy="10715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</a:rPr>
              <a:t>Собаки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57688" y="1214438"/>
            <a:ext cx="4786312" cy="185737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Во время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Великой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Отечественной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войны на фронтах служило: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3143250"/>
            <a:ext cx="6400800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endParaRPr lang="ru-RU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00063" y="3429000"/>
            <a:ext cx="6400800" cy="8239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14348" y="3857628"/>
            <a:ext cx="8643937" cy="8953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85720" y="5357826"/>
            <a:ext cx="6400800" cy="8953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5214938" y="3071813"/>
            <a:ext cx="2643187" cy="5715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SzPct val="100000"/>
              <a:buFont typeface="Wingdings 2"/>
              <a:buNone/>
              <a:defRPr/>
            </a:pPr>
            <a:r>
              <a:rPr lang="ru-RU" smtClean="0">
                <a:solidFill>
                  <a:srgbClr val="FF0000"/>
                </a:solidFill>
              </a:rPr>
              <a:t> 60 </a:t>
            </a:r>
            <a:r>
              <a:rPr lang="ru-RU" dirty="0" smtClean="0">
                <a:solidFill>
                  <a:srgbClr val="FF0000"/>
                </a:solidFill>
              </a:rPr>
              <a:t>000 </a:t>
            </a:r>
            <a:r>
              <a:rPr lang="ru-RU" dirty="0" smtClean="0"/>
              <a:t>собак</a:t>
            </a:r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43000" y="5214938"/>
            <a:ext cx="6400800" cy="8953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928794" y="4214818"/>
            <a:ext cx="6400800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500313" y="42862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71500" y="3571876"/>
            <a:ext cx="8572500" cy="31099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 build="p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c1925ee08b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9"/>
            <a:ext cx="8286808" cy="582217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ntern">
  <a:themeElements>
    <a:clrScheme name="Lantern">
      <a:dk1>
        <a:sysClr val="windowText" lastClr="000000"/>
      </a:dk1>
      <a:lt1>
        <a:sysClr val="window" lastClr="FFFFFF"/>
      </a:lt1>
      <a:dk2>
        <a:srgbClr val="430000"/>
      </a:dk2>
      <a:lt2>
        <a:srgbClr val="FFE8E8"/>
      </a:lt2>
      <a:accent1>
        <a:srgbClr val="E91201"/>
      </a:accent1>
      <a:accent2>
        <a:srgbClr val="FF6262"/>
      </a:accent2>
      <a:accent3>
        <a:srgbClr val="FF8000"/>
      </a:accent3>
      <a:accent4>
        <a:srgbClr val="EEA451"/>
      </a:accent4>
      <a:accent5>
        <a:srgbClr val="EA44C9"/>
      </a:accent5>
      <a:accent6>
        <a:srgbClr val="D21578"/>
      </a:accent6>
      <a:hlink>
        <a:srgbClr val="00B5CE"/>
      </a:hlink>
      <a:folHlink>
        <a:srgbClr val="E17100"/>
      </a:folHlink>
    </a:clrScheme>
    <a:fontScheme name="Lantern">
      <a:majorFont>
        <a:latin typeface="Tw Cen MT"/>
        <a:ea typeface=""/>
        <a:cs typeface=""/>
        <a:font script="Cyrl" typeface="Tahoma"/>
        <a:font script="Grek" typeface="Tahoma"/>
        <a:font script="Jpan" typeface="HG丸ｺﾞｼｯｸM-PRO"/>
        <a:font script="Hang" typeface="HY엽서L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丸ｺﾞｼｯｸM-PRO"/>
        <a:font script="Hang" typeface="맑은 고딕"/>
        <a:font script="Hans" typeface="幼圆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nter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"/>
              </a:schemeClr>
            </a:gs>
            <a:gs pos="10000">
              <a:schemeClr val="phClr">
                <a:tint val="30000"/>
                <a:shade val="100000"/>
                <a:hueMod val="100000"/>
                <a:satMod val="100000"/>
              </a:schemeClr>
            </a:gs>
            <a:gs pos="3000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">
              <a:schemeClr val="phClr">
                <a:tint val="90000"/>
                <a:shade val="80000"/>
                <a:hueMod val="100000"/>
                <a:satMod val="100000"/>
              </a:schemeClr>
            </a:gs>
            <a:gs pos="3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2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chilly" dir="tl">
              <a:rot lat="0" lon="0" rev="2700000"/>
            </a:lightRig>
          </a:scene3d>
          <a:sp3d prstMaterial="matte">
            <a:bevelT/>
            <a:contourClr>
              <a:schemeClr val="bg2">
                <a:tint val="1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twoPt" dir="t">
              <a:rot lat="0" lon="0" rev="8100000"/>
            </a:lightRig>
          </a:scene3d>
          <a:sp3d prstMaterial="matte">
            <a:bevelT/>
            <a:bevelB w="0" h="0"/>
            <a:extrusionClr>
              <a:schemeClr val="bg1"/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  <a:lum val="90000"/>
              </a:schemeClr>
            </a:gs>
            <a:gs pos="5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ntern">
    <a:dk1>
      <a:sysClr val="windowText" lastClr="000000"/>
    </a:dk1>
    <a:lt1>
      <a:sysClr val="window" lastClr="FFFFFF"/>
    </a:lt1>
    <a:dk2>
      <a:srgbClr val="430000"/>
    </a:dk2>
    <a:lt2>
      <a:srgbClr val="FFE8E8"/>
    </a:lt2>
    <a:accent1>
      <a:srgbClr val="E91201"/>
    </a:accent1>
    <a:accent2>
      <a:srgbClr val="FF6262"/>
    </a:accent2>
    <a:accent3>
      <a:srgbClr val="FF8000"/>
    </a:accent3>
    <a:accent4>
      <a:srgbClr val="EEA451"/>
    </a:accent4>
    <a:accent5>
      <a:srgbClr val="EA44C9"/>
    </a:accent5>
    <a:accent6>
      <a:srgbClr val="D21578"/>
    </a:accent6>
    <a:hlink>
      <a:srgbClr val="00B5CE"/>
    </a:hlink>
    <a:folHlink>
      <a:srgbClr val="E17100"/>
    </a:folHlink>
  </a:clrScheme>
</a:themeOverride>
</file>

<file path=ppt/theme/themeOverride2.xml><?xml version="1.0" encoding="utf-8"?>
<a:themeOverride xmlns:a="http://schemas.openxmlformats.org/drawingml/2006/main">
  <a:clrScheme name="Lantern">
    <a:dk1>
      <a:sysClr val="windowText" lastClr="000000"/>
    </a:dk1>
    <a:lt1>
      <a:sysClr val="window" lastClr="FFFFFF"/>
    </a:lt1>
    <a:dk2>
      <a:srgbClr val="430000"/>
    </a:dk2>
    <a:lt2>
      <a:srgbClr val="FFE8E8"/>
    </a:lt2>
    <a:accent1>
      <a:srgbClr val="E91201"/>
    </a:accent1>
    <a:accent2>
      <a:srgbClr val="FF6262"/>
    </a:accent2>
    <a:accent3>
      <a:srgbClr val="FF8000"/>
    </a:accent3>
    <a:accent4>
      <a:srgbClr val="EEA451"/>
    </a:accent4>
    <a:accent5>
      <a:srgbClr val="EA44C9"/>
    </a:accent5>
    <a:accent6>
      <a:srgbClr val="D21578"/>
    </a:accent6>
    <a:hlink>
      <a:srgbClr val="00B5CE"/>
    </a:hlink>
    <a:folHlink>
      <a:srgbClr val="E171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302</Words>
  <Application>Microsoft Office PowerPoint</Application>
  <PresentationFormat>Экран (4:3)</PresentationFormat>
  <Paragraphs>56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Lantern</vt:lpstr>
      <vt:lpstr>  государственное казённое специальное (коррекционное) образовательное учреждение Саратовской  для обучающихся воспитанников с ограниченными возможностями здоровья «Специальная (коррекционная) общеобразовательная школа- интернат VIII вида с. Приволжское Ровенского района»  </vt:lpstr>
      <vt:lpstr>Великая отечественная война</vt:lpstr>
      <vt:lpstr>Животные на  великой  Отечественной войне</vt:lpstr>
      <vt:lpstr>Слайд 4</vt:lpstr>
      <vt:lpstr>Слайд 5</vt:lpstr>
      <vt:lpstr>Слайд 6</vt:lpstr>
      <vt:lpstr>Слайд 7</vt:lpstr>
      <vt:lpstr>Собаки</vt:lpstr>
      <vt:lpstr>Слайд 9</vt:lpstr>
      <vt:lpstr>Разыскивали диверсионные группы противника</vt:lpstr>
      <vt:lpstr>Служили связистами</vt:lpstr>
      <vt:lpstr>По официальной статистике во время Великой Отечественной войны собаки:</vt:lpstr>
      <vt:lpstr>Впервые собаки идут рядом с человеком и на  Параде Победы 24 июля 1945 года </vt:lpstr>
      <vt:lpstr>Лошади на войне</vt:lpstr>
      <vt:lpstr>Лошади могли пройти там, где не пройдёт никакая другая техника</vt:lpstr>
      <vt:lpstr>Много лошадей пало на  полях сражений</vt:lpstr>
      <vt:lpstr>Лоси  на войне </vt:lpstr>
      <vt:lpstr>Голуби на войне</vt:lpstr>
      <vt:lpstr>Слайд 19</vt:lpstr>
      <vt:lpstr> </vt:lpstr>
      <vt:lpstr>Памятник посвящен 60 видам животным. 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Admin</dc:creator>
  <cp:lastModifiedBy>я</cp:lastModifiedBy>
  <cp:revision>77</cp:revision>
  <dcterms:created xsi:type="dcterms:W3CDTF">2012-05-01T16:38:58Z</dcterms:created>
  <dcterms:modified xsi:type="dcterms:W3CDTF">2015-10-11T09:41:30Z</dcterms:modified>
</cp:coreProperties>
</file>