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293" r:id="rId3"/>
    <p:sldId id="257" r:id="rId4"/>
    <p:sldId id="282" r:id="rId5"/>
    <p:sldId id="283" r:id="rId6"/>
    <p:sldId id="274" r:id="rId7"/>
    <p:sldId id="258" r:id="rId8"/>
    <p:sldId id="287" r:id="rId9"/>
    <p:sldId id="259" r:id="rId10"/>
    <p:sldId id="286" r:id="rId11"/>
    <p:sldId id="290" r:id="rId12"/>
    <p:sldId id="278" r:id="rId13"/>
    <p:sldId id="260" r:id="rId14"/>
    <p:sldId id="261" r:id="rId15"/>
    <p:sldId id="263" r:id="rId16"/>
    <p:sldId id="264" r:id="rId17"/>
    <p:sldId id="265" r:id="rId18"/>
    <p:sldId id="291" r:id="rId19"/>
    <p:sldId id="284" r:id="rId20"/>
    <p:sldId id="281" r:id="rId21"/>
    <p:sldId id="280" r:id="rId22"/>
    <p:sldId id="266" r:id="rId23"/>
    <p:sldId id="292" r:id="rId24"/>
    <p:sldId id="269" r:id="rId25"/>
    <p:sldId id="270" r:id="rId26"/>
    <p:sldId id="276" r:id="rId27"/>
    <p:sldId id="275" r:id="rId28"/>
    <p:sldId id="277" r:id="rId29"/>
    <p:sldId id="279" r:id="rId30"/>
    <p:sldId id="295" r:id="rId31"/>
    <p:sldId id="29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29DA-7462-491E-A109-FB3E83DD67D5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D3849B8-B8EC-471D-BE0D-D1621E70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29DA-7462-491E-A109-FB3E83DD67D5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49B8-B8EC-471D-BE0D-D1621E70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29DA-7462-491E-A109-FB3E83DD67D5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49B8-B8EC-471D-BE0D-D1621E70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29DA-7462-491E-A109-FB3E83DD67D5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D3849B8-B8EC-471D-BE0D-D1621E70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29DA-7462-491E-A109-FB3E83DD67D5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49B8-B8EC-471D-BE0D-D1621E70B6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29DA-7462-491E-A109-FB3E83DD67D5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49B8-B8EC-471D-BE0D-D1621E70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29DA-7462-491E-A109-FB3E83DD67D5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D3849B8-B8EC-471D-BE0D-D1621E70B6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29DA-7462-491E-A109-FB3E83DD67D5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49B8-B8EC-471D-BE0D-D1621E70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29DA-7462-491E-A109-FB3E83DD67D5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49B8-B8EC-471D-BE0D-D1621E70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29DA-7462-491E-A109-FB3E83DD67D5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49B8-B8EC-471D-BE0D-D1621E70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29DA-7462-491E-A109-FB3E83DD67D5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49B8-B8EC-471D-BE0D-D1621E70B6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73929DA-7462-491E-A109-FB3E83DD67D5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3849B8-B8EC-471D-BE0D-D1621E70B6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lol54.ru/uploads/posts/2011-02/thumbs/1298107684_55150_pod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source=wiz&amp;fp=0&amp;img_url=http://russia.dorus.ru/photos/4831914_mini.jpg&amp;text=%D0%BA%D0%B0%D1%80%D1%82%D0%B8%D0%BD%D0%BA%D0%B8%20%D1%81%D0%BC%D0%B5%D1%88%D0%B0%D0%BD%D0%BD%D0%BE%D0%B3%D0%BE%20%D0%BC%D0%B0%D0%B3%D0%B0%D0%B7%D0%B8%D0%BD&amp;noreask=1&amp;pos=2&amp;lr=47&amp;rpt=simage&amp;nojs=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source=wiz&amp;fp=0&amp;img_url=http://gazeta.a42.ru/images/lenta/8653.jpg&amp;text=%D0%BA%D0%B0%D1%80%D1%82%D0%B8%D0%BD%D0%BA%D0%B8%20%D0%BA%D0%BE%D1%80%D0%B7%D0%B8%D0%BD%D0%B0%20%D1%81%20%D0%BF%D1%80%D0%BE%D0%B4%D1%83%D0%BA%D1%82%D0%B0%D0%BC%D0%B8&amp;noreask=1&amp;pos=2&amp;lr=47&amp;rpt=simage&amp;nojs=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yandex.ru/yandsearch?source=wiz&amp;fp=0&amp;img_url=http://www.toshop.ru/big/picture_1560.jpg&amp;text=%D0%BA%D0%B0%D1%80%D1%82%D0%B8%D0%BD%D0%BA%D0%B8%20%D0%BC%D1%8F%D1%81%D0%BD%D0%BE%D0%B3%D0%BE%D0%BE%D1%82%D0%B4%D0%B5%D0%BB%D0%B0%20%D0%B2%20%D0%BC%D0%B0%D0%B3%D0%B0%D0%B7%D0%B8%D0%BD%D0%B0%D1%85&amp;noreask=1&amp;pos=1&amp;lr=47&amp;rpt=simage&amp;nojs=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yandex.ru/yandsearch?source=wiz&amp;fp=0&amp;img_url=http://videovizov.com.ua/userfiles/image/vitrina/14/IMG_1669.jpg&amp;text=%D0%BA%D0%B0%D1%80%D1%82%D0%B8%D0%BD%D0%BA%D0%B8%20%D0%BC%D0%BE%D0%BB%D0%BE%D1%87%D0%BD%D0%BE%D0%B3%D0%BE%20%D0%BE%D1%82%D0%B4%D0%B5%D0%BB%D0%B0%20%D0%B2%20%D0%BC%D0%B0%D0%B3%D0%B0%D0%B7%D0%B8%D0%BD%D0%B0%D1%85&amp;noreask=1&amp;pos=5&amp;lr=47&amp;rpt=simage&amp;nojs=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ages.yandex.ru/yandsearch?source=wiz&amp;fp=0&amp;img_url=http://static.zakon.kz/img/040398/040398789.JPG&amp;text=%D0%BA%D0%B0%D1%80%D1%82%D0%B8%D0%BD%D0%BA%D0%B8%20%D1%84%D1%80%D1%83%D0%BA%D1%82%D0%BE%D0%B2%D0%BE%D0%B3%D0%BE%20%D0%BC%D0%B0%D0%B3%D0%B0%D0%B7%D0%B8%D0%BD%D0%B0&amp;noreask=1&amp;pos=0&amp;lr=47&amp;rpt=simage&amp;nojs=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yandex.ru/yandsearch?source=wiz&amp;fp=0&amp;img_url=http://odessa-life.od.ua/upload/image/hleb_v_magazine.jpg&amp;text=%D0%BA%D0%B0%D1%80%D1%82%D0%B8%D0%BD%D0%BA%D0%B8%20%D1%85%D0%BB%D0%B5%D0%B1.%20%D0%BC%D0%B0%D0%B3%D0%B0%D0%B7%D0%B8%D0%BD%D0%B0&amp;noreask=1&amp;pos=0&amp;lr=47&amp;rpt=simage&amp;nojs=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yandex.ru/yandsearch?source=wiz&amp;fp=0&amp;img_url=http://inmsk.ru/images/35401/24/354012406.jpg&amp;text=%D0%BA%D0%B0%D1%80%D1%82%D0%B8%D0%BD%D0%BA%D0%B8%20%D1%80%D1%8B%D0%B1%D0%BD%D0%BE%D0%B3%D0%BE%D0%BE%D1%82%D0%B4%D0%B5%D0%BB%D0%B0%20%D0%B2%20%D0%BC%D0%B0%D0%B3%D0%B0%D0%B7%D0%B8%D0%BD%D0%B0%D1%85&amp;noreask=1&amp;pos=5&amp;lr=47&amp;rpt=simage&amp;nojs=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images.yandex.ru/yandsearch?source=wiz&amp;fp=0&amp;img_url=http://www.fermer.ru/files/-2009_%D0%B1%D0%B0%D0%BA%D0%B0%D0%BB%D0%B5%D1%8F.jpg&amp;text=%D0%BA%D0%B0%D1%80%D1%82%D0%B8%D0%BD%D0%BA%D0%B8%20%D0%B1%D0%B0%D0%BA%D0%B0%D0%BB%D0%B5%D0%B8&amp;noreask=1&amp;pos=7&amp;lr=47&amp;rpt=simage&amp;noj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hyperlink" Target="http://images.yandex.ru/yandsearch?source=wiz&amp;fp=0&amp;img_url=http://msk.pulscen.ru/system/images/product/000/044/746_medium.jpg&amp;text=%D0%BA%D0%B0%D1%80%D1%82%D0%B8%D0%BD%D0%BA%D0%B8%20%D0%B1%D0%B0%D0%BA%D0%B0%D0%BB%D0%B5%D0%B8&amp;noreask=1&amp;pos=6&amp;lr=47&amp;rpt=simage&amp;nojs=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fp=0&amp;img_url=http://sterlegrad.ru/uploads/posts/2011-06/1309087756_s3.jpg&amp;text=%D0%BA%D0%B0%D1%80%D1%82%D0%B8%D0%BD%D0%BA%D0%B8%20%D0%BC%D0%B0%D0%B3%D0%B0%D0%B7%D0%B8%D0%BD%D0%B0%20%D0%BC%D0%B0%D0%B3%D0%BD%D0%B8%D1%82&amp;noreask=1&amp;pos=0&amp;lr=47&amp;rpt=simage&amp;nojs=1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source=wiz&amp;fp=0&amp;img_url=http://www.pachd.com/free-images/food-images/onion-01.jpg&amp;text=%D0%BA%D0%B0%D1%80%D1%82%D0%B8%D0%BD%D0%BA%D0%B0%20%22%D0%BB%D1%83%D0%BA&amp;noreask=1&amp;pos=0&amp;lr=47&amp;rpt=simage&amp;nojs=1" TargetMode="External"/><Relationship Id="rId13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2.jpeg"/><Relationship Id="rId12" Type="http://schemas.openxmlformats.org/officeDocument/2006/relationships/hyperlink" Target="http://images.yandex.ru/yandsearch?source=wiz&amp;fp=0&amp;img_url=http://cl89853.tmweb.ru/wp-content/uploads/2013/11/kapusta-polza-v-kazhdom-sorte.jpg&amp;text=%D0%BA%D0%B0%D1%80%D1%82%D0%B8%D0%BD%D0%BA%D0%B0%20%D0%BA%D0%B0%D0%BF%D1%83%D1%81%D1%82%D0%B0&amp;noreask=1&amp;pos=0&amp;lr=47&amp;rpt=simage&amp;nojs=1" TargetMode="External"/><Relationship Id="rId2" Type="http://schemas.openxmlformats.org/officeDocument/2006/relationships/hyperlink" Target="http://images.yandex.ru/yandsearch?source=wiz&amp;text=%D0%BA%D0%B0%D1%80%D1%82%D0%B8%D0%BD%D0%BA%D0%B0%20%D0%BA%D0%B5%D1%84%D0%B8%D1%80&amp;noreask=1&amp;img_url=http://img1.liveinternet.ru/images/attach/c/0/63/34/63034218_15.jpg&amp;pos=0&amp;rpt=simage&amp;lr=4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source=wiz&amp;fp=0&amp;img_url=http://rozmar.com/images/okyn.jpg&amp;text=%D0%BA%D0%B0%D1%80%D1%82%D0%B8%D0%BD%D0%BA%D0%B0%20%22%20%20%D1%80%D1%8B%D0%B1%D0%B0&amp;noreask=1&amp;pos=1&amp;lr=47&amp;rpt=simage&amp;nojs=1" TargetMode="External"/><Relationship Id="rId11" Type="http://schemas.openxmlformats.org/officeDocument/2006/relationships/image" Target="../media/image24.jpeg"/><Relationship Id="rId5" Type="http://schemas.openxmlformats.org/officeDocument/2006/relationships/image" Target="../media/image21.jpeg"/><Relationship Id="rId15" Type="http://schemas.openxmlformats.org/officeDocument/2006/relationships/image" Target="../media/image26.jpeg"/><Relationship Id="rId10" Type="http://schemas.openxmlformats.org/officeDocument/2006/relationships/hyperlink" Target="http://images.yandex.ru/yandsearch?source=wiz&amp;fp=0&amp;img_url=http://blog.foodnetwork.com/healthyeats/files/2009/09/oatmeal_lead.jpg&amp;text=%D0%BA%D0%B0%D1%80%D1%82%D0%B8%D0%BD%D0%BA%D0%B0%20%22%20%20%D0%BA%D0%B0%D1%88%D0%B0%20%D0%B3%D0%B5%D1%80%D0%BA%D1%83%D0%BB%D0%B5%D1%81%22&amp;noreask=1&amp;pos=23&amp;lr=47&amp;rpt=simage&amp;nojs=1" TargetMode="External"/><Relationship Id="rId4" Type="http://schemas.openxmlformats.org/officeDocument/2006/relationships/hyperlink" Target="http://img0.liveinternet.ru/images/attach/c/1/55/727/55727073_slide0003_image0041.jpg" TargetMode="External"/><Relationship Id="rId9" Type="http://schemas.openxmlformats.org/officeDocument/2006/relationships/image" Target="../media/image23.jpeg"/><Relationship Id="rId14" Type="http://schemas.openxmlformats.org/officeDocument/2006/relationships/hyperlink" Target="http://images.yandex.ru/yandsearch?source=wiz&amp;fp=0&amp;img_url=http://www.easyvectors.com/assets/images/vectors/afbig/carrot-clip-art.jpg&amp;text=%D0%BA%D0%B0%D1%80%D1%82%D0%B8%D0%BD%D0%BA%D0%B0%20%22%20%D0%BC%D0%BE%D1%80%D0%BA%D0%BE%D0%B2%D1%8C&amp;noreask=1&amp;pos=10&amp;lr=47&amp;rpt=simage&amp;nojs=1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source=wiz&amp;fp=0&amp;img_url=http://meal.com.ua/uploads/posts/1207194094_salo.jpg&amp;text=%D0%BA%D0%B0%D1%80%D1%82%D0%B8%D0%BD%D0%BA%D0%B0%20%22%20%D1%81%D0%B0%D0%BB%D0%BE&amp;noreask=1&amp;pos=1&amp;lr=47&amp;rpt=simage&amp;nojs=1" TargetMode="External"/><Relationship Id="rId13" Type="http://schemas.openxmlformats.org/officeDocument/2006/relationships/image" Target="../media/image32.jpeg"/><Relationship Id="rId3" Type="http://schemas.openxmlformats.org/officeDocument/2006/relationships/image" Target="../media/image27.jpeg"/><Relationship Id="rId7" Type="http://schemas.openxmlformats.org/officeDocument/2006/relationships/image" Target="../media/image29.jpeg"/><Relationship Id="rId12" Type="http://schemas.openxmlformats.org/officeDocument/2006/relationships/hyperlink" Target="http://images.yandex.ru/yandsearch?source=wiz&amp;fp=0&amp;img_url=http://www.sxc.hu/assets/38/370867/meat-430937-s.jpg&amp;text=%D0%BA%D0%B0%D1%80%D1%82%D0%B8%D0%BD%D0%BA%D0%B0%20%D0%B6%D0%B8%D1%80%D0%BD%D0%BE%D0%B3%D0%BE%20%D0%BC%D1%8F%D1%81%D0%B0&amp;noreask=1&amp;pos=8&amp;lr=47&amp;rpt=simage&amp;nojs=1" TargetMode="External"/><Relationship Id="rId2" Type="http://schemas.openxmlformats.org/officeDocument/2006/relationships/hyperlink" Target="http://images.yandex.ru/yandsearch?source=wiz&amp;fp=0&amp;img_url=http://img-fotki.yandex.ru/get/3912/ruskrivushka.12b/0_30a42_ed466bc9_XL&amp;text=%D0%BA%D0%B0%D1%80%D1%82%D0%B8%D0%BD%D0%BA%D0%B0%20%D1%87%D0%B8%D0%BF%D1%81%D1%8B&amp;noreask=1&amp;pos=0&amp;lr=47&amp;rpt=simage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source=wiz&amp;fp=0&amp;img_url=http://dl.glitter-graphics.net/pub/969/969621kbg50vwdbk.gif&amp;text=%D0%BA%D0%B0%D1%80%D1%82%D0%B8%D0%BD%D0%BA%D0%B0%20%22%20%D0%BF%D0%B5%D0%BF%D1%81%D0%B8%22&amp;noreask=1&amp;pos=0&amp;lr=47&amp;rpt=simage&amp;nojs=1" TargetMode="External"/><Relationship Id="rId11" Type="http://schemas.openxmlformats.org/officeDocument/2006/relationships/image" Target="../media/image31.jpeg"/><Relationship Id="rId5" Type="http://schemas.openxmlformats.org/officeDocument/2006/relationships/image" Target="../media/image28.jpeg"/><Relationship Id="rId10" Type="http://schemas.openxmlformats.org/officeDocument/2006/relationships/hyperlink" Target="http://images.yandex.ru/yandsearch?source=wiz&amp;fp=0&amp;img_url=http://cs9553.vk.me/u60553829/a_4b3711ed.jpg&amp;text=%D0%BA%D0%B0%D1%80%D1%82%D0%B8%D0%BD%D0%BA%D0%B0%20%22%D0%A1%D0%BD%D0%B8%D0%B3%D0%B5%D1%80%D1%81&amp;noreask=1&amp;pos=3&amp;lr=47&amp;rpt=simage&amp;nojs=1" TargetMode="External"/><Relationship Id="rId4" Type="http://schemas.openxmlformats.org/officeDocument/2006/relationships/hyperlink" Target="http://images.yandex.ru/yandsearch?source=wiz&amp;fp=0&amp;img_url=http://upload.wikimedia.org/wikipedia/ru/f/f6/%D0%9A%D0%BE%D0%BD%D1%84%D0%B5%D1%82%D1%8B_%D0%91%D0%B5%D0%BB%D0%BE%D1%87%D0%BA%D0%B0.jpg&amp;text=%D0%BA%D0%B0%D1%80%D1%82%D0%B8%D0%BD%D0%BA%D0%B0%20%D0%BA%D0%BE%D0%BD%D1%84%D0%B5%D1%82%D1%8B&amp;noreask=1&amp;pos=1&amp;lr=47&amp;rpt=simage&amp;nojs=1" TargetMode="External"/><Relationship Id="rId9" Type="http://schemas.openxmlformats.org/officeDocument/2006/relationships/image" Target="../media/image30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37.jpeg"/><Relationship Id="rId2" Type="http://schemas.openxmlformats.org/officeDocument/2006/relationships/hyperlink" Target="http://images.yandex.ru/yandsearch?source=wiz&amp;fp=0&amp;img_url=http://cl89853.tmweb.ru/wp-content/uploads/2013/11/kapusta-polza-v-kazhdom-sorte.jpg&amp;text=%D0%BA%D0%B0%D1%80%D1%82%D0%B8%D0%BD%D0%BA%D0%B0%20%D0%BA%D0%B0%D0%BF%D1%83%D1%81%D1%82%D0%B0&amp;noreask=1&amp;pos=0&amp;lr=47&amp;rpt=simage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ruitinfo.ru/data/tradeboard/16301/tradeboardmpT6KC_img.jpg" TargetMode="External"/><Relationship Id="rId5" Type="http://schemas.openxmlformats.org/officeDocument/2006/relationships/image" Target="../media/image36.jpeg"/><Relationship Id="rId4" Type="http://schemas.openxmlformats.org/officeDocument/2006/relationships/hyperlink" Target="http://images.yandex.ru/yandsearch?source=wiz&amp;fp=0&amp;img_url=http://i061.radikal.ru/0908/0b/72f03b7fba37.jpg&amp;text=%D0%BA%D0%B0%D1%80%D1%82%D0%B8%D0%BD%D0%BA%D0%B8%20%D1%8F%D0%B1%D0%BB%D0%BE%D0%BA%D0%BE&amp;noreask=1&amp;pos=10&amp;lr=47&amp;rpt=simage&amp;nojs=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source=wiz&amp;fp=0&amp;img_url=http://www.gamestyle.ru/images/ut_materials/image/310.jpg&amp;text=%D1%82%D0%BE%D1%80%D0%B3%D0%BE%D0%B2%D0%B0%D1%8F%20%D0%BB%D0%B0%D0%B2%D0%BA%D0%B0&amp;noreask=1&amp;pos=0&amp;lr=47&amp;rpt=simage&amp;nojs=1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source=wiz&amp;fp=0&amp;img_url=http://venividi.ru/files/img/9840/135.jpg&amp;text=%D1%82%D0%BE%D1%80%D0%B3%D0%BE%D0%B2%D0%B0%D1%8F%20%D0%BB%D0%B0%D0%B2%D0%BA%D0%B0&amp;noreask=1&amp;pos=3&amp;lr=47&amp;rpt=simage&amp;nojs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source=wiz&amp;fp=0&amp;img_url=http://img.board.tut.ua/200/l/la/lar/larek_7856207.jpg&amp;text=%D1%82%D0%BE%D1%80%D0%B3%D0%BE%D0%B2%D0%B0%D1%8F%20%D0%BB%D0%B0%D0%B2%D0%BA%D0%B0&amp;noreask=1&amp;pos=12&amp;lr=47&amp;rpt=simage&amp;nojs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source=wiz&amp;fp=0&amp;img_url=http://www.g2p.ru/files/realestate/31095.jpg&amp;text=%D0%BA%D0%B0%D1%80%D1%82%D0%B8%D0%BD%D0%BA%D0%B8%20%D0%BF%D1%80%D0%BE%D0%B4%D0%BE%D0%B2%D0%BE%D0%BB%D1%8C%D1%81%D1%82%D0%B2%D0%B5%D0%BD%D0%BD%D1%8B%D0%B5%20%D0%BC%D0%B0%D0%B3%D0%B0%D0%B7%D0%B8%D0%BD%D1%8B&amp;noreask=1&amp;pos=16&amp;lr=47&amp;rpt=simage&amp;nojs=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source=wiz&amp;fp=0&amp;img_url=http://ru.fishki.net/picsw/092011/06/post/sssr/sssr-029.jpg&amp;text=%D0%BA%D0%B0%D1%80%D1%82%D0%B8%D0%BD%D0%BA%D0%B8%20%D0%B3%D0%B0%D1%81%D1%82%D1%80%D0%BE%D0%BD%D0%BE%D0%BC%D0%B0&amp;noreask=1&amp;pos=15&amp;lr=47&amp;rpt=simage&amp;nojs=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source=wiz&amp;fp=0&amp;img_url=http://nova.kahovka.org.ua/forum/gallery/albums/userpics/normal_ynivermag.jpg&amp;text=%D0%BA%D0%B0%D1%80%D1%82%D0%B8%D0%BD%D0%BA%D0%B8%20%D1%83%D0%BD%D0%B8%D0%B2%D0%B5%D1%80%D0%BC%D0%B0%D0%B3%D0%B0&amp;noreask=1&amp;pos=1&amp;lr=47&amp;rpt=simage&amp;nojs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Урок социально-бытовой ориентировки в коррекционной школе </a:t>
            </a:r>
            <a:r>
              <a:rPr lang="en-US" sz="2400" dirty="0" smtClean="0"/>
              <a:t>VIII</a:t>
            </a:r>
            <a:r>
              <a:rPr lang="ru-RU" sz="2400" dirty="0" smtClean="0"/>
              <a:t> вида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на тему: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«Универмаги и специализированные продовольственные магазины»</a:t>
            </a:r>
            <a:br>
              <a:rPr lang="ru-RU" dirty="0" smtClean="0"/>
            </a:br>
            <a:r>
              <a:rPr lang="ru-RU" sz="2400" dirty="0" smtClean="0"/>
              <a:t>Подготовила: учитель СБО </a:t>
            </a:r>
            <a:r>
              <a:rPr lang="ru-RU" sz="2400" dirty="0" err="1" smtClean="0"/>
              <a:t>Сайгакова</a:t>
            </a:r>
            <a:r>
              <a:rPr lang="ru-RU" sz="2400" dirty="0" smtClean="0"/>
              <a:t> М.С.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/>
          <a:lstStyle/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Специализированный магазин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Специализированные магазины торгуют только одной группой товаров – «Одежда», «Обувь», «Ткани», «Молоко», «Хлеб»</a:t>
            </a:r>
          </a:p>
          <a:p>
            <a:endParaRPr lang="ru-RU" dirty="0"/>
          </a:p>
        </p:txBody>
      </p:sp>
      <p:pic>
        <p:nvPicPr>
          <p:cNvPr id="5" name="Рисунок 4" descr="http://lol54.ru/uploads/posts/2011-02/thumbs/1298107684_55150_pod.jpg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3214686"/>
            <a:ext cx="7072362" cy="329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Магазин смешанных товаров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магазин- торговля продуктами и частью промышленных товаров</a:t>
            </a:r>
            <a:endParaRPr lang="ru-RU" dirty="0"/>
          </a:p>
        </p:txBody>
      </p:sp>
      <p:pic>
        <p:nvPicPr>
          <p:cNvPr id="4" name="Рисунок 3" descr="http://im5-tub-ru.yandex.net/i?id=196233874-08-72&amp;n=2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716530"/>
            <a:ext cx="7500990" cy="3855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Товар</a:t>
            </a:r>
            <a:r>
              <a:rPr lang="ru-RU" dirty="0" smtClean="0"/>
              <a:t>- то, что мы покупаем в магазине</a:t>
            </a:r>
          </a:p>
          <a:p>
            <a:r>
              <a:rPr lang="ru-RU" b="1" dirty="0" smtClean="0"/>
              <a:t>Цена товара</a:t>
            </a:r>
            <a:r>
              <a:rPr lang="ru-RU" dirty="0" smtClean="0"/>
              <a:t>- сколько стоит товар</a:t>
            </a:r>
          </a:p>
          <a:p>
            <a:r>
              <a:rPr lang="ru-RU" b="1" dirty="0" smtClean="0"/>
              <a:t>Касса</a:t>
            </a:r>
            <a:r>
              <a:rPr lang="ru-RU" dirty="0" smtClean="0"/>
              <a:t>- место, где оплачивается товар, покупка</a:t>
            </a:r>
          </a:p>
          <a:p>
            <a:r>
              <a:rPr lang="ru-RU" b="1" dirty="0" smtClean="0"/>
              <a:t>Чек</a:t>
            </a:r>
            <a:r>
              <a:rPr lang="ru-RU" dirty="0" smtClean="0"/>
              <a:t>- талон с указанием стоимости товара, покупки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im4-tub-ru.yandex.net/i?id=287249225-70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956376" cy="602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http://im4-tub-ru.yandex.net/i?id=228793161-16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85728"/>
            <a:ext cx="8286808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7-tub-ru.yandex.net/i?id=114264862-28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85728"/>
            <a:ext cx="8143932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0-tub-ru.yandex.net/i?id=482356985-25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85728"/>
            <a:ext cx="8358246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http://im0-tub-ru.yandex.net/i?id=482356985-25-72&amp;n=21">
            <a:hlinkClick r:id="rId2" tgtFrame="_blank"/>
          </p:cNvPr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996" y="438128"/>
            <a:ext cx="8358246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6-tub-ru.yandex.net/i?id=106920016-68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57166"/>
            <a:ext cx="8286808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http://im6-tub-ru.yandex.net/i?id=106920016-68-72&amp;n=21">
            <a:hlinkClick r:id="rId2" tgtFrame="_blank"/>
          </p:cNvPr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434" y="509566"/>
            <a:ext cx="8286808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Гастрономический отдел-отдел, где продают изделия из мяса и рыбы, готовые к употреблению.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im2-tub-ru.yandex.net/i?id=461606736-31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376612" y="3102769"/>
            <a:ext cx="25431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http://im2-tub-ru.yandex.net/i?id=461606736-31-72&amp;n=21">
            <a:hlinkClick r:id="rId2" tgtFrame="_blank"/>
          </p:cNvPr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9558" y="2224078"/>
            <a:ext cx="8429684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Бакалейный отдел- отдел, где продают сухие съедобные продукты.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http://im2-tub-ru.yandex.net/i?id=146321747-33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576637" y="3102769"/>
            <a:ext cx="2143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6-tub-ru.yandex.net/i?id=21819985-09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1500174"/>
            <a:ext cx="4429156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3" descr="http://im2-tub-ru.yandex.net/i?id=146321747-33-72&amp;n=21">
            <a:hlinkClick r:id="rId2" tgtFrame="_blank"/>
          </p:cNvPr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996" y="2652706"/>
            <a:ext cx="828680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http://im6-tub-ru.yandex.net/i?id=66477179-50-72&amp;n=21">
            <a:hlinkClick r:id="rId2" tgtFrame="_blank"/>
          </p:cNvPr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32656"/>
            <a:ext cx="8424936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поведения в магазине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Пропусти выходящих из магазина</a:t>
            </a:r>
          </a:p>
          <a:p>
            <a:r>
              <a:rPr lang="ru-RU" dirty="0" smtClean="0"/>
              <a:t>Пройди в отдел нужной покупки</a:t>
            </a:r>
          </a:p>
          <a:p>
            <a:r>
              <a:rPr lang="ru-RU" dirty="0" smtClean="0"/>
              <a:t>Вежливо обратись к продавцу или кассиру</a:t>
            </a:r>
          </a:p>
          <a:p>
            <a:r>
              <a:rPr lang="ru-RU" dirty="0" smtClean="0"/>
              <a:t>В магазине самообслуживания не нарушай упаковку продукта</a:t>
            </a:r>
          </a:p>
          <a:p>
            <a:r>
              <a:rPr lang="ru-RU" dirty="0" smtClean="0"/>
              <a:t>Передвигаясь по магазину, не толкайся, уступи дорогу, если кто-то торопится</a:t>
            </a:r>
          </a:p>
          <a:p>
            <a:r>
              <a:rPr lang="ru-RU" dirty="0" smtClean="0"/>
              <a:t>Не облокачивайся на  витрину</a:t>
            </a:r>
          </a:p>
          <a:p>
            <a:r>
              <a:rPr lang="ru-RU" dirty="0" smtClean="0"/>
              <a:t>Громкий разговор мешает продавцам и покупателям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Запомни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Покупая продукты, положи на дно сумки те, которые не помнутся,</a:t>
            </a:r>
          </a:p>
          <a:p>
            <a:pPr>
              <a:buNone/>
            </a:pPr>
            <a:r>
              <a:rPr lang="ru-RU" dirty="0" smtClean="0"/>
              <a:t>не сломаются и не потеряют свой товарный вид, а сверху – хрупкие  и  ломкие.                     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Профессии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Продавец-работает</a:t>
            </a:r>
            <a:r>
              <a:rPr lang="ru-RU" dirty="0" smtClean="0"/>
              <a:t> с покупателями</a:t>
            </a:r>
          </a:p>
          <a:p>
            <a:r>
              <a:rPr lang="ru-RU" dirty="0" err="1" smtClean="0"/>
              <a:t>Кассир-отбивает</a:t>
            </a:r>
            <a:r>
              <a:rPr lang="ru-RU" dirty="0" smtClean="0"/>
              <a:t> чеки</a:t>
            </a:r>
          </a:p>
          <a:p>
            <a:r>
              <a:rPr lang="ru-RU" dirty="0" err="1" smtClean="0"/>
              <a:t>Фасовщик-развешивает</a:t>
            </a:r>
            <a:r>
              <a:rPr lang="ru-RU" dirty="0" smtClean="0"/>
              <a:t> и раскладывает товар</a:t>
            </a:r>
          </a:p>
          <a:p>
            <a:r>
              <a:rPr lang="ru-RU" dirty="0" err="1" smtClean="0"/>
              <a:t>Кладовщик-отвечает</a:t>
            </a:r>
            <a:r>
              <a:rPr lang="ru-RU" dirty="0" smtClean="0"/>
              <a:t> за склад</a:t>
            </a:r>
          </a:p>
          <a:p>
            <a:r>
              <a:rPr lang="ru-RU" dirty="0" err="1" smtClean="0"/>
              <a:t>Экспедитор-развозит</a:t>
            </a:r>
            <a:r>
              <a:rPr lang="ru-RU" dirty="0" smtClean="0"/>
              <a:t> товары по магазинам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Потерялись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Вставь в текст,  пропущенные слова.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     При самообслуживании все покупатели, находящиеся в магазине имеют</a:t>
            </a:r>
          </a:p>
          <a:p>
            <a:pPr>
              <a:buNone/>
            </a:pPr>
            <a:r>
              <a:rPr lang="ru-RU" dirty="0" smtClean="0"/>
              <a:t>свободный _______________  ко всем товарам. Товары расфасованы и открыто</a:t>
            </a:r>
          </a:p>
          <a:p>
            <a:pPr>
              <a:buNone/>
            </a:pPr>
            <a:r>
              <a:rPr lang="ru-RU" dirty="0" smtClean="0"/>
              <a:t>___________________  на торговом оборудовании.  Покупатель имеет</a:t>
            </a:r>
          </a:p>
          <a:p>
            <a:pPr>
              <a:buNone/>
            </a:pPr>
            <a:r>
              <a:rPr lang="ru-RU" dirty="0" smtClean="0"/>
              <a:t> возможность самостоятельно _________________  товар. Расчет за товары </a:t>
            </a:r>
          </a:p>
          <a:p>
            <a:pPr>
              <a:buNone/>
            </a:pPr>
            <a:r>
              <a:rPr lang="ru-RU" dirty="0" smtClean="0"/>
              <a:t>производится </a:t>
            </a:r>
          </a:p>
          <a:p>
            <a:pPr>
              <a:buNone/>
            </a:pPr>
            <a:r>
              <a:rPr lang="ru-RU" dirty="0" smtClean="0"/>
              <a:t>в _____________  при выходе из торгового зала магазина.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Полезные продукты</a:t>
            </a:r>
            <a:endParaRPr lang="ru-RU" dirty="0"/>
          </a:p>
        </p:txBody>
      </p:sp>
      <p:pic>
        <p:nvPicPr>
          <p:cNvPr id="4" name="Содержимое 3" descr="http://im0-tub-ru.yandex.net/i?id=279236915-69-72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2500306"/>
            <a:ext cx="8477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g0.liveinternet.ru/images/attach/c/1/55/727/55727073_slide0003_image0041.jpg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00166" y="2786058"/>
            <a:ext cx="935371" cy="925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4-tub-ru.yandex.net/i?id=656590502-21-72&amp;n=21">
            <a:hlinkClick r:id="rId6" tgtFrame="_blank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86446" y="1643050"/>
            <a:ext cx="2626360" cy="142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1-tub-ru.yandex.net/i?id=331775799-14-72&amp;n=21">
            <a:hlinkClick r:id="rId8" tgtFrame="_blank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57290" y="4071942"/>
            <a:ext cx="1903095" cy="142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0-tub-ru.yandex.net/i?id=73111655-14-72&amp;n=21">
            <a:hlinkClick r:id="rId10" tgtFrame="_blank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00760" y="4214818"/>
            <a:ext cx="1903095" cy="142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2-tub-ru.yandex.net/i?id=275292134-26-72&amp;n=21">
            <a:hlinkClick r:id="rId12" tgtFrame="_blank"/>
          </p:cNvPr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357554" y="4429132"/>
            <a:ext cx="1786255" cy="142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2-tub-ru.yandex.net/i?id=235160522-66-72&amp;n=21">
            <a:hlinkClick r:id="rId14" tgtFrame="_blank"/>
          </p:cNvPr>
          <p:cNvPicPr/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428860" y="1571612"/>
            <a:ext cx="1212215" cy="142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1-tub-ru.yandex.net/i?id=331775799-14-72&amp;n=21">
            <a:hlinkClick r:id="rId8" tgtFrame="_blank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09690" y="4224342"/>
            <a:ext cx="1903095" cy="142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Содержимое 3" descr="http://im0-tub-ru.yandex.net/i?id=279236915-69-72">
            <a:hlinkClick r:id="rId2"/>
          </p:cNvPr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8648" y="2652706"/>
            <a:ext cx="8477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im4-tub-ru.yandex.net/i?id=656590502-21-72&amp;n=21">
            <a:hlinkClick r:id="rId6" tgtFrame="_blank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38846" y="1795450"/>
            <a:ext cx="2626360" cy="142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Неполезные продукты</a:t>
            </a:r>
            <a:endParaRPr lang="ru-RU" dirty="0"/>
          </a:p>
        </p:txBody>
      </p:sp>
      <p:pic>
        <p:nvPicPr>
          <p:cNvPr id="4" name="Содержимое 3" descr="http://im6-tub-ru.yandex.net/i?id=96360549-34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28736"/>
            <a:ext cx="185738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1-tub-ru.yandex.net/i?id=452551829-03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1857364"/>
            <a:ext cx="2217740" cy="185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-ru.yandex.net/i?id=13998298-17-72&amp;n=21">
            <a:hlinkClick r:id="rId6" tgtFrame="_blank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43768" y="1000108"/>
            <a:ext cx="150019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5-tub-ru.yandex.net/i?id=165833025-33-72&amp;n=21">
            <a:hlinkClick r:id="rId8" tgtFrame="_blank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43636" y="4786322"/>
            <a:ext cx="235745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5-tub-ru.yandex.net/i?id=179048375-40-72&amp;n=21">
            <a:hlinkClick r:id="rId10" tgtFrame="_blank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4348" y="5072074"/>
            <a:ext cx="2860040" cy="1286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4-tub-ru.yandex.net/i?id=396190470-14-72&amp;n=21">
            <a:hlinkClick r:id="rId12" tgtFrame="_blank"/>
          </p:cNvPr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928926" y="3429000"/>
            <a:ext cx="2617475" cy="142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4-tub-ru.yandex.net/i?id=396190470-14-72&amp;n=21">
            <a:hlinkClick r:id="rId12" tgtFrame="_blank"/>
          </p:cNvPr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81326" y="3581400"/>
            <a:ext cx="2617475" cy="142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4-tub-ru.yandex.net/i?id=396190470-14-72&amp;n=21">
            <a:hlinkClick r:id="rId12" tgtFrame="_blank"/>
          </p:cNvPr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71802" y="3571876"/>
            <a:ext cx="2617475" cy="142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Подсчитай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.  Купи продукты согласно меню, и подсчитай  стоимость покупки.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</a:t>
            </a:r>
            <a:r>
              <a:rPr lang="ru-RU" b="1" i="1" dirty="0" smtClean="0"/>
              <a:t>Каша  рисовая                                                                                           Чай с лимоном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      1.                                               1.</a:t>
            </a:r>
          </a:p>
          <a:p>
            <a:pPr>
              <a:buNone/>
            </a:pPr>
            <a:r>
              <a:rPr lang="ru-RU" dirty="0" smtClean="0"/>
              <a:t>            2.                                               2.</a:t>
            </a:r>
          </a:p>
          <a:p>
            <a:pPr>
              <a:buNone/>
            </a:pPr>
            <a:r>
              <a:rPr lang="ru-RU" dirty="0" smtClean="0"/>
              <a:t>            3.                                                3.</a:t>
            </a:r>
          </a:p>
          <a:p>
            <a:pPr>
              <a:buNone/>
            </a:pPr>
            <a:r>
              <a:rPr lang="ru-RU" dirty="0" smtClean="0"/>
              <a:t>            4.                                                4.</a:t>
            </a:r>
          </a:p>
          <a:p>
            <a:pPr>
              <a:buNone/>
            </a:pPr>
            <a:r>
              <a:rPr lang="ru-RU" dirty="0" smtClean="0"/>
              <a:t>            5.                                                5.</a:t>
            </a:r>
          </a:p>
          <a:p>
            <a:endParaRPr lang="ru-RU" dirty="0"/>
          </a:p>
        </p:txBody>
      </p:sp>
      <p:pic>
        <p:nvPicPr>
          <p:cNvPr id="4" name="Рисунок 3" descr="MCj04129220000[1]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2143116"/>
            <a:ext cx="2192522" cy="1414131"/>
          </a:xfrm>
          <a:prstGeom prst="rect">
            <a:avLst/>
          </a:prstGeom>
          <a:noFill/>
        </p:spPr>
      </p:pic>
      <p:pic>
        <p:nvPicPr>
          <p:cNvPr id="5" name="Рисунок 4" descr="MCj04129220000[1]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4598" y="2295516"/>
            <a:ext cx="2192522" cy="1414131"/>
          </a:xfrm>
          <a:prstGeom prst="rect">
            <a:avLst/>
          </a:prstGeom>
          <a:noFill/>
        </p:spPr>
      </p:pic>
      <p:pic>
        <p:nvPicPr>
          <p:cNvPr id="6" name="Рисунок 5" descr="MCj04129220000[1]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2285992"/>
            <a:ext cx="2192522" cy="1414131"/>
          </a:xfrm>
          <a:prstGeom prst="rect">
            <a:avLst/>
          </a:prstGeom>
          <a:noFill/>
        </p:spPr>
      </p:pic>
      <p:pic>
        <p:nvPicPr>
          <p:cNvPr id="7" name="Рисунок 6" descr="MCj04129220000[1]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7474" y="2438392"/>
            <a:ext cx="2192522" cy="14141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Назови названия отделов магазинов.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              </a:t>
            </a:r>
          </a:p>
        </p:txBody>
      </p:sp>
      <p:pic>
        <p:nvPicPr>
          <p:cNvPr id="4" name="Рисунок 3" descr="PICT048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43050"/>
            <a:ext cx="4214842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PICT0483"/>
          <p:cNvPicPr/>
          <p:nvPr/>
        </p:nvPicPr>
        <p:blipFill>
          <a:blip r:embed="rId3" cstate="print"/>
          <a:srcRect r="7590" b="-4012"/>
          <a:stretch>
            <a:fillRect/>
          </a:stretch>
        </p:blipFill>
        <p:spPr bwMode="auto">
          <a:xfrm>
            <a:off x="285720" y="1643050"/>
            <a:ext cx="3929090" cy="52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Расставь по порядку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Расставь по порядку приобретение товара. </a:t>
            </a:r>
            <a:br>
              <a:rPr lang="ru-RU" dirty="0" smtClean="0"/>
            </a:br>
            <a:r>
              <a:rPr lang="ru-RU" dirty="0" smtClean="0"/>
              <a:t>«М» - заранее подумай, что бы ты хотел купить. </a:t>
            </a:r>
            <a:br>
              <a:rPr lang="ru-RU" dirty="0" smtClean="0"/>
            </a:br>
            <a:r>
              <a:rPr lang="ru-RU" dirty="0" smtClean="0"/>
              <a:t>«А» - обратись к продавцу с просьбой </a:t>
            </a:r>
          </a:p>
          <a:p>
            <a:r>
              <a:rPr lang="ru-RU" dirty="0" smtClean="0"/>
              <a:t>         рассказать о качествах товара. </a:t>
            </a:r>
            <a:br>
              <a:rPr lang="ru-RU" dirty="0" smtClean="0"/>
            </a:br>
            <a:r>
              <a:rPr lang="ru-RU" dirty="0" smtClean="0"/>
              <a:t>«А» - рассмотри товар на витрине, обрати </a:t>
            </a:r>
          </a:p>
          <a:p>
            <a:r>
              <a:rPr lang="ru-RU" dirty="0" smtClean="0"/>
              <a:t>         внимание на стоимость. </a:t>
            </a:r>
            <a:br>
              <a:rPr lang="ru-RU" dirty="0" smtClean="0"/>
            </a:br>
            <a:r>
              <a:rPr lang="ru-RU" dirty="0" smtClean="0"/>
              <a:t>«И» - возьми чек, проверь по нему сдачу. </a:t>
            </a:r>
            <a:br>
              <a:rPr lang="ru-RU" dirty="0" smtClean="0"/>
            </a:br>
            <a:r>
              <a:rPr lang="ru-RU" dirty="0" smtClean="0"/>
              <a:t>«Г» - обратись к продавцу с просьбой </a:t>
            </a:r>
          </a:p>
          <a:p>
            <a:r>
              <a:rPr lang="ru-RU" dirty="0" smtClean="0"/>
              <a:t>         показать товар. </a:t>
            </a:r>
            <a:br>
              <a:rPr lang="ru-RU" dirty="0" smtClean="0"/>
            </a:br>
            <a:r>
              <a:rPr lang="ru-RU" dirty="0" smtClean="0"/>
              <a:t>«Н» - положи чек на хранение. </a:t>
            </a:r>
            <a:br>
              <a:rPr lang="ru-RU" dirty="0" smtClean="0"/>
            </a:br>
            <a:r>
              <a:rPr lang="ru-RU" dirty="0" smtClean="0"/>
              <a:t>«З» - заплати за товар в кассу. 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логическую задачу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Девочка купила ………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каком магазине она была? </a:t>
            </a:r>
            <a:endParaRPr lang="ru-RU" dirty="0"/>
          </a:p>
        </p:txBody>
      </p:sp>
      <p:pic>
        <p:nvPicPr>
          <p:cNvPr id="4" name="Рисунок 3" descr="http://im2-tub-ru.yandex.net/i?id=275292134-26-72&amp;n=2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2714620"/>
            <a:ext cx="1786255" cy="142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2-tub-ru.yandex.net/i?id=480357234-15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2786058"/>
            <a:ext cx="1903095" cy="142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fruitinfo.ru/data/tradeboard/16301/tradeboardmpT6KC_img.jpg">
            <a:hlinkClick r:id="rId6" tgtFrame="_blank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2066" y="2428868"/>
            <a:ext cx="2357454" cy="1859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/>
          <a:lstStyle/>
          <a:p>
            <a:r>
              <a:rPr lang="ru-RU" b="1" dirty="0" smtClean="0"/>
              <a:t>Торговая лавка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/>
          </a:bodyPr>
          <a:lstStyle/>
          <a:p>
            <a:r>
              <a:rPr lang="ru-RU" dirty="0" smtClean="0"/>
              <a:t>В старину  магазины называли торговыми «лавками», а продавцов «лавочниками»</a:t>
            </a:r>
            <a:endParaRPr lang="ru-RU" dirty="0"/>
          </a:p>
          <a:p>
            <a:pPr>
              <a:buNone/>
            </a:pPr>
            <a:endParaRPr lang="ru-RU" b="1" dirty="0"/>
          </a:p>
          <a:p>
            <a:endParaRPr lang="ru-RU" dirty="0"/>
          </a:p>
        </p:txBody>
      </p:sp>
      <p:pic>
        <p:nvPicPr>
          <p:cNvPr id="4" name="Рисунок 3" descr="http://im0-tub-ru.yandex.net/i?id=582370315-37-72&amp;n=2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643182"/>
            <a:ext cx="785818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chemeClr val="accent2"/>
                </a:solidFill>
              </a:rPr>
              <a:t> Итог занятия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Какие виды магазинов вы узнали?</a:t>
            </a:r>
          </a:p>
          <a:p>
            <a:pPr eaLnBrk="1" hangingPunct="1"/>
            <a:r>
              <a:rPr lang="ru-RU" dirty="0" smtClean="0"/>
              <a:t>Для чего нам нужны магазины?</a:t>
            </a:r>
          </a:p>
          <a:p>
            <a:pPr eaLnBrk="1" hangingPunct="1"/>
            <a:r>
              <a:rPr lang="ru-RU" dirty="0" smtClean="0"/>
              <a:t>Вам понравилось в нашем магазине Игрушек?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Новая папка\мама\сбо\веселое солнышк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224391"/>
            <a:ext cx="8305260" cy="62289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m4-tub-ru.yandex.net/i?id=495267148-54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85728"/>
            <a:ext cx="8143931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Торговая лавка</a:t>
            </a:r>
            <a:endParaRPr lang="ru-RU" dirty="0"/>
          </a:p>
        </p:txBody>
      </p:sp>
      <p:pic>
        <p:nvPicPr>
          <p:cNvPr id="4" name="Содержимое 3" descr="http://im5-tub-ru.yandex.net/i?id=83072814-34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428736"/>
            <a:ext cx="7000924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Магазины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Магазин</a:t>
            </a:r>
            <a:r>
              <a:rPr lang="ru-RU" dirty="0" smtClean="0"/>
              <a:t> – это место продажи и покупки товаров.</a:t>
            </a:r>
          </a:p>
          <a:p>
            <a:pPr>
              <a:buNone/>
            </a:pPr>
            <a:r>
              <a:rPr lang="ru-RU" dirty="0" smtClean="0"/>
              <a:t>Магазины бывают продовольственные, промтоварные ,смешанные  и  специализированные.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Продовольственный магазин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Помещение ,где мы покупаем продукты. </a:t>
            </a:r>
            <a:r>
              <a:rPr lang="ru-RU" dirty="0" err="1" smtClean="0"/>
              <a:t>продуктамппокупаютпродуктами</a:t>
            </a:r>
            <a:endParaRPr lang="ru-RU" dirty="0"/>
          </a:p>
        </p:txBody>
      </p:sp>
      <p:pic>
        <p:nvPicPr>
          <p:cNvPr id="5" name="Рисунок 4" descr="http://im1-tub-ru.yandex.net/i?id=200925571-63-72&amp;n=2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285992"/>
            <a:ext cx="771530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Гастроном, универсам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Продовольственный магазин, где можно купить все виды продуктов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im7-tub-ru.yandex.net/i?id=408264976-38-72&amp;n=2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716530"/>
            <a:ext cx="7858180" cy="3784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Промтоварный магазин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магазин, </a:t>
            </a:r>
            <a:r>
              <a:rPr lang="ru-RU" dirty="0"/>
              <a:t>где продаются различные виды товаров (одежда, обувь, игрушки, </a:t>
            </a:r>
            <a:r>
              <a:rPr lang="ru-RU" dirty="0" smtClean="0"/>
              <a:t> </a:t>
            </a:r>
            <a:r>
              <a:rPr lang="ru-RU" dirty="0"/>
              <a:t>бытовая </a:t>
            </a:r>
            <a:r>
              <a:rPr lang="ru-RU" dirty="0" smtClean="0"/>
              <a:t>техника, мебель). </a:t>
            </a:r>
            <a:endParaRPr lang="ru-RU" dirty="0"/>
          </a:p>
        </p:txBody>
      </p:sp>
      <p:pic>
        <p:nvPicPr>
          <p:cNvPr id="5" name="Рисунок 4" descr="http://im5-tub-ru.yandex.net/i?id=107990015-10-72&amp;n=2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071810"/>
            <a:ext cx="8001056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1773</TotalTime>
  <Words>358</Words>
  <Application>Microsoft Office PowerPoint</Application>
  <PresentationFormat>Экран (4:3)</PresentationFormat>
  <Paragraphs>81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Трек</vt:lpstr>
      <vt:lpstr>Урок социально-бытовой ориентировки в коррекционной школе VIII вида на тему: «Универмаги и специализированные продовольственные магазины» Подготовила: учитель СБО Сайгакова М.С.</vt:lpstr>
      <vt:lpstr>Слайд 2</vt:lpstr>
      <vt:lpstr>Торговая лавка </vt:lpstr>
      <vt:lpstr>Слайд 4</vt:lpstr>
      <vt:lpstr>Торговая лавка</vt:lpstr>
      <vt:lpstr>Магазины</vt:lpstr>
      <vt:lpstr>Продовольственный магазин</vt:lpstr>
      <vt:lpstr>Гастроном, универсам</vt:lpstr>
      <vt:lpstr>Промтоварный магазин</vt:lpstr>
      <vt:lpstr>Специализированный магазин</vt:lpstr>
      <vt:lpstr>Магазин смешанных товаров</vt:lpstr>
      <vt:lpstr>СЛОВАРЬ</vt:lpstr>
      <vt:lpstr>Слайд 13</vt:lpstr>
      <vt:lpstr>Слайд 14</vt:lpstr>
      <vt:lpstr>Слайд 15</vt:lpstr>
      <vt:lpstr>Слайд 16</vt:lpstr>
      <vt:lpstr>Слайд 17</vt:lpstr>
      <vt:lpstr>Гастрономический отдел-отдел, где продают изделия из мяса и рыбы, готовые к употреблению. </vt:lpstr>
      <vt:lpstr>Бакалейный отдел- отдел, где продают сухие съедобные продукты. </vt:lpstr>
      <vt:lpstr>Правила поведения в магазине</vt:lpstr>
      <vt:lpstr>Запомни</vt:lpstr>
      <vt:lpstr>Профессии</vt:lpstr>
      <vt:lpstr>Потерялись</vt:lpstr>
      <vt:lpstr>Полезные продукты</vt:lpstr>
      <vt:lpstr>Неполезные продукты</vt:lpstr>
      <vt:lpstr>Подсчитай</vt:lpstr>
      <vt:lpstr>Назови названия отделов магазинов.</vt:lpstr>
      <vt:lpstr>Расставь по порядку</vt:lpstr>
      <vt:lpstr>Решите логическую задачу</vt:lpstr>
      <vt:lpstr> Итог занятия</vt:lpstr>
      <vt:lpstr>Слайд 31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Универмаги и специализированные магазины</dc:title>
  <dc:creator>PC</dc:creator>
  <cp:lastModifiedBy>123</cp:lastModifiedBy>
  <cp:revision>182</cp:revision>
  <dcterms:created xsi:type="dcterms:W3CDTF">2014-02-03T11:43:46Z</dcterms:created>
  <dcterms:modified xsi:type="dcterms:W3CDTF">2015-09-27T14:53:03Z</dcterms:modified>
</cp:coreProperties>
</file>