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61" r:id="rId5"/>
    <p:sldId id="262" r:id="rId6"/>
    <p:sldId id="267" r:id="rId7"/>
    <p:sldId id="264" r:id="rId8"/>
    <p:sldId id="263" r:id="rId9"/>
    <p:sldId id="265" r:id="rId10"/>
    <p:sldId id="268" r:id="rId11"/>
    <p:sldId id="266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>
        <p:scale>
          <a:sx n="78" d="100"/>
          <a:sy n="78" d="100"/>
        </p:scale>
        <p:origin x="-828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7822-4A6D-4120-87AD-4778EF9DB2E8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92E8-E564-4CF6-9573-EE7A2479E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3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7822-4A6D-4120-87AD-4778EF9DB2E8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92E8-E564-4CF6-9573-EE7A2479E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7822-4A6D-4120-87AD-4778EF9DB2E8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92E8-E564-4CF6-9573-EE7A2479E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3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7822-4A6D-4120-87AD-4778EF9DB2E8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92E8-E564-4CF6-9573-EE7A2479E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69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7822-4A6D-4120-87AD-4778EF9DB2E8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92E8-E564-4CF6-9573-EE7A2479E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1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7822-4A6D-4120-87AD-4778EF9DB2E8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92E8-E564-4CF6-9573-EE7A2479E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3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7822-4A6D-4120-87AD-4778EF9DB2E8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92E8-E564-4CF6-9573-EE7A2479E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2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7822-4A6D-4120-87AD-4778EF9DB2E8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92E8-E564-4CF6-9573-EE7A2479E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30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7822-4A6D-4120-87AD-4778EF9DB2E8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92E8-E564-4CF6-9573-EE7A2479E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19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7822-4A6D-4120-87AD-4778EF9DB2E8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92E8-E564-4CF6-9573-EE7A2479E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99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7822-4A6D-4120-87AD-4778EF9DB2E8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92E8-E564-4CF6-9573-EE7A2479E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49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F7822-4A6D-4120-87AD-4778EF9DB2E8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892E8-E564-4CF6-9573-EE7A2479E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7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irkutsk.ru/index.php/%D0%B8%D0%B7%D0%BE%D0%B1%D1%80%D0%B0%D0%B6%D0%B5%D0%BD%D0%B8%D0%B5:nakipn-lishainik.jpg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master07_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701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C000"/>
                </a:solidFill>
              </a:rPr>
              <a:t>Лишайники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4221088"/>
            <a:ext cx="2952328" cy="18002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1800" b="1" dirty="0" err="1" smtClean="0">
                <a:solidFill>
                  <a:srgbClr val="FFC000"/>
                </a:solidFill>
              </a:rPr>
              <a:t>Бадретдинова</a:t>
            </a:r>
            <a:r>
              <a:rPr lang="ru-RU" sz="1800" b="1" dirty="0" smtClean="0">
                <a:solidFill>
                  <a:srgbClr val="FFC000"/>
                </a:solidFill>
              </a:rPr>
              <a:t> Венера</a:t>
            </a:r>
          </a:p>
          <a:p>
            <a:pPr algn="r"/>
            <a:r>
              <a:rPr lang="ru-RU" sz="1800" b="1" dirty="0" smtClean="0">
                <a:solidFill>
                  <a:srgbClr val="FFC000"/>
                </a:solidFill>
              </a:rPr>
              <a:t> </a:t>
            </a:r>
            <a:r>
              <a:rPr lang="ru-RU" sz="1800" b="1" dirty="0" err="1" smtClean="0">
                <a:solidFill>
                  <a:srgbClr val="FFC000"/>
                </a:solidFill>
              </a:rPr>
              <a:t>Абдуллаевна</a:t>
            </a:r>
            <a:r>
              <a:rPr lang="ru-RU" sz="1800" b="1" dirty="0" smtClean="0">
                <a:solidFill>
                  <a:srgbClr val="FFC000"/>
                </a:solidFill>
              </a:rPr>
              <a:t>,</a:t>
            </a:r>
          </a:p>
          <a:p>
            <a:pPr algn="r"/>
            <a:r>
              <a:rPr lang="ru-RU" sz="1800" b="1" smtClean="0">
                <a:solidFill>
                  <a:srgbClr val="FFC000"/>
                </a:solidFill>
              </a:rPr>
              <a:t>учитель </a:t>
            </a:r>
            <a:r>
              <a:rPr lang="ru-RU" sz="1800" b="1" smtClean="0">
                <a:solidFill>
                  <a:srgbClr val="FFC000"/>
                </a:solidFill>
              </a:rPr>
              <a:t>химии и биологии</a:t>
            </a:r>
            <a:endParaRPr lang="ru-RU" sz="1800" b="1" dirty="0" smtClean="0">
              <a:solidFill>
                <a:srgbClr val="FFC000"/>
              </a:solidFill>
            </a:endParaRPr>
          </a:p>
          <a:p>
            <a:pPr algn="r"/>
            <a:r>
              <a:rPr lang="ru-RU" sz="1800" b="1" dirty="0" smtClean="0">
                <a:solidFill>
                  <a:srgbClr val="FFC000"/>
                </a:solidFill>
              </a:rPr>
              <a:t> МОУ «СОШ № 64»</a:t>
            </a:r>
          </a:p>
          <a:p>
            <a:pPr algn="r"/>
            <a:r>
              <a:rPr lang="ru-RU" sz="1800" b="1" dirty="0" smtClean="0">
                <a:solidFill>
                  <a:srgbClr val="FFC000"/>
                </a:solidFill>
              </a:rPr>
              <a:t>Ленинского района</a:t>
            </a:r>
          </a:p>
          <a:p>
            <a:pPr algn="r"/>
            <a:r>
              <a:rPr lang="ru-RU" sz="1800" b="1" dirty="0" smtClean="0">
                <a:solidFill>
                  <a:srgbClr val="FFC000"/>
                </a:solidFill>
              </a:rPr>
              <a:t> г. Саратова</a:t>
            </a:r>
            <a:endParaRPr lang="ru-RU" sz="1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34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master07_background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Лишайники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556792"/>
            <a:ext cx="4824536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196752"/>
            <a:ext cx="475252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solidFill>
                <a:srgbClr val="FFC000"/>
              </a:solidFill>
            </a:endParaRPr>
          </a:p>
          <a:p>
            <a:pPr algn="just"/>
            <a:endParaRPr lang="ru-RU" sz="1600" dirty="0" smtClean="0">
              <a:solidFill>
                <a:srgbClr val="FFC000"/>
              </a:solidFill>
            </a:endParaRPr>
          </a:p>
          <a:p>
            <a:pPr algn="just"/>
            <a:endParaRPr lang="ru-RU" sz="1600" dirty="0" smtClean="0">
              <a:solidFill>
                <a:srgbClr val="FFC000"/>
              </a:solidFill>
            </a:endParaRPr>
          </a:p>
          <a:p>
            <a:pPr algn="just"/>
            <a:endParaRPr lang="ru-RU" b="1" dirty="0" smtClean="0">
              <a:solidFill>
                <a:srgbClr val="FFC000"/>
              </a:solidFill>
            </a:endParaRPr>
          </a:p>
          <a:p>
            <a:pPr algn="just"/>
            <a:endParaRPr lang="ru-RU" sz="2000" b="1" dirty="0" smtClean="0">
              <a:solidFill>
                <a:srgbClr val="FFC0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FFC000"/>
                </a:solidFill>
              </a:rPr>
              <a:t>Лишайники </a:t>
            </a:r>
            <a:r>
              <a:rPr lang="ru-RU" sz="2000" b="1" dirty="0">
                <a:solidFill>
                  <a:srgbClr val="FFC000"/>
                </a:solidFill>
              </a:rPr>
              <a:t>- </a:t>
            </a:r>
            <a:r>
              <a:rPr lang="ru-RU" sz="2000" b="1" dirty="0" smtClean="0">
                <a:solidFill>
                  <a:srgbClr val="FFC000"/>
                </a:solidFill>
              </a:rPr>
              <a:t>индикаторы </a:t>
            </a:r>
            <a:r>
              <a:rPr lang="ru-RU" sz="2000" b="1" dirty="0">
                <a:solidFill>
                  <a:srgbClr val="FFC000"/>
                </a:solidFill>
              </a:rPr>
              <a:t>чистоты </a:t>
            </a:r>
            <a:r>
              <a:rPr lang="ru-RU" sz="2000" b="1" dirty="0" smtClean="0">
                <a:solidFill>
                  <a:srgbClr val="FFC000"/>
                </a:solidFill>
              </a:rPr>
              <a:t>воздуха. </a:t>
            </a:r>
            <a:r>
              <a:rPr lang="ru-RU" sz="2000" dirty="0" smtClean="0">
                <a:solidFill>
                  <a:srgbClr val="FFC000"/>
                </a:solidFill>
              </a:rPr>
              <a:t>Они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dirty="0" smtClean="0">
                <a:solidFill>
                  <a:srgbClr val="FFC000"/>
                </a:solidFill>
              </a:rPr>
              <a:t>погибают, если воздух загрязнён различными вредными примесями.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smtClean="0">
                <a:solidFill>
                  <a:srgbClr val="FFC000"/>
                </a:solidFill>
              </a:rPr>
              <a:t>Первыми </a:t>
            </a:r>
            <a:r>
              <a:rPr lang="ru-RU" sz="2000" dirty="0">
                <a:solidFill>
                  <a:srgbClr val="FFC000"/>
                </a:solidFill>
              </a:rPr>
              <a:t>исчезают кустистые лишайники, за ними – листоватые, </a:t>
            </a:r>
            <a:r>
              <a:rPr lang="ru-RU" sz="2000" dirty="0" smtClean="0">
                <a:solidFill>
                  <a:srgbClr val="FFC000"/>
                </a:solidFill>
              </a:rPr>
              <a:t>последними исчезают </a:t>
            </a:r>
            <a:r>
              <a:rPr lang="ru-RU" sz="2000" dirty="0">
                <a:solidFill>
                  <a:srgbClr val="FFC000"/>
                </a:solidFill>
              </a:rPr>
              <a:t>накипные.</a:t>
            </a:r>
            <a:br>
              <a:rPr lang="ru-RU" sz="2000" dirty="0">
                <a:solidFill>
                  <a:srgbClr val="FFC000"/>
                </a:solidFill>
              </a:rPr>
            </a:b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Дом\Desktop\vyhl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8035"/>
            <a:ext cx="39243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master07_background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Лишайники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545382"/>
            <a:ext cx="4968552" cy="45807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sz="1200" b="1" dirty="0" smtClean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FFC000"/>
                </a:solidFill>
              </a:rPr>
              <a:t>Значение </a:t>
            </a:r>
            <a:r>
              <a:rPr lang="ru-RU" sz="1800" b="1" dirty="0">
                <a:solidFill>
                  <a:srgbClr val="FFC000"/>
                </a:solidFill>
              </a:rPr>
              <a:t>лишайников в </a:t>
            </a:r>
            <a:r>
              <a:rPr lang="ru-RU" sz="1800" b="1" dirty="0" smtClean="0">
                <a:solidFill>
                  <a:srgbClr val="FFC000"/>
                </a:solidFill>
              </a:rPr>
              <a:t>природе: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-первопоселенцы безжизненных пространств;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-участвуют в первичном почвообразовании;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-пища для многих диких копытных животных.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FFC000"/>
                </a:solidFill>
              </a:rPr>
              <a:t>З</a:t>
            </a:r>
            <a:r>
              <a:rPr lang="ru-RU" sz="1800" b="1" dirty="0" smtClean="0">
                <a:solidFill>
                  <a:srgbClr val="FFC000"/>
                </a:solidFill>
              </a:rPr>
              <a:t>начение лишайников  в жизни человека</a:t>
            </a:r>
            <a:r>
              <a:rPr lang="ru-RU" sz="1800" dirty="0" smtClean="0">
                <a:solidFill>
                  <a:srgbClr val="FFC00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-кустистый лишайник - ягель является ценнейшим, а зимой единственным кормом для одомашненных копытных на севере;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-некоторые виды используются в пищу человеком;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-используют в медицине;</a:t>
            </a:r>
            <a:endParaRPr lang="ru-RU" sz="1800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-сырьё для химической промышленности;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-служат для получения природных красителей;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-используют в парфюмерной промышленности.</a:t>
            </a:r>
            <a:endParaRPr lang="ru-RU" sz="1800" dirty="0">
              <a:solidFill>
                <a:srgbClr val="FFC000"/>
              </a:solidFill>
            </a:endParaRPr>
          </a:p>
          <a:p>
            <a:endParaRPr lang="ru-RU" sz="1800" dirty="0"/>
          </a:p>
        </p:txBody>
      </p:sp>
      <p:pic>
        <p:nvPicPr>
          <p:cNvPr id="1026" name="Picture 2" descr="C:\Users\Дом\Desktop\x_a7f040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374441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кладония олень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5"/>
          <a:stretch>
            <a:fillRect/>
          </a:stretch>
        </p:blipFill>
        <p:spPr>
          <a:xfrm>
            <a:off x="6732240" y="35856"/>
            <a:ext cx="2263924" cy="148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406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master07_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C000"/>
                </a:solidFill>
              </a:rPr>
              <a:t>Домашнее </a:t>
            </a:r>
            <a:r>
              <a:rPr lang="ru-RU" dirty="0" smtClean="0">
                <a:solidFill>
                  <a:srgbClr val="FFC000"/>
                </a:solidFill>
              </a:rPr>
              <a:t>задание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776864" cy="379397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C000"/>
                </a:solidFill>
              </a:rPr>
              <a:t>Изучить текст § 15учебника и ответить на вопросы в конце параграфа. </a:t>
            </a:r>
          </a:p>
          <a:p>
            <a:pPr algn="l"/>
            <a:r>
              <a:rPr lang="ru-RU" dirty="0" smtClean="0">
                <a:solidFill>
                  <a:srgbClr val="FFC000"/>
                </a:solidFill>
              </a:rPr>
              <a:t>Выполнить задания 5 и 6 в рабочей тетради.</a:t>
            </a:r>
          </a:p>
          <a:p>
            <a:pPr algn="l"/>
            <a:r>
              <a:rPr lang="ru-RU" dirty="0" smtClean="0">
                <a:solidFill>
                  <a:srgbClr val="FFC000"/>
                </a:solidFill>
              </a:rPr>
              <a:t>Написать </a:t>
            </a:r>
            <a:r>
              <a:rPr lang="ru-RU" dirty="0" err="1" smtClean="0">
                <a:solidFill>
                  <a:srgbClr val="FFC000"/>
                </a:solidFill>
              </a:rPr>
              <a:t>синквейн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  <a:p>
            <a:pPr algn="l"/>
            <a:r>
              <a:rPr lang="ru-RU" dirty="0" smtClean="0">
                <a:solidFill>
                  <a:srgbClr val="FFC000"/>
                </a:solidFill>
              </a:rPr>
              <a:t>ЦОР по биологии:</a:t>
            </a:r>
            <a:r>
              <a:rPr lang="ru-RU" dirty="0" smtClean="0"/>
              <a:t> </a:t>
            </a:r>
            <a:r>
              <a:rPr lang="en-US" sz="2400" b="1" u="sng" dirty="0">
                <a:hlinkClick r:id="rId3"/>
              </a:rPr>
              <a:t>http</a:t>
            </a:r>
            <a:r>
              <a:rPr lang="ru-RU" sz="2400" b="1" u="sng" dirty="0">
                <a:hlinkClick r:id="rId3"/>
              </a:rPr>
              <a:t>://</a:t>
            </a:r>
            <a:r>
              <a:rPr lang="en-US" sz="2400" b="1" u="sng" dirty="0">
                <a:hlinkClick r:id="rId3"/>
              </a:rPr>
              <a:t>school</a:t>
            </a:r>
            <a:r>
              <a:rPr lang="ru-RU" sz="2400" b="1" u="sng" dirty="0">
                <a:hlinkClick r:id="rId3"/>
              </a:rPr>
              <a:t>-</a:t>
            </a:r>
            <a:r>
              <a:rPr lang="en-US" sz="2400" b="1" u="sng" dirty="0">
                <a:hlinkClick r:id="rId3"/>
              </a:rPr>
              <a:t>collection</a:t>
            </a:r>
            <a:r>
              <a:rPr lang="ru-RU" sz="2400" b="1" u="sng" dirty="0">
                <a:hlinkClick r:id="rId3"/>
              </a:rPr>
              <a:t>.</a:t>
            </a:r>
            <a:r>
              <a:rPr lang="en-US" sz="2400" b="1" u="sng" dirty="0" err="1">
                <a:hlinkClick r:id="rId3"/>
              </a:rPr>
              <a:t>edu</a:t>
            </a:r>
            <a:r>
              <a:rPr lang="ru-RU" sz="2400" b="1" u="sng" dirty="0">
                <a:hlinkClick r:id="rId3"/>
              </a:rPr>
              <a:t>.</a:t>
            </a:r>
            <a:r>
              <a:rPr lang="en-US" sz="2400" b="1" u="sng" dirty="0" err="1">
                <a:hlinkClick r:id="rId3"/>
              </a:rPr>
              <a:t>ru</a:t>
            </a:r>
            <a:endParaRPr lang="ru-RU" sz="2400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98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master07_background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Дом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4" y="954644"/>
            <a:ext cx="2426652" cy="233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Дом\Desktop\лищайни\листоваты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880346"/>
            <a:ext cx="2448272" cy="229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Дом\Desktop\Cyanobacter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26" y="911548"/>
            <a:ext cx="2448271" cy="22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Дом\Desktop\лищайни\накипные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8" y="3654354"/>
            <a:ext cx="2449744" cy="230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Дом\Desktop\Ulothri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3668082"/>
            <a:ext cx="2448272" cy="229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Дом\Desktop\3029c4e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982" y="3711782"/>
            <a:ext cx="2448271" cy="223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71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Выберите из представленных на слайде организмов картинки грибов и </a:t>
            </a:r>
            <a:r>
              <a:rPr lang="ru-RU" b="1" dirty="0" smtClean="0">
                <a:solidFill>
                  <a:srgbClr val="FFC000"/>
                </a:solidFill>
              </a:rPr>
              <a:t>водорослей.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0306" y="32797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1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4428" y="31916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2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3522" y="3169016"/>
            <a:ext cx="33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3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8760" y="5928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4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94428" y="5928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5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97410" y="59268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6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13234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Картинки </a:t>
            </a:r>
            <a:r>
              <a:rPr lang="ru-RU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 изображением </a:t>
            </a:r>
            <a: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каких организмов </a:t>
            </a:r>
            <a:r>
              <a:rPr lang="ru-RU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вы не выбрали?</a:t>
            </a:r>
            <a:r>
              <a:rPr lang="ru-RU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3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master07_background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2348880"/>
            <a:ext cx="4680520" cy="18001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8000" dirty="0" smtClean="0">
                <a:solidFill>
                  <a:srgbClr val="FFC000"/>
                </a:solidFill>
              </a:rPr>
              <a:t>Что это за организмы?</a:t>
            </a:r>
          </a:p>
          <a:p>
            <a:pPr marL="0" indent="0" algn="just">
              <a:buNone/>
            </a:pPr>
            <a:r>
              <a:rPr lang="ru-RU" sz="8000" dirty="0" smtClean="0">
                <a:solidFill>
                  <a:srgbClr val="FFC000"/>
                </a:solidFill>
              </a:rPr>
              <a:t>Где встречаются в природе?</a:t>
            </a:r>
          </a:p>
          <a:p>
            <a:pPr marL="0" indent="0" algn="just">
              <a:buNone/>
            </a:pPr>
            <a:r>
              <a:rPr lang="ru-RU" sz="8000" dirty="0" smtClean="0">
                <a:solidFill>
                  <a:srgbClr val="FFC000"/>
                </a:solidFill>
              </a:rPr>
              <a:t>Какова их роль в природе?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rgbClr val="FFC000"/>
                </a:solidFill>
              </a:rPr>
              <a:t>К какому царству живых организмов вы бы их отнесли?</a:t>
            </a:r>
            <a:endParaRPr lang="ru-RU" sz="80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Дом\Desktop\лищайни\накипные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3207"/>
            <a:ext cx="3960440" cy="522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ом\Desktop\лищайни\lishaini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2540000" cy="236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ом\Desktop\лищайни\листоватые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6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master07_background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Лишайники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067944" y="1916833"/>
            <a:ext cx="4618856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b="1" dirty="0" smtClean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FFC000"/>
                </a:solidFill>
              </a:rPr>
              <a:t>Лишайники </a:t>
            </a:r>
            <a:r>
              <a:rPr lang="ru-RU" sz="2000" b="1" dirty="0">
                <a:solidFill>
                  <a:srgbClr val="FFC000"/>
                </a:solidFill>
              </a:rPr>
              <a:t>– </a:t>
            </a:r>
            <a:r>
              <a:rPr lang="ru-RU" sz="2000" dirty="0">
                <a:solidFill>
                  <a:srgbClr val="FFC000"/>
                </a:solidFill>
              </a:rPr>
              <a:t>это своеобразные и удивительные организмы. Учёные называют их «Сфинксами» растительного мира. Кажется, что это одно растение, а на самом деле </a:t>
            </a:r>
            <a:r>
              <a:rPr lang="ru-RU" sz="2000" b="1" dirty="0">
                <a:solidFill>
                  <a:srgbClr val="FFC000"/>
                </a:solidFill>
              </a:rPr>
              <a:t>- это симбиоз двух организмов</a:t>
            </a:r>
            <a:r>
              <a:rPr lang="ru-RU" sz="2000" dirty="0">
                <a:solidFill>
                  <a:srgbClr val="FFC000"/>
                </a:solidFill>
              </a:rPr>
              <a:t> разных видов: гриба и </a:t>
            </a:r>
            <a:r>
              <a:rPr lang="ru-RU" sz="2000" dirty="0" smtClean="0">
                <a:solidFill>
                  <a:srgbClr val="FFC000"/>
                </a:solidFill>
              </a:rPr>
              <a:t>водоросли </a:t>
            </a:r>
            <a:r>
              <a:rPr lang="ru-RU" sz="2000" dirty="0">
                <a:solidFill>
                  <a:srgbClr val="FFC000"/>
                </a:solidFill>
              </a:rPr>
              <a:t>или гриба и </a:t>
            </a:r>
            <a:r>
              <a:rPr lang="ru-RU" sz="2000" dirty="0" err="1">
                <a:solidFill>
                  <a:srgbClr val="FFC000"/>
                </a:solidFill>
              </a:rPr>
              <a:t>цианобактерий</a:t>
            </a:r>
            <a:r>
              <a:rPr lang="ru-RU" sz="2400" dirty="0" smtClean="0">
                <a:solidFill>
                  <a:srgbClr val="FFC000"/>
                </a:solidFill>
              </a:rPr>
              <a:t>.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Picture 3" descr="C:\Users\Дом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74522"/>
            <a:ext cx="316835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17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master07_background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Лишайники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132856"/>
            <a:ext cx="4464496" cy="33439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rgbClr val="FFC000"/>
                </a:solidFill>
              </a:rPr>
              <a:t>Термин "</a:t>
            </a:r>
            <a:r>
              <a:rPr lang="ru-RU" sz="1600" b="1" dirty="0">
                <a:solidFill>
                  <a:srgbClr val="FFC000"/>
                </a:solidFill>
              </a:rPr>
              <a:t>лишайник</a:t>
            </a:r>
            <a:r>
              <a:rPr lang="ru-RU" sz="1600" dirty="0">
                <a:solidFill>
                  <a:srgbClr val="FFC000"/>
                </a:solidFill>
              </a:rPr>
              <a:t>" был </a:t>
            </a:r>
            <a:r>
              <a:rPr lang="ru-RU" sz="1600" b="1" dirty="0">
                <a:solidFill>
                  <a:srgbClr val="FFC000"/>
                </a:solidFill>
              </a:rPr>
              <a:t>предложен</a:t>
            </a:r>
            <a:r>
              <a:rPr lang="ru-RU" sz="1600" dirty="0">
                <a:solidFill>
                  <a:srgbClr val="FFC000"/>
                </a:solidFill>
              </a:rPr>
              <a:t> в 1860 году русским ученым Андреем Николаевичем </a:t>
            </a:r>
            <a:r>
              <a:rPr lang="ru-RU" sz="1600" b="1" dirty="0" smtClean="0">
                <a:solidFill>
                  <a:srgbClr val="FFC000"/>
                </a:solidFill>
              </a:rPr>
              <a:t>Бекетовым</a:t>
            </a:r>
            <a:r>
              <a:rPr lang="ru-RU" sz="1600" dirty="0" smtClean="0">
                <a:solidFill>
                  <a:srgbClr val="FFC000"/>
                </a:solidFill>
              </a:rPr>
              <a:t>. </a:t>
            </a:r>
            <a:r>
              <a:rPr lang="ru-RU" sz="1600" b="1" dirty="0" smtClean="0">
                <a:solidFill>
                  <a:srgbClr val="FFC000"/>
                </a:solidFill>
              </a:rPr>
              <a:t>Лишайники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>
                <a:solidFill>
                  <a:srgbClr val="FFC000"/>
                </a:solidFill>
              </a:rPr>
              <a:t>получили </a:t>
            </a:r>
            <a:r>
              <a:rPr lang="ru-RU" sz="1600" dirty="0" smtClean="0">
                <a:solidFill>
                  <a:srgbClr val="FFC000"/>
                </a:solidFill>
              </a:rPr>
              <a:t>это не </a:t>
            </a:r>
            <a:r>
              <a:rPr lang="ru-RU" sz="1600" dirty="0">
                <a:solidFill>
                  <a:srgbClr val="FFC000"/>
                </a:solidFill>
              </a:rPr>
              <a:t>совсем приятное название за их внешнее сходство с наростами, лишаями  на коже животных и человека. </a:t>
            </a:r>
            <a:endParaRPr lang="ru-RU" sz="1600" dirty="0" smtClean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FFC000"/>
                </a:solidFill>
              </a:rPr>
              <a:t>В конце </a:t>
            </a:r>
            <a:r>
              <a:rPr lang="en-US" sz="1600" dirty="0" smtClean="0">
                <a:solidFill>
                  <a:srgbClr val="FFC000"/>
                </a:solidFill>
              </a:rPr>
              <a:t>XVIII – </a:t>
            </a:r>
            <a:r>
              <a:rPr lang="ru-RU" sz="1600" dirty="0" smtClean="0">
                <a:solidFill>
                  <a:srgbClr val="FFC000"/>
                </a:solidFill>
              </a:rPr>
              <a:t>начале </a:t>
            </a:r>
            <a:r>
              <a:rPr lang="en-US" sz="1600" dirty="0" smtClean="0">
                <a:solidFill>
                  <a:srgbClr val="FFC000"/>
                </a:solidFill>
              </a:rPr>
              <a:t>XIX</a:t>
            </a:r>
            <a:r>
              <a:rPr lang="ru-RU" sz="1600" dirty="0" smtClean="0">
                <a:solidFill>
                  <a:srgbClr val="FFC000"/>
                </a:solidFill>
              </a:rPr>
              <a:t> века возникла наука о лишайниках -  </a:t>
            </a:r>
            <a:r>
              <a:rPr lang="ru-RU" sz="1600" b="1" dirty="0" err="1" smtClean="0">
                <a:solidFill>
                  <a:srgbClr val="FFC000"/>
                </a:solidFill>
              </a:rPr>
              <a:t>лихеноло́гия</a:t>
            </a:r>
            <a:r>
              <a:rPr lang="ru-RU" sz="1600" dirty="0">
                <a:solidFill>
                  <a:srgbClr val="FFC000"/>
                </a:solidFill>
              </a:rPr>
              <a:t> (от </a:t>
            </a:r>
            <a:r>
              <a:rPr lang="ru-RU" sz="1600" dirty="0" smtClean="0">
                <a:solidFill>
                  <a:srgbClr val="FFC000"/>
                </a:solidFill>
              </a:rPr>
              <a:t>греч. »</a:t>
            </a:r>
            <a:r>
              <a:rPr lang="ru-RU" sz="1600" dirty="0" err="1" smtClean="0">
                <a:solidFill>
                  <a:srgbClr val="FFC000"/>
                </a:solidFill>
              </a:rPr>
              <a:t>лихен</a:t>
            </a:r>
            <a:r>
              <a:rPr lang="ru-RU" sz="1600" dirty="0" smtClean="0">
                <a:solidFill>
                  <a:srgbClr val="FFC000"/>
                </a:solidFill>
              </a:rPr>
              <a:t>»</a:t>
            </a:r>
            <a:r>
              <a:rPr lang="ru-RU" sz="1600" dirty="0">
                <a:solidFill>
                  <a:srgbClr val="FFC000"/>
                </a:solidFill>
              </a:rPr>
              <a:t> — </a:t>
            </a:r>
            <a:r>
              <a:rPr lang="ru-RU" sz="1600" i="1" dirty="0">
                <a:solidFill>
                  <a:srgbClr val="FFC000"/>
                </a:solidFill>
              </a:rPr>
              <a:t>лишай</a:t>
            </a:r>
            <a:r>
              <a:rPr lang="ru-RU" sz="1600" dirty="0">
                <a:solidFill>
                  <a:srgbClr val="FFC000"/>
                </a:solidFill>
              </a:rPr>
              <a:t>, </a:t>
            </a:r>
            <a:r>
              <a:rPr lang="ru-RU" sz="1600" i="1" dirty="0">
                <a:solidFill>
                  <a:srgbClr val="FFC000"/>
                </a:solidFill>
              </a:rPr>
              <a:t>лишайник</a:t>
            </a:r>
            <a:r>
              <a:rPr lang="ru-RU" sz="1600" dirty="0" smtClean="0">
                <a:solidFill>
                  <a:srgbClr val="FFC000"/>
                </a:solidFill>
              </a:rPr>
              <a:t>). Её основоположником считается шведский учёный </a:t>
            </a:r>
            <a:r>
              <a:rPr lang="ru-RU" sz="1600" b="1" dirty="0" smtClean="0">
                <a:solidFill>
                  <a:srgbClr val="FFC000"/>
                </a:solidFill>
              </a:rPr>
              <a:t>Эрик </a:t>
            </a:r>
            <a:r>
              <a:rPr lang="ru-RU" sz="1600" b="1" dirty="0" err="1" smtClean="0">
                <a:solidFill>
                  <a:srgbClr val="FFC000"/>
                </a:solidFill>
              </a:rPr>
              <a:t>Ахариус</a:t>
            </a:r>
            <a:r>
              <a:rPr lang="ru-RU" sz="1600" b="1" dirty="0" smtClean="0">
                <a:solidFill>
                  <a:srgbClr val="FFC000"/>
                </a:solidFill>
              </a:rPr>
              <a:t>.</a:t>
            </a:r>
            <a:endParaRPr lang="ru-RU" sz="1600" b="1" dirty="0">
              <a:solidFill>
                <a:srgbClr val="FFC000"/>
              </a:solidFill>
            </a:endParaRPr>
          </a:p>
        </p:txBody>
      </p:sp>
      <p:pic>
        <p:nvPicPr>
          <p:cNvPr id="3" name="Picture 2" descr="C:\Users\Дом\Desktop\psoriasis_sp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9163"/>
            <a:ext cx="4176464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7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master07_background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Лишайники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2204865"/>
            <a:ext cx="4608512" cy="3168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FFC000"/>
                </a:solidFill>
              </a:rPr>
              <a:t>Тело</a:t>
            </a:r>
            <a:r>
              <a:rPr lang="ru-RU" sz="2000" dirty="0" smtClean="0">
                <a:solidFill>
                  <a:srgbClr val="FFC000"/>
                </a:solidFill>
              </a:rPr>
              <a:t> лишайника называется </a:t>
            </a:r>
            <a:r>
              <a:rPr lang="ru-RU" sz="2000" b="1" dirty="0" smtClean="0">
                <a:solidFill>
                  <a:srgbClr val="FFC000"/>
                </a:solidFill>
              </a:rPr>
              <a:t>талломом,</a:t>
            </a:r>
            <a:r>
              <a:rPr lang="ru-RU" sz="2000" dirty="0" smtClean="0">
                <a:solidFill>
                  <a:srgbClr val="FFC000"/>
                </a:solidFill>
              </a:rPr>
              <a:t> или  </a:t>
            </a:r>
            <a:r>
              <a:rPr lang="ru-RU" sz="2000" b="1" dirty="0" smtClean="0">
                <a:solidFill>
                  <a:srgbClr val="FFC000"/>
                </a:solidFill>
              </a:rPr>
              <a:t>слоевищем. </a:t>
            </a:r>
            <a:r>
              <a:rPr lang="ru-RU" sz="2000" dirty="0" smtClean="0">
                <a:solidFill>
                  <a:srgbClr val="FFC000"/>
                </a:solidFill>
              </a:rPr>
              <a:t>Оно представляет собой множество переплетённых грибных нитей (гиф). Между ними одиночно или группами расположены клетки зелёных водорослей или клетки </a:t>
            </a:r>
            <a:r>
              <a:rPr lang="ru-RU" sz="2000" dirty="0" err="1" smtClean="0">
                <a:solidFill>
                  <a:srgbClr val="FFC000"/>
                </a:solidFill>
              </a:rPr>
              <a:t>цианобактерий</a:t>
            </a:r>
            <a:r>
              <a:rPr lang="ru-RU" sz="2000" dirty="0" smtClean="0">
                <a:solidFill>
                  <a:srgbClr val="FFC000"/>
                </a:solidFill>
              </a:rPr>
              <a:t>.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dirty="0">
                <a:solidFill>
                  <a:srgbClr val="FFC000"/>
                </a:solidFill>
              </a:rPr>
              <a:t>Слоевище может быть разнообразным по форме, размеру, цвету, </a:t>
            </a:r>
            <a:r>
              <a:rPr lang="ru-RU" sz="2000" dirty="0" smtClean="0">
                <a:solidFill>
                  <a:srgbClr val="FFC000"/>
                </a:solidFill>
              </a:rPr>
              <a:t>строению.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6" name="Picture 3" descr="C:\Users\Дом\Desktop\лищайни\130473516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master07_background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Лишайники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124744"/>
            <a:ext cx="8219256" cy="512186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C000"/>
                </a:solidFill>
              </a:rPr>
              <a:t>Тип </a:t>
            </a:r>
            <a:r>
              <a:rPr lang="ru-RU" dirty="0">
                <a:solidFill>
                  <a:srgbClr val="FFC000"/>
                </a:solidFill>
              </a:rPr>
              <a:t>слоевища 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C000"/>
                </a:solidFill>
              </a:rPr>
              <a:t>Листоватые                                                   Кустистые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99208" y="2204864"/>
            <a:ext cx="597666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388217" y="2172062"/>
            <a:ext cx="0" cy="7920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49896" y="2208066"/>
            <a:ext cx="0" cy="72008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374760" y="2172062"/>
            <a:ext cx="0" cy="72008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5174" y="3049796"/>
            <a:ext cx="4599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                                   Накипные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Дом\Desktop\1314779722_lishai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1357"/>
            <a:ext cx="2571228" cy="203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м\Desktop\D80A1597_siz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849" y="3657955"/>
            <a:ext cx="2459037" cy="203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Пользователь\Desktop\лишайник\ксантория пармел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409" y="3645024"/>
            <a:ext cx="2664296" cy="203335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15616" y="5877272"/>
            <a:ext cx="1473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FFC000"/>
                </a:solidFill>
              </a:rPr>
              <a:t>Ксантория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5877272"/>
            <a:ext cx="1421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Леканора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5877272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Кладония</a:t>
            </a:r>
            <a:endParaRPr lang="ru-RU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8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master07_background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Лишайники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988841"/>
            <a:ext cx="4618856" cy="324035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sz="2000" b="1" dirty="0" smtClean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По мере роста лишайника его тело, под давлением разросшейся массы, разрывается и группы клеток – </a:t>
            </a:r>
            <a:r>
              <a:rPr lang="ru-RU" sz="2000" b="1" dirty="0" smtClean="0">
                <a:solidFill>
                  <a:srgbClr val="FFC000"/>
                </a:solidFill>
              </a:rPr>
              <a:t>соредии</a:t>
            </a:r>
            <a:r>
              <a:rPr lang="ru-RU" sz="2000" dirty="0" smtClean="0">
                <a:solidFill>
                  <a:srgbClr val="FFC000"/>
                </a:solidFill>
              </a:rPr>
              <a:t> (клубочки </a:t>
            </a:r>
            <a:r>
              <a:rPr lang="ru-RU" sz="2000" dirty="0">
                <a:solidFill>
                  <a:srgbClr val="FFC000"/>
                </a:solidFill>
              </a:rPr>
              <a:t>гиф с одной или несколькими клетками водоросли</a:t>
            </a:r>
            <a:r>
              <a:rPr lang="ru-RU" sz="2000" dirty="0" smtClean="0">
                <a:solidFill>
                  <a:srgbClr val="FFC000"/>
                </a:solidFill>
              </a:rPr>
              <a:t>) разносятся ветром или дождевыми потоками. </a:t>
            </a:r>
            <a:r>
              <a:rPr lang="ru-RU" sz="2000" dirty="0">
                <a:solidFill>
                  <a:srgbClr val="FFC000"/>
                </a:solidFill>
              </a:rPr>
              <a:t>Также лишайники способны образовывать </a:t>
            </a:r>
            <a:r>
              <a:rPr lang="ru-RU" sz="2000" b="1" dirty="0">
                <a:solidFill>
                  <a:srgbClr val="FFC000"/>
                </a:solidFill>
              </a:rPr>
              <a:t>споры</a:t>
            </a:r>
            <a:r>
              <a:rPr lang="ru-RU" sz="2000" dirty="0">
                <a:solidFill>
                  <a:srgbClr val="FFC000"/>
                </a:solidFill>
              </a:rPr>
              <a:t>, которые в благоприятных условиях прорастают и формируют новый организм (половой процесс</a:t>
            </a:r>
            <a:r>
              <a:rPr lang="ru-RU" sz="2000" dirty="0" smtClean="0">
                <a:solidFill>
                  <a:srgbClr val="FFC000"/>
                </a:solidFill>
              </a:rPr>
              <a:t>). 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http://lib.znate.ru/pars_docs/refs/294/293450/293450_html_4ef3ae7e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2" y="2204865"/>
            <a:ext cx="3689357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1412776"/>
            <a:ext cx="32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1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master07_background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719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Лишайники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2276872"/>
            <a:ext cx="4608512" cy="34563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rgbClr val="FFC000"/>
                </a:solidFill>
              </a:rPr>
              <a:t>Лишайники </a:t>
            </a:r>
            <a:r>
              <a:rPr lang="ru-RU" sz="1800" dirty="0" smtClean="0">
                <a:solidFill>
                  <a:srgbClr val="FFC000"/>
                </a:solidFill>
              </a:rPr>
              <a:t>очень неприхотливы. Всей поверхностью тела они впитывают влагу дождей, росы и туманов. Лишайники образуют особые вещества – лишайниковые кислоты, способные растворять поверхностный слой горных пород. Это позволяет им поселяться на голых, бесплодных скалах, на камнях, в пустынях, на крышах</a:t>
            </a:r>
            <a:r>
              <a:rPr lang="ru-RU" sz="1800" dirty="0">
                <a:solidFill>
                  <a:srgbClr val="FFC000"/>
                </a:solidFill>
              </a:rPr>
              <a:t>, на старых </a:t>
            </a:r>
            <a:r>
              <a:rPr lang="ru-RU" sz="1800" dirty="0" smtClean="0">
                <a:solidFill>
                  <a:srgbClr val="FFC000"/>
                </a:solidFill>
              </a:rPr>
              <a:t>заборах и даже на поверхности стекла. После отмирания лишайников образуется перегной, на котором могут расти растения.</a:t>
            </a:r>
            <a:endParaRPr lang="ru-RU" sz="1800" dirty="0"/>
          </a:p>
        </p:txBody>
      </p:sp>
      <p:pic>
        <p:nvPicPr>
          <p:cNvPr id="4098" name="Picture 2" descr="C:\Users\Дом\Desktop\2647473-595735-fragment-der-alten-schiefer-wellige-dach-teilweise-mit-flechten-uberzo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61580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ом\Desktop\i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21" y="2276872"/>
            <a:ext cx="388843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8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503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Лишайники</vt:lpstr>
      <vt:lpstr>Презентация PowerPoint</vt:lpstr>
      <vt:lpstr>Презентация PowerPoint</vt:lpstr>
      <vt:lpstr>Лишайники</vt:lpstr>
      <vt:lpstr>Лишайники</vt:lpstr>
      <vt:lpstr>Лишайники</vt:lpstr>
      <vt:lpstr>Лишайники </vt:lpstr>
      <vt:lpstr>Лишайники</vt:lpstr>
      <vt:lpstr>Лишайники</vt:lpstr>
      <vt:lpstr>Лишайники</vt:lpstr>
      <vt:lpstr>Лишайники</vt:lpstr>
      <vt:lpstr>Домашнее 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71</cp:revision>
  <dcterms:created xsi:type="dcterms:W3CDTF">2014-04-17T21:12:46Z</dcterms:created>
  <dcterms:modified xsi:type="dcterms:W3CDTF">2014-11-04T14:24:56Z</dcterms:modified>
</cp:coreProperties>
</file>