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69" r:id="rId4"/>
    <p:sldId id="268" r:id="rId5"/>
    <p:sldId id="271" r:id="rId6"/>
    <p:sldId id="274" r:id="rId7"/>
    <p:sldId id="272" r:id="rId8"/>
    <p:sldId id="275" r:id="rId9"/>
    <p:sldId id="273" r:id="rId10"/>
    <p:sldId id="282" r:id="rId11"/>
    <p:sldId id="276" r:id="rId12"/>
    <p:sldId id="277" r:id="rId13"/>
    <p:sldId id="278" r:id="rId14"/>
    <p:sldId id="290" r:id="rId15"/>
    <p:sldId id="287" r:id="rId16"/>
    <p:sldId id="286" r:id="rId17"/>
    <p:sldId id="284" r:id="rId18"/>
    <p:sldId id="270" r:id="rId19"/>
    <p:sldId id="292" r:id="rId20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0E7011-1521-49D5-83C7-BF618C8B815E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06B38-D7B3-4031-8574-8B619822A3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1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 решении целого ряда задач Леонард Эйлер использовал идею изображения множеств с помощью кругов, которые получили название </a:t>
            </a:r>
            <a:r>
              <a:rPr lang="ru-RU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«круги Эйлера».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Метод призван максимально упростить рассуждения, направленные на решение той или иной задачи, именно поэтому методика активно используется как в младшей школе, так и в академической среде.</a:t>
            </a:r>
            <a:b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Сам Эйлер писал тогда, что «круги очень подходят для того, чтобы облегчить наши размышления».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06B38-D7B3-4031-8574-8B619822A3D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858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 решении целого ряда задач Леонард Эйлер использовал идею изображения множеств с помощью кругов, которые получили название </a:t>
            </a:r>
            <a:r>
              <a:rPr lang="ru-RU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«круги Эйлера».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Метод призван максимально упростить рассуждения, направленные на решение той или иной задачи, именно поэтому методика активно используется как в младшей школе, так и в академической среде.</a:t>
            </a:r>
            <a:b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Сам Эйлер писал тогда, что «круги очень подходят для того, чтобы облегчить наши размышления». </a:t>
            </a:r>
          </a:p>
          <a:p>
            <a:endParaRPr lang="ru-RU" dirty="0" smtClean="0"/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 решении целого ряда задач Леонард Эйлер использовал идею изображения множеств с помощью кругов, которые получили название </a:t>
            </a:r>
            <a:r>
              <a:rPr lang="ru-RU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«круги Эйлера».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Метод призван максимально упростить рассуждения, направленные на решение той или иной задачи, именно поэтому методика активно используется как в младшей школе, так и в академической среде.</a:t>
            </a:r>
            <a:b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Сам Эйлер писал тогда, что «круги очень подходят для того, чтобы облегчить наши размышления». </a:t>
            </a:r>
          </a:p>
          <a:p>
            <a:endParaRPr lang="ru-RU" dirty="0" smtClean="0"/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 решении целого ряда задач Леонард Эйлер использовал идею изображения множеств с помощью кругов, которые получили название </a:t>
            </a:r>
            <a:r>
              <a:rPr lang="ru-RU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«круги Эйлера».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Метод призван максимально упростить рассуждения, направленные на решение той или иной задачи, именно поэтому методика активно используется как в младшей школе, так и в академической среде.</a:t>
            </a:r>
            <a:b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Сам Эйлер писал тогда, что «круги очень подходят для того, чтобы облегчить наши размышления».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06B38-D7B3-4031-8574-8B619822A3D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386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Вспомним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основные приёмы построения кругов Эйлера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простейшем примере. Пусть имеется понятие –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ИГРУШКА. Это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множество  всех возможных игрушек.  Какими они могут быть?  Некоторые из игрушек являются конструкторами – они выделены в отдельный овал. Это часть большого множества «игрушки» и одновременно отдельное множество (ведь конструктором может быть и «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Лего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», и примитивные конструкторы из кубиков для малышей). Какая-то часть большого множества «игрушки» может быть заводными игрушками. Они не конструкторы, поэтому мы рисуем для них отдельный овал. Нарисуем следующий овал,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пересекающий понятие «Заводная игрушка».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Какое понятие он может изображать?  Например, «автомобиль», тогда пересечение этих овалов – «заводной автомобиль».  Вспомним простейший конструктор «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лего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», он относится одновременно к множеству «игрушки» и является частью меньшего множества «конструктор». Поэтому и изображается внутри обоих овалов сразу.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06B38-D7B3-4031-8574-8B619822A3D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063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Предполагаемые пояснения учеников. Всего 80 путёвок – это множество изображаем большим кругом. Внутри этого множества расположим множество путёвок, проданных </a:t>
            </a:r>
            <a:r>
              <a:rPr lang="ru-RU" dirty="0" err="1" smtClean="0"/>
              <a:t>турагенством</a:t>
            </a:r>
            <a:r>
              <a:rPr lang="ru-RU" dirty="0" smtClean="0"/>
              <a:t> в Казань – 67. По условию задачи было продано 20 путёвок и в Казань и в Питер (одновременно в два города), это множество изображаем третьим кругом, расположенным внутри второго. О других отношениях данных множеств в условии задачи ничего не говориться. Таким образом, можно сформулировать следующие вопросы: </a:t>
            </a:r>
          </a:p>
          <a:p>
            <a:r>
              <a:rPr lang="ru-RU" dirty="0" smtClean="0"/>
              <a:t>Сколько путёвок было продано только в Казань? (67-20=47)</a:t>
            </a:r>
          </a:p>
          <a:p>
            <a:r>
              <a:rPr lang="ru-RU" dirty="0" smtClean="0"/>
              <a:t>Сколько путёвок было продано по другим направлениям? (80-67=13). Причём о направлении «в Питер» по условию задачи ничего сказать нельзя. Вполне возможно, что такого направления не было вообще.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06B38-D7B3-4031-8574-8B619822A3DA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4448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Предполагаемые пояснения учеников. Понятия</a:t>
            </a:r>
            <a:r>
              <a:rPr lang="ru-RU" baseline="0" dirty="0" smtClean="0"/>
              <a:t> «посетитель купил торт» и «посетитель купил коробку конфет» пересекаются. Рисуем два пересекающихся круга: объём одного - 57, объём другого - 36, общая часть кругов – «посетитель купил и торт и коробку конфет» равна 12. Таким образом, можно сформулировать следующие вопросы:</a:t>
            </a:r>
          </a:p>
          <a:p>
            <a:r>
              <a:rPr lang="ru-RU" baseline="0" dirty="0" smtClean="0"/>
              <a:t>Сколько посетителей купили только торт? (57-12=45)</a:t>
            </a:r>
          </a:p>
          <a:p>
            <a:r>
              <a:rPr lang="ru-RU" baseline="0" dirty="0" smtClean="0"/>
              <a:t>Сколько посетителей купили только коробку конфет? (36-12=24)</a:t>
            </a:r>
          </a:p>
          <a:p>
            <a:r>
              <a:rPr lang="ru-RU" baseline="0" dirty="0" smtClean="0"/>
              <a:t>По данному условию задачи («обычно покупают») можно сформулировать так же и вопрос: Сколько было  покупателей в кондитерском отделе (45+12+24=81)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06B38-D7B3-4031-8574-8B619822A3DA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3587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Предполагаемые рассуждения учеников.</a:t>
            </a:r>
            <a:r>
              <a:rPr lang="ru-RU" baseline="0" dirty="0" smtClean="0"/>
              <a:t> Понятие  «класс» (объём-20 человек) – больший круг (овал). «Выиграли зайца» объём понятия – 12 человек) – второй круг внутри первого.  «Выиграли медведя» (объём понятия – 10 человек) – третий круг (или овал) внутри первого. Каковы отношения между вторым и третьим понятиями?  Возможны две ситуации. Первая – среди 12-ти одноклассников,  выигравших зайца, находятся все 10 учащихся, выигравших медведя. Тогда можно сформулировать следующие вопросы к задаче:</a:t>
            </a:r>
          </a:p>
          <a:p>
            <a:r>
              <a:rPr lang="ru-RU" baseline="0" dirty="0" smtClean="0"/>
              <a:t>Сколько учеников выиграли только медведя? (12-10=2). Сколько учеников не выиграли ни медведя ни зайца? (или Сколько учеников выиграли какой-то другой приз?) (20-12=8). Вторая ситуация – среди 12-ти одноклассников, выигравших зайца, есть несколько учащихся, выигравших медведя. Сколько таких учащихся? На этот вопрос проще всего ответить с помощью перебора возможных вариантов. Наименьшее количество таких учащихся равно 2 (12+10-20)  при условии, что другие призы не разыгрывались. Наибольшее количество таких учащихся равно 9 при условии, что другие призы выиграли 7 человек (12+10)-9+7=20. Если таких учащихся 10, то получаем первую ситуацию. Больше 10 их просто не может быть. Не может быть так же и ситуации, когда среди учеников, выигравших зайца, нет учеников, выигравших медведя, т.е. второй и третий круги находятся внутри первого и не пересекаются. Почему? 12+10</a:t>
            </a:r>
            <a:r>
              <a:rPr lang="ru-RU" baseline="0" dirty="0" smtClean="0">
                <a:sym typeface="Symbol"/>
              </a:rPr>
              <a:t>20.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06B38-D7B3-4031-8574-8B619822A3DA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6387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Так как среди сотрудников, отдыхавших в Испании, нет сотрудников, отдыхавших в Греции, круги двух этих понятий не пересекаются. По</a:t>
            </a:r>
            <a:r>
              <a:rPr lang="ru-RU" baseline="0" dirty="0" smtClean="0"/>
              <a:t> условию задачи понятие «сотрудники» (рисуем больший овал) включает в себя и сотрудников, отдохнувших в Греции, и сотрудников, отдохнувших в Испании, и сотрудников, отдохнувших в каких-то других странах, и сотрудников, вообще нигде не отдыхавших. Из построенной диаграммы видно, что первые два утверждения неверны.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06B38-D7B3-4031-8574-8B619822A3DA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740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 затруднении вспоминаем задачу 3.</a:t>
            </a:r>
          </a:p>
          <a:p>
            <a:r>
              <a:rPr lang="ru-RU" dirty="0" smtClean="0"/>
              <a:t>По условию данной задачи нельзя однозначно ответить на вопросы: Есть ли среди учащихся класса ученики, посещающие другие кружки? Есть ли среди учащихся класса ученики, не посещающие кружки вообще? Поэтому, первое утверждение неверное.</a:t>
            </a:r>
          </a:p>
          <a:p>
            <a:r>
              <a:rPr lang="ru-RU" baseline="0" dirty="0" smtClean="0">
                <a:sym typeface="Symbol"/>
              </a:rPr>
              <a:t>Первая ситуация, когда все ученики, посещающие кружок по математике, посещают ещё и кружок по истории. Тогда, количество учеников, посещающих оба кружка не может быть больше 10. </a:t>
            </a:r>
            <a:r>
              <a:rPr lang="ru-RU" baseline="0" dirty="0" err="1" smtClean="0">
                <a:sym typeface="Symbol"/>
              </a:rPr>
              <a:t>Т.о</a:t>
            </a:r>
            <a:r>
              <a:rPr lang="ru-RU" baseline="0" dirty="0" smtClean="0">
                <a:sym typeface="Symbol"/>
              </a:rPr>
              <a:t>., верным выводом по условию задачи является 4 утверждение.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>
                <a:sym typeface="Symbol"/>
              </a:rPr>
              <a:t>Возможна вторая ситуация, Среди учащихся, посещающих кружок по математике найдутся несколько, посещающих кружок по истории.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Наименьшее количество таких учащихся равно 3 (13+10-20)  при условии, что в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классе все ученики посещают эти два кружка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Наибольшее количество таких учащихся равно 9 при условии, что  8 человек не посещают эти кружки (13+10)-9+8=20. Если таких учащихся 10, то получаем первую ситуацию.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06B38-D7B3-4031-8574-8B619822A3DA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4007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dirty="0" smtClean="0"/>
              <a:t>Найдём количество учащихся, посетивших только театр. 18-12=6.</a:t>
            </a:r>
          </a:p>
          <a:p>
            <a:pPr marL="0" indent="0">
              <a:buNone/>
            </a:pPr>
            <a:r>
              <a:rPr lang="ru-RU" dirty="0" smtClean="0"/>
              <a:t>2. Найдём количество учащихся, посетивших кино и театр. 25-3=22.</a:t>
            </a:r>
          </a:p>
          <a:p>
            <a:pPr marL="0" indent="0">
              <a:buNone/>
            </a:pPr>
            <a:r>
              <a:rPr lang="ru-RU" dirty="0" smtClean="0"/>
              <a:t>3. Найдём количество учащихся, посетивших  кино. 22-6=16.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06B38-D7B3-4031-8574-8B619822A3DA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246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B3F8-19CA-4369-9B7C-7EDD7FC2CBCB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0DF0-8A5E-47F3-B919-4C9CB336C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B3F8-19CA-4369-9B7C-7EDD7FC2CBCB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0DF0-8A5E-47F3-B919-4C9CB336C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B3F8-19CA-4369-9B7C-7EDD7FC2CBCB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0DF0-8A5E-47F3-B919-4C9CB336C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B3F8-19CA-4369-9B7C-7EDD7FC2CBCB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0DF0-8A5E-47F3-B919-4C9CB336C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B3F8-19CA-4369-9B7C-7EDD7FC2CBCB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0DF0-8A5E-47F3-B919-4C9CB336C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B3F8-19CA-4369-9B7C-7EDD7FC2CBCB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0DF0-8A5E-47F3-B919-4C9CB336C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B3F8-19CA-4369-9B7C-7EDD7FC2CBCB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0DF0-8A5E-47F3-B919-4C9CB336C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B3F8-19CA-4369-9B7C-7EDD7FC2CBCB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0DF0-8A5E-47F3-B919-4C9CB336C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B3F8-19CA-4369-9B7C-7EDD7FC2CBCB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0DF0-8A5E-47F3-B919-4C9CB336C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B3F8-19CA-4369-9B7C-7EDD7FC2CBCB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0DF0-8A5E-47F3-B919-4C9CB336C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B3F8-19CA-4369-9B7C-7EDD7FC2CBCB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20DF0-8A5E-47F3-B919-4C9CB336C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1B3F8-19CA-4369-9B7C-7EDD7FC2CBCB}" type="datetimeFigureOut">
              <a:rPr lang="ru-RU" smtClean="0"/>
              <a:pPr/>
              <a:t>07.07.2015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20DF0-8A5E-47F3-B919-4C9CB336C1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11960" y="26064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«Всё наше достоинство заключено в мысли.</a:t>
            </a:r>
          </a:p>
          <a:p>
            <a:pPr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Не пространство, не время, которых мы не можем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заполнить, возвышает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нас, а именно она, наша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мысль. Будем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же учиться хорошо мыслить.»</a:t>
            </a:r>
          </a:p>
          <a:p>
            <a:pPr algn="r" fontAlgn="base"/>
            <a:r>
              <a:rPr lang="ru-RU" dirty="0">
                <a:latin typeface="Times New Roman" pitchFamily="18" charset="0"/>
                <a:cs typeface="Times New Roman" pitchFamily="18" charset="0"/>
              </a:rPr>
              <a:t>Б.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Паскаль.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2564904"/>
            <a:ext cx="79208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Круги Эйлера</a:t>
            </a:r>
            <a:endParaRPr lang="ru-RU" sz="88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9318" y="2564904"/>
            <a:ext cx="8996374" cy="1200329"/>
          </a:xfrm>
          <a:prstGeom prst="rect">
            <a:avLst/>
          </a:prstGeom>
          <a:noFill/>
          <a:effectLst>
            <a:reflection blurRad="6350" stA="50000" endA="295" endPos="92000" dist="101600" dir="5400000" sy="-100000" algn="bl" rotWithShape="0"/>
          </a:effectLst>
          <a:scene3d>
            <a:camera prst="isometricLeftDown"/>
            <a:lightRig rig="threePt" dir="t"/>
          </a:scene3d>
        </p:spPr>
        <p:txBody>
          <a:bodyPr wrap="none" rtlCol="0">
            <a:spAutoFit/>
          </a:bodyPr>
          <a:lstStyle/>
          <a:p>
            <a:pPr algn="ctr"/>
            <a:r>
              <a:rPr lang="ru-RU" sz="72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entury" pitchFamily="18" charset="0"/>
                <a:cs typeface="Andalus" pitchFamily="18" charset="-78"/>
              </a:rPr>
              <a:t>Решение задач</a:t>
            </a:r>
            <a:endParaRPr lang="ru-RU" sz="72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entury" pitchFamily="18" charset="0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3805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прошлое лето в турагентстве было продано  80 путевок.  В  Казань было продано 67 путёвок,  в Питер и в Казань – 20 путёвок.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42487" y="2246400"/>
            <a:ext cx="34590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подумайте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Блок-схема: узел 6"/>
          <p:cNvSpPr/>
          <p:nvPr/>
        </p:nvSpPr>
        <p:spPr>
          <a:xfrm>
            <a:off x="1452163" y="3429000"/>
            <a:ext cx="3292012" cy="3240360"/>
          </a:xfrm>
          <a:prstGeom prst="flowChartConnector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80</a:t>
            </a:r>
          </a:p>
          <a:p>
            <a:pPr algn="ctr"/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Блок-схема: узел 7"/>
          <p:cNvSpPr/>
          <p:nvPr/>
        </p:nvSpPr>
        <p:spPr>
          <a:xfrm>
            <a:off x="2339753" y="4509120"/>
            <a:ext cx="1825352" cy="1800200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67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Блок-схема: узел 8"/>
          <p:cNvSpPr/>
          <p:nvPr/>
        </p:nvSpPr>
        <p:spPr>
          <a:xfrm>
            <a:off x="3098169" y="4869160"/>
            <a:ext cx="994927" cy="9972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409309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Задача 1.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080000"/>
            <a:ext cx="88924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кондитерском отделе супермаркета посетители обычно покупают либо один торт, либо одну коробку конфет, либо один торт и одну коробку конфет. В один из дней было продано 57 тортов и 36 коробок конфет, а 12 человек купили и торт, и коробку конфет.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842489" y="3060000"/>
            <a:ext cx="34590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подумайте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19" y="188640"/>
            <a:ext cx="432048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Задача 2.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Блок-схема: узел 4"/>
          <p:cNvSpPr/>
          <p:nvPr/>
        </p:nvSpPr>
        <p:spPr>
          <a:xfrm>
            <a:off x="755576" y="3421362"/>
            <a:ext cx="3384376" cy="3336335"/>
          </a:xfrm>
          <a:prstGeom prst="flowChartConnector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57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Блок-схема: узел 5"/>
          <p:cNvSpPr/>
          <p:nvPr/>
        </p:nvSpPr>
        <p:spPr>
          <a:xfrm>
            <a:off x="2842488" y="3983330"/>
            <a:ext cx="2665615" cy="2470006"/>
          </a:xfrm>
          <a:prstGeom prst="flowChartConnector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572001" y="521833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36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91880" y="540299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835200"/>
            <a:ext cx="84249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Одноклассники  пошли в тир. Каждый из них выиграл приз. Двенадцать человек выиграли зайца, десять  -  медведя. Известно, что в классе двадцать человек.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42487" y="2967335"/>
            <a:ext cx="34590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</a:t>
            </a:r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одумайте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88640"/>
            <a:ext cx="3600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Задача 3.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узел 5"/>
          <p:cNvSpPr/>
          <p:nvPr/>
        </p:nvSpPr>
        <p:spPr>
          <a:xfrm>
            <a:off x="0" y="3909467"/>
            <a:ext cx="3779912" cy="2850703"/>
          </a:xfrm>
          <a:prstGeom prst="flowChartConnector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20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Блок-схема: узел 6"/>
          <p:cNvSpPr/>
          <p:nvPr/>
        </p:nvSpPr>
        <p:spPr>
          <a:xfrm>
            <a:off x="1083721" y="4149080"/>
            <a:ext cx="2376264" cy="223224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12</a:t>
            </a:r>
            <a:endParaRPr lang="ru-RU" dirty="0"/>
          </a:p>
        </p:txBody>
      </p:sp>
      <p:sp>
        <p:nvSpPr>
          <p:cNvPr id="8" name="Блок-схема: узел 7"/>
          <p:cNvSpPr/>
          <p:nvPr/>
        </p:nvSpPr>
        <p:spPr>
          <a:xfrm>
            <a:off x="1889956" y="4293096"/>
            <a:ext cx="1376870" cy="18722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9" name="Блок-схема: узел 8"/>
          <p:cNvSpPr/>
          <p:nvPr/>
        </p:nvSpPr>
        <p:spPr>
          <a:xfrm>
            <a:off x="5148064" y="3890664"/>
            <a:ext cx="3995936" cy="2634679"/>
          </a:xfrm>
          <a:prstGeom prst="flowChartConnector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20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Блок-схема: узел 9"/>
          <p:cNvSpPr/>
          <p:nvPr/>
        </p:nvSpPr>
        <p:spPr>
          <a:xfrm>
            <a:off x="5436096" y="4293096"/>
            <a:ext cx="2088232" cy="187220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12</a:t>
            </a:r>
            <a:endParaRPr lang="ru-RU" dirty="0"/>
          </a:p>
        </p:txBody>
      </p:sp>
      <p:sp>
        <p:nvSpPr>
          <p:cNvPr id="11" name="Блок-схема: узел 10"/>
          <p:cNvSpPr/>
          <p:nvPr/>
        </p:nvSpPr>
        <p:spPr>
          <a:xfrm>
            <a:off x="6334373" y="4437112"/>
            <a:ext cx="1766019" cy="1728192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668344" y="5265204"/>
            <a:ext cx="562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600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Решите одну из задач.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4400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За­да­ние 18 № 506341.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Среди со­труд­ни­ков фирмы А не­ко­то­рые летом 2013 года от­ды­ха­ли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Гре­ции, а не­ко­то­рые — в Ис­па­нии. Все те со­труд­ни­ки, ко­то­рые от­ды­ха­ли в Ис­па­нии,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от­ды­ха­ли в Гре­ции. Вы­бе­ри­те утвер­жде­ния, ко­то­рые сле­ду­ют из при­ведённых дан­ных. </a:t>
            </a:r>
          </a:p>
          <a:p>
            <a:pPr marL="342900" indent="-34290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Со­труд­ник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фирмы А, ко­то­рый летом 2013 года не от­ды­хал в Гре­ции, обя­за­тель­но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от­ды­хал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Ис­па­нии.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2) Каж­дый со­труд­ник фирмы А от­ды­хал за лето 2013 года хоть где-то.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3) Среди тех со­труд­ни­ков, ко­то­рые не от­ды­ха­ли в Ис­па­нии летом 2013 года, есть хотя бы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один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со­труд­ник, ко­то­рый от­ды­хал в Гре­ции.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4) Нет ни од­но­го со­труд­ни­ка фирмы А, ко­то­рый за лето 2013 года от­ды­хал и в Гре­ции,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Ис­па­нии.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43200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За­да­ние 18 № 508050.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В клас­се учат­ся 20 че­ло­век, из них 13 че­ло­век по­се­ща­ют кру­жок по ис­то­рии, а 10 че­ло­век — кру­жок по ма­те­ма­ти­ке. Вы­бе­ри­те утвер­жде­ния, ко­то­рые сле­ду­ют из при­ведённых дан­ных. В этом клас­се 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1) нет уче­ни­ка, ко­то­рый не по­се­ща­ет ни кру­жок по ис­то­рии, ни кру­жок по ма­те­ма­ти­ке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2) най­дут­ся хотя бы два че­ло­ве­ка, ко­то­рые по­се­ща­ют оба круж­ка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3) если уче­ник не ходит на кру­жок по ис­то­рии, то он обя­за­тель­но ходит на кру­жок по ма­те­ма­ти­ке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4) не найдётся 11 че­ло­век, ко­то­рые по­се­ща­ют оба круж­ка</a:t>
            </a:r>
          </a:p>
        </p:txBody>
      </p:sp>
    </p:spTree>
    <p:extLst>
      <p:ext uri="{BB962C8B-B14F-4D97-AF65-F5344CB8AC3E}">
        <p14:creationId xmlns:p14="http://schemas.microsoft.com/office/powerpoint/2010/main" val="1636052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0000" y="360000"/>
            <a:ext cx="529212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За­да­ние 18 № 506341.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Среди со­труд­ни­ков фирмы А не­ко­то­рые летом 2013 года от­ды­ха­ли в Гре­ции, а не­ко­то­рые — в Ис­па­нии. Все те со­труд­ни­ки, ко­то­рые от­ды­ха­ли в Ис­па­нии, не от­ды­ха­ли в Гре­ции. Вы­бе­ри­те утвер­жде­ния, ко­то­рые сле­ду­ют из при­ведённых дан­ных. 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1) Со­труд­ник фирмы А, ко­то­рый летом 2013 года не от­ды­хал в Гре­ции, обя­за­тель­но от­ды­хал в Ис­па­нии.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2) Каж­дый со­труд­ник фирмы А от­ды­хал за лето 2013 года хоть где-то.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3) Среди тех со­труд­ни­ков, ко­то­рые не от­ды­ха­ли в Ис­па­нии летом 2013 года, есть хотя бы один со­труд­ник, ко­то­рый от­ды­хал в Гре­ции.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4) Нет ни од­но­го со­труд­ни­ка фирмы А, ко­то­рый за лето 2013 года от­ды­хал и в Гре­ции, и в Ис­па­нии.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от­ве­те за­пи­ши­те но­ме­ра вы­бран­ных утвер­жде­ний без про­бе­лов, за­пя­тых и дру­гих до­пол­ни­тель­ных сим­во­лов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Источник: Апро­ба­ция ба­зо­во­го ЕГЭ по ма­те­ма­ти­ке, 13—17 октября: ва­ри­ант 120912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(Решу ЕГЭ).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Ответ: 34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6878306" y="1281776"/>
            <a:ext cx="1634480" cy="171517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Греция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878306" y="3453154"/>
            <a:ext cx="1731640" cy="119998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Испания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868144" y="548680"/>
            <a:ext cx="3096344" cy="58829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878306" y="5661248"/>
            <a:ext cx="1342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Сотрудники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777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8847"/>
            <a:ext cx="410445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За­да­ние 18 № 508050.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В клас­се учат­ся 20 че­ло­век, из них 13 че­ло­век по­се­ща­ют кру­жок по ис­то­рии, а 10 че­ло­век — кру­жок по ма­те­ма­ти­ке. Вы­бе­ри­те утвер­жде­ния, ко­то­рые сле­ду­ют из при­ведённых дан­ных. В этом клас­се 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1) нет уче­ни­ка, ко­то­рый не по­се­ща­ет ни кру­жок по ис­то­рии, ни кру­жок по ма­те­ма­ти­ке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2) най­дут­ся хотя бы два че­ло­ве­ка, ко­то­рые по­се­ща­ют оба круж­ка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3) если уче­ник не ходит на кру­жок по ис­то­рии, то он обя­за­тель­но ходит на кру­жок по ма­те­ма­ти­ке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4) не найдётся 11 че­ло­век, ко­то­рые по­се­ща­ют оба круж­ка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от­ве­те за­пи­ши­те но­ме­ра вы­бран­ных утвер­жде­ний без про­бе­лов, за­пя­тых и дру­гих до­пол­ни­тель­ных сим­во­лов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Источник: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СтатГрад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Ди­а­гно­сти­че­ская ра­бо­та по ма­те­ма­ти­ке 21.01.2015 ва­ри­ант МА10104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(Решу ЕГЭ).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Ответ: 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716016" y="404664"/>
            <a:ext cx="4320480" cy="288032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ru-RU" b="1" dirty="0" smtClean="0">
                <a:solidFill>
                  <a:schemeClr val="tx2"/>
                </a:solidFill>
              </a:rPr>
              <a:t>20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012160" y="692696"/>
            <a:ext cx="2282552" cy="151216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13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516216" y="1772816"/>
            <a:ext cx="1706488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10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932040" y="3573016"/>
            <a:ext cx="4104456" cy="273630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20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156176" y="3717032"/>
            <a:ext cx="2282552" cy="141845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13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876256" y="3861048"/>
            <a:ext cx="1418456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0989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0000" y="360000"/>
            <a:ext cx="81724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За­да­ние 20 № 506319.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клас­се учит­ся 25 уча­щих­ся. Не­сколь­ко из них хо­ди­ли в кино, 18 че­ло­век хо­ди­ли в театр, причём и в кино, и в театр хо­ди­ли 12 че­ло­век. Из­вест­но, что трое не хо­ди­ли ни в кино, ни в театр. Сколь­ко че­ло­век из клас­са хо­ди­ли в кино? (Решу ЕГЭ).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60000" y="2298992"/>
            <a:ext cx="8172440" cy="43703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827584" y="3068960"/>
            <a:ext cx="5400600" cy="24482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несколько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4644008" y="2708920"/>
            <a:ext cx="3362672" cy="34563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/>
              <a:t>18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004048" y="429309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12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339752" y="55172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2685535"/>
            <a:ext cx="504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solidFill>
                  <a:prstClr val="black"/>
                </a:solidFill>
              </a:rPr>
              <a:t>25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6120000"/>
            <a:ext cx="1173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Ответ: 16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2300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4572000" y="537647"/>
            <a:ext cx="432048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 знаешь какую выбрать профессию?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2987824" y="2568972"/>
            <a:ext cx="4176464" cy="215617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995936" y="3429000"/>
            <a:ext cx="2493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Что я люблю делать?</a:t>
            </a:r>
            <a:endParaRPr lang="ru-RU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827584" y="3933056"/>
            <a:ext cx="4415072" cy="221054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403648" y="5038328"/>
            <a:ext cx="2736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Что у меня получается?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139653" y="3933056"/>
            <a:ext cx="4392787" cy="220433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364088" y="5038328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B050"/>
                </a:solidFill>
              </a:rPr>
              <a:t>Чем я могу заработать?</a:t>
            </a:r>
            <a:endParaRPr lang="ru-RU" b="1" i="1" dirty="0">
              <a:solidFill>
                <a:srgbClr val="00B050"/>
              </a:solidFill>
            </a:endParaRPr>
          </a:p>
        </p:txBody>
      </p:sp>
      <p:pic>
        <p:nvPicPr>
          <p:cNvPr id="2050" name="Picture 2" descr="C:\Users\женя\Desktop\PROF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27984" cy="270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038803" y="2564904"/>
            <a:ext cx="11692624" cy="1015663"/>
          </a:xfrm>
          <a:prstGeom prst="rect">
            <a:avLst/>
          </a:prstGeom>
          <a:noFill/>
          <a:effectLst>
            <a:reflection blurRad="6350" stA="50000" endA="295" endPos="92000" dist="101600" dir="5400000" sy="-100000" algn="bl" rotWithShape="0"/>
          </a:effectLst>
          <a:scene3d>
            <a:camera prst="isometricLeftDown"/>
            <a:lightRig rig="threePt" dir="t"/>
          </a:scene3d>
        </p:spPr>
        <p:txBody>
          <a:bodyPr wrap="none" rtlCol="0">
            <a:spAutoFit/>
          </a:bodyPr>
          <a:lstStyle/>
          <a:p>
            <a:pPr algn="ctr"/>
            <a:r>
              <a:rPr lang="ru-RU" sz="6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entury" pitchFamily="18" charset="0"/>
                <a:cs typeface="Andalus" pitchFamily="18" charset="-78"/>
              </a:rPr>
              <a:t>Спасибо всем за работу</a:t>
            </a:r>
            <a:endParaRPr lang="ru-RU" sz="60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entury" pitchFamily="18" charset="0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2366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07904" y="285750"/>
            <a:ext cx="5184576" cy="5786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auto"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Леонард Эйлер, ученый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необычайной широты интересов и творческой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продуктивности, родился  в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Швейцарии. В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1727 г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по  приглашению Петербургской академии наук он приехал в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Россию, где работал много лет. Эйлер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попал в круг выдающихся математиков, получил большие возможности для создания и издания своих трудов. Он работал с увлечением и вскоре стал, по единодушному признанию современников, первым математиком мира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За свою жизнь он написал более 800 работ по математике, физике, оптике, баллистике, кораблестроению, теории музыки.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7172" name="TextBox 3"/>
          <p:cNvSpPr txBox="1">
            <a:spLocks noChangeArrowheads="1"/>
          </p:cNvSpPr>
          <p:nvPr/>
        </p:nvSpPr>
        <p:spPr bwMode="auto">
          <a:xfrm>
            <a:off x="395536" y="4653136"/>
            <a:ext cx="2879551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Леонард Эйлер</a:t>
            </a:r>
          </a:p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(1707 – 1783)</a:t>
            </a:r>
          </a:p>
          <a:p>
            <a:r>
              <a:rPr lang="ru-RU" dirty="0">
                <a:latin typeface="Corbel" pitchFamily="34" charset="0"/>
              </a:rPr>
              <a:t> </a:t>
            </a:r>
          </a:p>
          <a:p>
            <a:endParaRPr lang="ru-RU" dirty="0">
              <a:latin typeface="Corbel" pitchFamily="34" charset="0"/>
            </a:endParaRPr>
          </a:p>
        </p:txBody>
      </p:sp>
      <p:pic>
        <p:nvPicPr>
          <p:cNvPr id="5" name="Picture 7" descr="Изображение:Leonhard Eul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2656"/>
            <a:ext cx="3175000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810039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Круги </a:t>
            </a:r>
            <a:r>
              <a:rPr lang="ru-RU" sz="5400" b="1" i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Эйлера – это тот метод, который наглядно демонстрирует: лучше один раз увидеть, чем сто раз услышать.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76672"/>
            <a:ext cx="82809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Если имеются какие-либо понятия (множества), то объём каждого понятия можно представить в виде круга, а отношения между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этими понятиями в виде пересекающихся (или не пересекающихся) кругов.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395536" y="2564904"/>
            <a:ext cx="8280920" cy="381642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2"/>
                </a:solidFill>
              </a:rPr>
              <a:t>игрушка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835696" y="2852936"/>
            <a:ext cx="2700300" cy="141845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конструктор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4228971" y="3140968"/>
            <a:ext cx="3960440" cy="288032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Заводная игрушка 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411760" y="4473116"/>
            <a:ext cx="2548880" cy="17424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771800" y="5344362"/>
            <a:ext cx="1382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автомобили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463175" y="3140968"/>
            <a:ext cx="1072821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лего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51520" y="476091"/>
            <a:ext cx="856895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Приведите примеры понятий, когда меньшее по объёму понятие «В» заключено внутри большего по объёму понятия «А»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, как это сделано на рисунке.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ru-RU" sz="9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23" name="Picture 3" descr="включенный класс - меньший круг"/>
          <p:cNvPicPr>
            <a:picLocks noChangeAspect="1" noChangeArrowheads="1"/>
          </p:cNvPicPr>
          <p:nvPr/>
        </p:nvPicPr>
        <p:blipFill>
          <a:blip r:embed="rId2" cstate="print"/>
          <a:srcRect r="47081"/>
          <a:stretch>
            <a:fillRect/>
          </a:stretch>
        </p:blipFill>
        <p:spPr bwMode="auto">
          <a:xfrm rot="21339646">
            <a:off x="5430360" y="2343426"/>
            <a:ext cx="3899078" cy="36004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971600" y="2924944"/>
            <a:ext cx="654685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Примеры: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А – множество всевозможных треугольников,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– множество остроугольных треугольников.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А – множество всех целых чисел.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– множество натуральных чисел.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 А – галактика, В – солнечная система.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496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Приведите примеры понятий, когда объемы двух понятий «А» и «В» совпадают только частично, как это сделано на рисунке.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пересекающиеся классы"/>
          <p:cNvPicPr>
            <a:picLocks noChangeAspect="1" noChangeArrowheads="1"/>
          </p:cNvPicPr>
          <p:nvPr/>
        </p:nvPicPr>
        <p:blipFill>
          <a:blip r:embed="rId2" cstate="print"/>
          <a:srcRect r="24401"/>
          <a:stretch>
            <a:fillRect/>
          </a:stretch>
        </p:blipFill>
        <p:spPr bwMode="auto">
          <a:xfrm>
            <a:off x="4068000" y="2420888"/>
            <a:ext cx="5076000" cy="352425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827584" y="2708920"/>
            <a:ext cx="758239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Примеры: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– множество прямоугольных треугольников,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– множество равнобедренных треугольников.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А – учащиеся, изучающие английский язык,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– учащиеся, изучающие немецкий язык.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А – студенты  ВУЗов  Москвы, В – жители  Аткарска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51520" y="834970"/>
            <a:ext cx="856895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Приведите примеры понятий, когда  ни один предмет, отображенный в объеме понятия «A», не может одновременно отображаться в объеме понятия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«В», как это сделано на следующем  рисунке.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1747" name="Picture 3" descr="непересекающиеся класс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773962"/>
            <a:ext cx="6336704" cy="310331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979712" y="3790800"/>
            <a:ext cx="681975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Примеры: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А – множество треугольников,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– множество всевозможных четырёхугольников.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Времена года. А – зима, В – лето.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Отношения между равнозначащими понятиями, объемы которых совпадают, отображаются наглядно посредством одного круга, на поверхности которого написаны две буквы, обозначающие два понятия, имеющие один и тот же объем.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понятия с одинаковыми объемами - совпадающие круги"/>
          <p:cNvPicPr>
            <a:picLocks noChangeAspect="1" noChangeArrowheads="1"/>
          </p:cNvPicPr>
          <p:nvPr/>
        </p:nvPicPr>
        <p:blipFill>
          <a:blip r:embed="rId2" cstate="print"/>
          <a:srcRect r="48971"/>
          <a:stretch>
            <a:fillRect/>
          </a:stretch>
        </p:blipFill>
        <p:spPr bwMode="auto">
          <a:xfrm>
            <a:off x="2627784" y="2774276"/>
            <a:ext cx="3607812" cy="353504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331640" y="5013176"/>
            <a:ext cx="719447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Примеры:</a:t>
            </a:r>
          </a:p>
          <a:p>
            <a:pPr marL="457200" indent="-4572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множество жителей столицы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России,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– множество жителей Москвы.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А – множество обучающихся школы №8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г.Аткарск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– контингент обучающихся нашей школы.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23528" y="260648"/>
            <a:ext cx="8568952" cy="324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Если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одному понятию (родовому) подчиняется сразу несколько видовых понятий, которые в таком случае называются соподчиненными,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то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отношение между такими понятиями изображается наглядно посредством одного большого круга и нескольких кругов меньшего размера, которые нарисованы на поверхности большего круга: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2771" name="Picture 3" descr="соподчиненные понятия"/>
          <p:cNvPicPr>
            <a:picLocks noChangeAspect="1" noChangeArrowheads="1"/>
          </p:cNvPicPr>
          <p:nvPr/>
        </p:nvPicPr>
        <p:blipFill>
          <a:blip r:embed="rId2" cstate="print"/>
          <a:srcRect r="50861"/>
          <a:stretch>
            <a:fillRect/>
          </a:stretch>
        </p:blipFill>
        <p:spPr bwMode="auto">
          <a:xfrm>
            <a:off x="5580000" y="3284984"/>
            <a:ext cx="3240360" cy="329711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043608" y="4725144"/>
            <a:ext cx="68954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Примеры: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А – многоэтажные дома,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5-ти этажные дома, </a:t>
            </a: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6-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этажные дома,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7-ми этажные дома.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А – многоугольники…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1431</TotalTime>
  <Words>1745</Words>
  <Application>Microsoft Office PowerPoint</Application>
  <PresentationFormat>Экран (4:3)</PresentationFormat>
  <Paragraphs>161</Paragraphs>
  <Slides>19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женя</cp:lastModifiedBy>
  <cp:revision>114</cp:revision>
  <dcterms:created xsi:type="dcterms:W3CDTF">2015-03-18T13:08:50Z</dcterms:created>
  <dcterms:modified xsi:type="dcterms:W3CDTF">2015-07-07T09:31:21Z</dcterms:modified>
</cp:coreProperties>
</file>