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3" r:id="rId2"/>
    <p:sldId id="263" r:id="rId3"/>
    <p:sldId id="285" r:id="rId4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E7011-1521-49D5-83C7-BF618C8B815E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06B38-D7B3-4031-8574-8B619822A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1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Презентация  используется на следующих уроках по этой теме.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06B38-D7B3-4031-8574-8B619822A3D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326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Т.К., три человека владеют  всеми тремя языками, то круги, изображающие множество туристов, владеющих немецким, французским и английским языками пересекаются и их общая часть по объёму равна 3.</a:t>
            </a:r>
          </a:p>
          <a:p>
            <a:pPr>
              <a:spcBef>
                <a:spcPct val="0"/>
              </a:spcBef>
            </a:pPr>
            <a:r>
              <a:rPr lang="ru-RU" dirty="0" smtClean="0"/>
              <a:t>Количество туристов, владеющих только двумя языками: немецким и французским  5-3=2,  английским и французским 10-3=7, немецким и английским 8-3=5. Количество туристов, владеющих только одним языком: немецким 30-5-3-2=20, французским 42-2-3-7=30, английским 28-5-3-7=13. </a:t>
            </a:r>
            <a:r>
              <a:rPr lang="ru-RU" dirty="0" err="1" smtClean="0"/>
              <a:t>Т.о</a:t>
            </a:r>
            <a:r>
              <a:rPr lang="ru-RU" dirty="0" smtClean="0"/>
              <a:t>., количество туристов, владеющих языками 20+30+13+5+2+7+3=80. Ни одним языком не владеют 100-80=20 туристов.</a:t>
            </a: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D04DF8-9CCE-4F93-A618-0650016F3F9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Предполагаемые рассуждения обучающихся. Т.к. (40+20)-50=10, то при условии, что все работники фирмы знают английский или немецкий языки,  10 человек знают оба языка. Поэтому, правильным утверждением будет «хотя бы 10 человек знают оба языка». Если в фирме есть сотрудники, которые не знают ни одного языка, то количество знающих оба языка будет увеличиваться. </a:t>
            </a:r>
            <a:r>
              <a:rPr lang="ru-RU" dirty="0" err="1" smtClean="0"/>
              <a:t>Т.о</a:t>
            </a:r>
            <a:r>
              <a:rPr lang="ru-RU" dirty="0" smtClean="0"/>
              <a:t>.,</a:t>
            </a:r>
            <a:r>
              <a:rPr lang="ru-RU" baseline="0" dirty="0" smtClean="0"/>
              <a:t> первые три утверждения неверные. Справедливость четвёртого утверждения доказывает вторая диаграмма.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06B38-D7B3-4031-8574-8B619822A3D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753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B3F8-19CA-4369-9B7C-7EDD7FC2CBC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0DF0-8A5E-47F3-B919-4C9CB336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B3F8-19CA-4369-9B7C-7EDD7FC2CBC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0DF0-8A5E-47F3-B919-4C9CB336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B3F8-19CA-4369-9B7C-7EDD7FC2CBC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0DF0-8A5E-47F3-B919-4C9CB336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B3F8-19CA-4369-9B7C-7EDD7FC2CBC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0DF0-8A5E-47F3-B919-4C9CB336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B3F8-19CA-4369-9B7C-7EDD7FC2CBC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0DF0-8A5E-47F3-B919-4C9CB336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B3F8-19CA-4369-9B7C-7EDD7FC2CBC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0DF0-8A5E-47F3-B919-4C9CB336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B3F8-19CA-4369-9B7C-7EDD7FC2CBC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0DF0-8A5E-47F3-B919-4C9CB336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B3F8-19CA-4369-9B7C-7EDD7FC2CBC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0DF0-8A5E-47F3-B919-4C9CB336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B3F8-19CA-4369-9B7C-7EDD7FC2CBC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0DF0-8A5E-47F3-B919-4C9CB336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B3F8-19CA-4369-9B7C-7EDD7FC2CBC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0DF0-8A5E-47F3-B919-4C9CB336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B3F8-19CA-4369-9B7C-7EDD7FC2CBC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0DF0-8A5E-47F3-B919-4C9CB336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1B3F8-19CA-4369-9B7C-7EDD7FC2CBC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20DF0-8A5E-47F3-B919-4C9CB336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895" y="2564904"/>
            <a:ext cx="9025228" cy="1015663"/>
          </a:xfrm>
          <a:prstGeom prst="rect">
            <a:avLst/>
          </a:prstGeom>
          <a:noFill/>
          <a:effectLst>
            <a:reflection blurRad="6350" stA="50000" endA="295" endPos="92000" dist="101600" dir="5400000" sy="-100000" algn="bl" rotWithShape="0"/>
          </a:effectLst>
          <a:scene3d>
            <a:camera prst="isometricLeftDown"/>
            <a:lightRig rig="threePt" dir="t"/>
          </a:scene3d>
        </p:spPr>
        <p:txBody>
          <a:bodyPr wrap="none" rtlCol="0">
            <a:spAutoFit/>
          </a:bodyPr>
          <a:lstStyle/>
          <a:p>
            <a:pPr algn="ctr"/>
            <a:r>
              <a:rPr lang="ru-RU" sz="6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  <a:cs typeface="Andalus" pitchFamily="18" charset="-78"/>
              </a:rPr>
              <a:t>Домашняя  работа</a:t>
            </a:r>
            <a:endParaRPr lang="ru-RU" sz="60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entury" pitchFamily="18" charset="0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830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285748" y="2420888"/>
            <a:ext cx="8572159" cy="4248472"/>
            <a:chOff x="285750" y="928688"/>
            <a:chExt cx="5000625" cy="2298700"/>
          </a:xfrm>
        </p:grpSpPr>
        <p:sp>
          <p:nvSpPr>
            <p:cNvPr id="4" name="Овал 3"/>
            <p:cNvSpPr>
              <a:spLocks noChangeAspect="1"/>
            </p:cNvSpPr>
            <p:nvPr/>
          </p:nvSpPr>
          <p:spPr>
            <a:xfrm>
              <a:off x="811865" y="1071563"/>
              <a:ext cx="1759885" cy="121443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Овал 4"/>
            <p:cNvSpPr>
              <a:spLocks noChangeAspect="1"/>
            </p:cNvSpPr>
            <p:nvPr/>
          </p:nvSpPr>
          <p:spPr>
            <a:xfrm>
              <a:off x="2214563" y="1113632"/>
              <a:ext cx="2125835" cy="117236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Овал 5"/>
            <p:cNvSpPr>
              <a:spLocks noChangeAspect="1"/>
            </p:cNvSpPr>
            <p:nvPr/>
          </p:nvSpPr>
          <p:spPr>
            <a:xfrm>
              <a:off x="1393032" y="1785938"/>
              <a:ext cx="1607343" cy="144145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2214563" y="1714500"/>
              <a:ext cx="357187" cy="199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 dirty="0" smtClean="0">
                <a:solidFill>
                  <a:srgbClr val="C00000"/>
                </a:solidFill>
                <a:latin typeface="Century Schoolbook" pitchFamily="18" charset="0"/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285750" y="1071563"/>
              <a:ext cx="22145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entury Schoolbook" pitchFamily="18" charset="0"/>
                </a:rPr>
                <a:t>немецкий</a:t>
              </a:r>
            </a:p>
          </p:txBody>
        </p:sp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3071813" y="928688"/>
              <a:ext cx="2214562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 dirty="0">
                  <a:latin typeface="Century Schoolbook" pitchFamily="18" charset="0"/>
                </a:rPr>
                <a:t>французский</a:t>
              </a:r>
            </a:p>
          </p:txBody>
        </p:sp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1571625" y="2857500"/>
              <a:ext cx="200025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entury Schoolbook" pitchFamily="18" charset="0"/>
                </a:rPr>
                <a:t>английский</a:t>
              </a:r>
            </a:p>
          </p:txBody>
        </p:sp>
        <p:sp>
          <p:nvSpPr>
            <p:cNvPr id="17" name="Прямоугольник 16"/>
            <p:cNvSpPr>
              <a:spLocks noChangeArrowheads="1"/>
            </p:cNvSpPr>
            <p:nvPr/>
          </p:nvSpPr>
          <p:spPr bwMode="auto">
            <a:xfrm>
              <a:off x="1857375" y="1928813"/>
              <a:ext cx="107764" cy="199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dirty="0">
                <a:latin typeface="Calibri" pitchFamily="34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285751" y="360000"/>
            <a:ext cx="85721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4.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100 туристов, отправляющихся в заграничное путешествие, немецким языком владеют 30 человек, английским – 28, французским – 42. Английским и немецким одновременно владеют 8 человек, английским и французским -10 , немецким и французским – 5, всеми тремя языками – 3. Сколько туристов не владеют ни одним языком?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07903" y="4057897"/>
            <a:ext cx="4920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3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7903" y="3573016"/>
            <a:ext cx="5049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55976" y="4453991"/>
            <a:ext cx="3383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7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79855" y="4453991"/>
            <a:ext cx="505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5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03648" y="3573016"/>
            <a:ext cx="14574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30-5-3-2=20</a:t>
            </a:r>
            <a:endParaRPr lang="ru-RU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414225" y="3368578"/>
            <a:ext cx="14574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42-2-3-7=30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696037" y="5517232"/>
            <a:ext cx="14574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28-5-3-7=13</a:t>
            </a:r>
            <a:endParaRPr lang="ru-RU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414225" y="5517232"/>
            <a:ext cx="1300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100-80=20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21" name="Блок-схема: узел 20"/>
          <p:cNvSpPr/>
          <p:nvPr/>
        </p:nvSpPr>
        <p:spPr>
          <a:xfrm>
            <a:off x="285751" y="2420888"/>
            <a:ext cx="7454602" cy="4248471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0000" y="360000"/>
            <a:ext cx="341991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За­да­ние 18 № 507943.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В фирме N ра­бо­та­ют 50 че­ло­век, из них 40 че­ло­век знают ан­глий­ский язык, а 20 че­ло­век — не­мец­кий. Вы­бе­ри­те утвер­жде­ния, ко­то­рые сле­ду­ют из при­ведённых дан­ных. В фирме N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1) хотя бы три че­ло­ве­ка знают оба языка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2) нет ни од­но­го че­ло­ве­ка, зна­ю­ще­го и ан­глий­ский, и не­мец­кий языки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3) если че­ло­век знает не­мец­кий язык, то он знает и ан­глий­ский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4) не боль­ше 20 че­ло­век знают два ино­стран­ных языка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от­ве­те ука­жи­те но­ме­ра вы­бран­ных утвер­жде­ний без про­бе­лов, за­пя­тых и дру­гих до­пол­ни­тель­ных сим­во­лов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(Решу ЕГЭ).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 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995936" y="360000"/>
            <a:ext cx="5040560" cy="263695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27984" y="90872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50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652119" y="548680"/>
            <a:ext cx="2294649" cy="165618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40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940152" y="1628800"/>
            <a:ext cx="1368152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649380" y="2160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20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283968" y="3356992"/>
            <a:ext cx="4752528" cy="288032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50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940152" y="3591654"/>
            <a:ext cx="2282552" cy="17815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40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858732" y="4077072"/>
            <a:ext cx="1241660" cy="10584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324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263</Words>
  <Application>Microsoft Office PowerPoint</Application>
  <PresentationFormat>Экран (4:3)</PresentationFormat>
  <Paragraphs>34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женя</cp:lastModifiedBy>
  <cp:revision>114</cp:revision>
  <dcterms:created xsi:type="dcterms:W3CDTF">2015-03-18T13:08:50Z</dcterms:created>
  <dcterms:modified xsi:type="dcterms:W3CDTF">2015-07-07T09:36:31Z</dcterms:modified>
</cp:coreProperties>
</file>