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7" r:id="rId2"/>
    <p:sldId id="325" r:id="rId3"/>
    <p:sldId id="268" r:id="rId4"/>
    <p:sldId id="258" r:id="rId5"/>
    <p:sldId id="317" r:id="rId6"/>
    <p:sldId id="318" r:id="rId7"/>
    <p:sldId id="284" r:id="rId8"/>
    <p:sldId id="316" r:id="rId9"/>
    <p:sldId id="321" r:id="rId10"/>
    <p:sldId id="295" r:id="rId11"/>
    <p:sldId id="313" r:id="rId12"/>
    <p:sldId id="314" r:id="rId13"/>
    <p:sldId id="293" r:id="rId14"/>
    <p:sldId id="291" r:id="rId15"/>
    <p:sldId id="290" r:id="rId16"/>
    <p:sldId id="309" r:id="rId17"/>
    <p:sldId id="310" r:id="rId18"/>
    <p:sldId id="315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23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4660"/>
  </p:normalViewPr>
  <p:slideViewPr>
    <p:cSldViewPr>
      <p:cViewPr>
        <p:scale>
          <a:sx n="66" d="100"/>
          <a:sy n="66" d="100"/>
        </p:scale>
        <p:origin x="-7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B102-7D49-4F8C-A988-A5B787A4A6D2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BF61-7DD8-4BBC-A441-25ACC1E22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BF61-7DD8-4BBC-A441-25ACC1E22A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5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9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3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8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4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7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5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9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05CBCD4-E7AE-483A-8D16-79B6D8519D2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D63249C-9EDC-46F9-957C-E78D849A3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kodelkino.com/images/biser/creativnost.ru-2.jpg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ranamasterov.ru/files/imagecache/orig_with_logo/i2010/12/13/tkanyy_kot_v_ramk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modelka.info/rukodelie/braslet-iz-bisera-na-stanke.html" TargetMode="External"/><Relationship Id="rId2" Type="http://schemas.openxmlformats.org/officeDocument/2006/relationships/hyperlink" Target="http://www.magic-beads.ru/techniques/loomwork/loom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755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4766">
            <a:off x="927123" y="3526185"/>
            <a:ext cx="2125170" cy="273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9912" y="3291009"/>
            <a:ext cx="49531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002060"/>
                </a:solidFill>
              </a:rPr>
              <a:t>Антонова Надежда Назарьевна </a:t>
            </a:r>
          </a:p>
          <a:p>
            <a:pPr lvl="0"/>
            <a:r>
              <a:rPr lang="ru-RU" sz="2200" b="1" dirty="0">
                <a:solidFill>
                  <a:srgbClr val="002060"/>
                </a:solidFill>
              </a:rPr>
              <a:t>учитель технологии  </a:t>
            </a:r>
          </a:p>
          <a:p>
            <a:pPr lvl="0"/>
            <a:r>
              <a:rPr lang="ru-RU" sz="2200" b="1" dirty="0">
                <a:solidFill>
                  <a:srgbClr val="002060"/>
                </a:solidFill>
              </a:rPr>
              <a:t>МБОУ «СОШ № 1»,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200" b="1" dirty="0">
                <a:solidFill>
                  <a:srgbClr val="002060"/>
                </a:solidFill>
              </a:rPr>
              <a:t>Сахно Ирина Витальевна</a:t>
            </a:r>
          </a:p>
          <a:p>
            <a:pPr lvl="0"/>
            <a:r>
              <a:rPr lang="ru-RU" sz="2200" b="1" dirty="0">
                <a:solidFill>
                  <a:srgbClr val="002060"/>
                </a:solidFill>
              </a:rPr>
              <a:t>учитель технологии  МБОУ «СОШ № 33»</a:t>
            </a:r>
          </a:p>
          <a:p>
            <a:pPr lvl="0"/>
            <a:r>
              <a:rPr lang="ru-RU" sz="2200" b="1" dirty="0">
                <a:solidFill>
                  <a:srgbClr val="002060"/>
                </a:solidFill>
              </a:rPr>
              <a:t>ЭМР Саратовской области</a:t>
            </a:r>
          </a:p>
          <a:p>
            <a:pPr lvl="0"/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49" y="116632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301208"/>
            <a:ext cx="8229600" cy="72008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нить основы на станке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ocuments and Settings\Администратор\Рабочий стол\тк\Ткач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39" y="1216372"/>
            <a:ext cx="82228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96" y="116632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53" y="5013176"/>
            <a:ext cx="9036496" cy="10081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Нитей основы должно быть на одну больше, чем бисерин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Documents and Settings\Администратор\Рабочий стол\тк\Ткач 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345" y="836712"/>
            <a:ext cx="66311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33" y="5373216"/>
            <a:ext cx="9036496" cy="10081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рабочей нити к левой крайней нити основы (долевой)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ocuments and Settings\Администратор\Рабочий стол\тк\Ткач 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000913"/>
            <a:ext cx="5719860" cy="41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762" y="116632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5589240"/>
            <a:ext cx="8917557" cy="10081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Набрать на иглу с рабочей нитью бисерины первого ряда рисунка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Documents and Settings\Администратор\Рабочий стол\тк\Ткач 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89877" cy="40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3292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296" y="4869160"/>
            <a:ext cx="8928992" cy="72008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Пропустить рабочую нить с нанизанным бисером под нити основы так, чтобы игла вышла справа от них, а каждая бисерина оказалась между двумя нитями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Documents and Settings\Администратор\Рабочий стол\тк\Ткач 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 and Settings\Администратор\Рабочий стол\тк\Ткач 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5467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648" y="758602"/>
            <a:ext cx="23526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13681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Снизу пальцем </a:t>
            </a:r>
            <a:r>
              <a:rPr lang="ru-RU" dirty="0"/>
              <a:t>левой руки </a:t>
            </a:r>
            <a:r>
              <a:rPr lang="ru-RU" dirty="0" smtClean="0"/>
              <a:t>прижать </a:t>
            </a:r>
            <a:r>
              <a:rPr lang="ru-RU" dirty="0"/>
              <a:t>бисерины к нитям </a:t>
            </a:r>
            <a:r>
              <a:rPr lang="ru-RU" dirty="0" smtClean="0"/>
              <a:t>основы. Придерживая их </a:t>
            </a:r>
            <a:r>
              <a:rPr lang="ru-RU" dirty="0"/>
              <a:t>пропустить поперечную нить с иглой сквозь все бисерины поверх нити </a:t>
            </a:r>
            <a:r>
              <a:rPr lang="ru-RU" dirty="0" smtClean="0"/>
              <a:t>основы так</a:t>
            </a:r>
            <a:r>
              <a:rPr lang="ru-RU" dirty="0"/>
              <a:t>, чтобы рабочая нить оказалась над нитями </a:t>
            </a:r>
            <a:r>
              <a:rPr lang="ru-RU" dirty="0" smtClean="0"/>
              <a:t>основы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194" name="Picture 2" descr="D:\Documents and Settings\Администратор\Рабочий стол\тк\Ткач 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085908" cy="35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580112" y="2111319"/>
            <a:ext cx="2716440" cy="112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7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49575"/>
            <a:ext cx="9144000" cy="15121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ряд плести точно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же,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первый.  Следить чтобы ряды бисера плотно прилегали друг к другу. Для этого каждый ряд прижимать к предыдущему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Documents and Settings\Администратор\Рабочий стол\тк\Ткач 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85214"/>
            <a:ext cx="4953347" cy="35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71078"/>
            <a:ext cx="297516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7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10081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концы рабочих нитей, для этого сделать два узла за крайнюю левую основную нить и протянуть через несколько бисерин предыдущего ряда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7125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0081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окончании работы натянутые на станке нити основы осторожно срезать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Documents and Settings\Администратор\Рабочий стол\тк\Ткач 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3960440" cy="42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Documents and Settings\Администратор\Рабочий стол\тк\Ткач 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21075"/>
            <a:ext cx="2411711" cy="42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Ткачество бисером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9089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Оформить готовое изделие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07401"/>
            <a:ext cx="3528392" cy="423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1307401"/>
            <a:ext cx="2825665" cy="423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956376" y="5805264"/>
            <a:ext cx="936104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Цель </a:t>
            </a:r>
            <a:r>
              <a:rPr lang="ru-RU" b="1" dirty="0" smtClean="0">
                <a:solidFill>
                  <a:srgbClr val="002060"/>
                </a:solidFill>
              </a:rPr>
              <a:t>занятия: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17403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познакомить с </a:t>
            </a:r>
            <a:r>
              <a:rPr lang="ru-RU" dirty="0">
                <a:latin typeface="Times New Roman" pitchFamily="18" charset="0"/>
              </a:rPr>
              <a:t>опытом работы </a:t>
            </a:r>
            <a:r>
              <a:rPr lang="ru-RU" dirty="0" smtClean="0">
                <a:latin typeface="Times New Roman" pitchFamily="18" charset="0"/>
              </a:rPr>
              <a:t>ткачества бисером путем комментированного </a:t>
            </a:r>
            <a:r>
              <a:rPr lang="ru-RU" dirty="0">
                <a:latin typeface="Times New Roman" pitchFamily="18" charset="0"/>
              </a:rPr>
              <a:t>показа </a:t>
            </a:r>
            <a:r>
              <a:rPr lang="ru-RU">
                <a:latin typeface="Times New Roman" pitchFamily="18" charset="0"/>
              </a:rPr>
              <a:t>последовательности </a:t>
            </a:r>
            <a:r>
              <a:rPr lang="ru-RU" smtClean="0">
                <a:latin typeface="Times New Roman" pitchFamily="18" charset="0"/>
              </a:rPr>
              <a:t>действий</a:t>
            </a:r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1519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</a:rPr>
              <a:t>Физминутка</a:t>
            </a:r>
            <a:endParaRPr lang="ru-RU" b="0" dirty="0" smtClean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5805488"/>
            <a:ext cx="2987675" cy="54927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sz="2400" smtClean="0"/>
              <a:t>По Аветисову Э.С.</a:t>
            </a:r>
          </a:p>
        </p:txBody>
      </p:sp>
      <p:pic>
        <p:nvPicPr>
          <p:cNvPr id="22532" name="Picture 4" descr="165нег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39560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524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4427538" y="260350"/>
            <a:ext cx="0" cy="6264275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995738" y="0"/>
            <a:ext cx="863600" cy="836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88272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14" dur="3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5803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26" dur="3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1.38889E-6 0.8790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  <p:bldP spid="4101" grpId="2" animBg="1"/>
      <p:bldP spid="4101" grpId="3" animBg="1"/>
      <p:bldP spid="4101" grpId="4" animBg="1"/>
      <p:bldP spid="4101" grpId="5" animBg="1"/>
      <p:bldP spid="4101" grpId="6" animBg="1"/>
      <p:bldP spid="4101" grpId="7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395288" y="3141663"/>
            <a:ext cx="8064500" cy="0"/>
          </a:xfrm>
          <a:prstGeom prst="lin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50825" y="2781300"/>
            <a:ext cx="720725" cy="719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8607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5" grpId="2" animBg="1"/>
      <p:bldP spid="8195" grpId="3" animBg="1"/>
      <p:bldP spid="8195" grpId="4" animBg="1"/>
      <p:bldP spid="8195" grpId="5" animBg="1"/>
      <p:bldP spid="8195" grpId="6" animBg="1"/>
      <p:bldP spid="8195" grpId="7" animBg="1"/>
      <p:bldP spid="8195" grpId="8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395288" y="476250"/>
            <a:ext cx="8353425" cy="5976938"/>
          </a:xfrm>
          <a:prstGeom prst="line">
            <a:avLst/>
          </a:prstGeom>
          <a:noFill/>
          <a:ln w="10160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-2647464">
            <a:off x="250825" y="260350"/>
            <a:ext cx="649288" cy="647700"/>
          </a:xfrm>
          <a:prstGeom prst="pentagon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64622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78E-17 L 0.87413 0.849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4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49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9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49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031 0.84439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7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71" grpId="3" animBg="1"/>
      <p:bldP spid="7171" grpId="4" animBg="1"/>
      <p:bldP spid="7171" grpId="5" animBg="1"/>
      <p:bldP spid="7171" grpId="6" animBg="1"/>
      <p:bldP spid="7171" grpId="7" animBg="1"/>
      <p:bldP spid="7171" grpId="8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395288" y="404813"/>
            <a:ext cx="8353425" cy="6048375"/>
          </a:xfrm>
          <a:prstGeom prst="line">
            <a:avLst/>
          </a:prstGeom>
          <a:noFill/>
          <a:ln w="1016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3358315">
            <a:off x="8154194" y="207169"/>
            <a:ext cx="755650" cy="719138"/>
          </a:xfrm>
          <a:prstGeom prst="plus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31402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75 0.86798 L -2.22222E-6 -4.16185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4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6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4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6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4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6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5731 L 2.77778E-7 -0.002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7" grpId="2" animBg="1"/>
      <p:bldP spid="6147" grpId="3" animBg="1"/>
      <p:bldP spid="6147" grpId="4" animBg="1"/>
      <p:bldP spid="6147" grpId="5" animBg="1"/>
      <p:bldP spid="6147" grpId="6" animBg="1"/>
      <p:bldP spid="6147" grpId="7" animBg="1"/>
      <p:bldP spid="6147" grpId="8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noFill/>
          <a:ln w="1016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211638" y="333375"/>
            <a:ext cx="935037" cy="863600"/>
          </a:xfrm>
          <a:prstGeom prst="star5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9811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C 0.19532 4.91329E-6 0.35452 0.18104 0.35452 0.40369 C 0.35452 0.62612 0.19532 0.80739 -2.5E-6 0.80739 C -0.19566 0.80739 -0.35434 0.62612 -0.35434 0.40369 C -0.35434 0.18104 -0.19566 4.91329E-6 -2.5E-6 4.91329E-6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1187450" y="476250"/>
            <a:ext cx="6840538" cy="5976938"/>
          </a:xfrm>
          <a:prstGeom prst="ellipse">
            <a:avLst/>
          </a:prstGeom>
          <a:noFill/>
          <a:ln w="1016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067175" y="260350"/>
            <a:ext cx="1009650" cy="5048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027988" y="5805264"/>
            <a:ext cx="936500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7696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08092E-6 C 0.20642 -2.08092E-6 0.37431 0.19122 0.37431 0.42729 C 0.37431 0.66243 0.20642 0.8548 0 0.8548 C -0.20625 0.8548 -0.37378 0.66243 -0.37378 0.42729 C -0.37378 0.19122 -0.20625 -2.08092E-6 0 -2.08092E-6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/>
              <a:t>Техника </a:t>
            </a:r>
            <a:r>
              <a:rPr lang="ru-RU" b="1" dirty="0"/>
              <a:t>безопасности при выполнении </a:t>
            </a:r>
            <a:r>
              <a:rPr lang="ru-RU" b="1" dirty="0" smtClean="0"/>
              <a:t>бисерных </a:t>
            </a:r>
            <a:r>
              <a:rPr lang="ru-RU" b="1" dirty="0"/>
              <a:t>работ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-84909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. </a:t>
            </a:r>
            <a:endParaRPr lang="ru-RU" sz="1400" dirty="0">
              <a:effectLst/>
              <a:latin typeface="Arial"/>
              <a:ea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Опасности в работе: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 повреждение пальцев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иглой;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 травма руки ножницами;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 травма глаз.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нужно сделать до начала работы: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 сосчитать количество иголок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игольнице;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 положить инструменты и приспособления в отведенное для 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/>
              <a:t>Техника </a:t>
            </a:r>
            <a:r>
              <a:rPr lang="ru-RU" b="1" dirty="0"/>
              <a:t>безопасности при выполнении </a:t>
            </a:r>
            <a:r>
              <a:rPr lang="ru-RU" b="1" dirty="0" smtClean="0"/>
              <a:t>бисерных </a:t>
            </a:r>
            <a:r>
              <a:rPr lang="ru-RU" b="1" dirty="0"/>
              <a:t>работ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-84909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. </a:t>
            </a:r>
            <a:endParaRPr lang="ru-RU" sz="1400" dirty="0">
              <a:effectLst/>
              <a:latin typeface="Arial"/>
              <a:ea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511256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нужно делать во время работы: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быть внимательной;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вкалывать иглы только в игольницу;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класть ножницы справа с сомкнутыми лезвиями,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направленными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себя;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 передавать ножницы только с сомкнутыми  лезвиями и кольцами вперед.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нужно сделать по окончании работы: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 посчитать количество иголок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игольнице. Их должно быть столько, сколько было в начале работы;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 убрать рабочее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618"/>
            <a:ext cx="8229600" cy="660078"/>
          </a:xfrm>
        </p:spPr>
        <p:txBody>
          <a:bodyPr/>
          <a:lstStyle/>
          <a:p>
            <a:r>
              <a:rPr lang="ru-RU" b="1" dirty="0" smtClean="0"/>
              <a:t>Используемые ресурсы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pedsovet.su/</a:t>
            </a:r>
            <a:r>
              <a:rPr lang="ru-RU" sz="1400" dirty="0" smtClean="0"/>
              <a:t> - шаблон </a:t>
            </a:r>
            <a:r>
              <a:rPr lang="ru-RU" sz="1400" dirty="0" err="1" smtClean="0"/>
              <a:t>Курчевенковой</a:t>
            </a:r>
            <a:r>
              <a:rPr lang="ru-RU" sz="1400" dirty="0" smtClean="0"/>
              <a:t>   Марины   Николаевны ГОУ </a:t>
            </a:r>
            <a:r>
              <a:rPr lang="ru-RU" sz="1400" dirty="0"/>
              <a:t>СОШ № </a:t>
            </a:r>
            <a:r>
              <a:rPr lang="ru-RU" sz="1400" dirty="0" smtClean="0"/>
              <a:t>262</a:t>
            </a: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rukodelkino.com/images/biser/creativnost.ru-2.jpg</a:t>
            </a:r>
            <a:r>
              <a:rPr lang="ru-RU" sz="1400" dirty="0" smtClean="0"/>
              <a:t> </a:t>
            </a:r>
            <a:r>
              <a:rPr lang="ru-RU" sz="1400" dirty="0"/>
              <a:t>- слайд </a:t>
            </a:r>
            <a:r>
              <a:rPr lang="ru-RU" sz="1400" dirty="0" smtClean="0"/>
              <a:t>3;</a:t>
            </a:r>
          </a:p>
          <a:p>
            <a:r>
              <a:rPr lang="en-US" sz="1400" dirty="0"/>
              <a:t>http://damskiiclub.ru/threads/%D0%A2%D0%BA%D0%B0%D1%87%D0%B5%D1%81%D0%B2%D0%BE-%D0%B1%D0%B8%D1%81%D0%B5%D1%80%D0%BE%D0%BC.1312</a:t>
            </a:r>
            <a:r>
              <a:rPr lang="en-US" sz="1400" dirty="0" smtClean="0"/>
              <a:t>/</a:t>
            </a:r>
            <a:r>
              <a:rPr lang="ru-RU" sz="1400" dirty="0" smtClean="0"/>
              <a:t>  </a:t>
            </a:r>
          </a:p>
          <a:p>
            <a:r>
              <a:rPr lang="ru-RU" sz="1400" dirty="0" smtClean="0"/>
              <a:t> </a:t>
            </a:r>
            <a:r>
              <a:rPr lang="en-US" sz="1400" dirty="0"/>
              <a:t>http://</a:t>
            </a:r>
            <a:r>
              <a:rPr lang="en-US" sz="1400" dirty="0" smtClean="0"/>
              <a:t>biser.info/node/103934</a:t>
            </a:r>
            <a:r>
              <a:rPr lang="ru-RU" sz="1400" dirty="0" smtClean="0"/>
              <a:t> </a:t>
            </a:r>
            <a:r>
              <a:rPr lang="ru-RU" sz="1400" dirty="0"/>
              <a:t>- </a:t>
            </a:r>
            <a:r>
              <a:rPr lang="ru-RU" sz="1400" dirty="0" smtClean="0"/>
              <a:t>слайд 6;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stranamasterov.ru/files/imagecache/orig_with_logo/i2010/12/13/tkanyy_kot_v_ramke.jpg</a:t>
            </a:r>
            <a:r>
              <a:rPr lang="ru-RU" sz="1400" dirty="0" smtClean="0">
                <a:solidFill>
                  <a:prstClr val="black"/>
                </a:solidFill>
              </a:rPr>
              <a:t> - слайд 8;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http://muzofon.com/search/%</a:t>
            </a:r>
            <a:r>
              <a:rPr lang="en-US" sz="1400" dirty="0" smtClean="0">
                <a:solidFill>
                  <a:prstClr val="black"/>
                </a:solidFill>
              </a:rPr>
              <a:t>D0%92%D0%B0%D0%BD%D0%B3%D0%B5%D0%BB%D0%B8%D1%81</a:t>
            </a:r>
            <a:r>
              <a:rPr lang="ru-RU" sz="1400" dirty="0" smtClean="0">
                <a:solidFill>
                  <a:prstClr val="black"/>
                </a:solidFill>
              </a:rPr>
              <a:t> - музыкальное сопровождение;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</a:rPr>
              <a:t>www.twirpx.com/file/204921/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-физминутка для глаз;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авторские фото</a:t>
            </a:r>
          </a:p>
          <a:p>
            <a:pPr lvl="0"/>
            <a:endParaRPr lang="ru-RU" sz="1800" dirty="0">
              <a:solidFill>
                <a:prstClr val="black"/>
              </a:solidFill>
            </a:endParaRPr>
          </a:p>
          <a:p>
            <a:endParaRPr lang="ru-RU" sz="1800" dirty="0" smtClean="0"/>
          </a:p>
          <a:p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73" y="116632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 бисере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788" y="3789040"/>
            <a:ext cx="8784976" cy="236765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Бисер – это маленькие бусинки, из которых плетут ожерелья, браслеты и прочие украшения. Вначале их делали, наматывая тонкий слой расплавленного стекла на металлический прут. Полученную стеклянную трубочку разрезали на отдельные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кусочки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879028"/>
            <a:ext cx="5112568" cy="158417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бисероплетения уходит своими корнями в глубокую древность.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79028"/>
            <a:ext cx="2854887" cy="29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1962" y="2420091"/>
            <a:ext cx="2880320" cy="13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57" y="116632"/>
            <a:ext cx="8229600" cy="849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Содержание занятия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3595" y="1484784"/>
            <a:ext cx="3098099" cy="1902626"/>
          </a:xfrm>
          <a:prstGeom prst="ellipse">
            <a:avLst/>
          </a:prstGeom>
          <a:solidFill>
            <a:srgbClr val="ACCBF9"/>
          </a:solidFill>
          <a:ln w="28575" cap="flat" cmpd="sng" algn="ctr">
            <a:solidFill>
              <a:srgbClr val="4A66A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42852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hlinkClick r:id="rId2" action="ppaction://hlinksldjump"/>
              </a:rPr>
              <a:t>Ткачество  бисером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242852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223369" cy="20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9480" y="4672115"/>
            <a:ext cx="2210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hlinkClick r:id="rId4" action="ppaction://hlinksldjump"/>
              </a:rPr>
              <a:t>Физминутка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598" y="1460710"/>
            <a:ext cx="3129289" cy="195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85788" y="2051376"/>
            <a:ext cx="2210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0000FF"/>
                </a:solidFill>
                <a:hlinkClick r:id="rId6" action="ppaction://hlinksldjump"/>
              </a:rPr>
              <a:t>Практическая работа</a:t>
            </a:r>
            <a:endParaRPr lang="ru-RU" u="sng" dirty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92" y="3862800"/>
            <a:ext cx="3223369" cy="20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hlinkClick r:id="rId7" action="ppaction://hlinksldjump"/>
          </p:cNvPr>
          <p:cNvSpPr txBox="1"/>
          <p:nvPr/>
        </p:nvSpPr>
        <p:spPr>
          <a:xfrm>
            <a:off x="5583914" y="4502837"/>
            <a:ext cx="2210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hlinkClick r:id="rId7" action="ppaction://hlinksldjump"/>
              </a:rPr>
              <a:t>Инструктаж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hlinkClick r:id="rId7" action="ppaction://hlinksldjump"/>
              </a:rPr>
              <a:t>по </a:t>
            </a:r>
            <a:r>
              <a:rPr lang="ru-RU" sz="2200" b="1" dirty="0">
                <a:solidFill>
                  <a:prstClr val="black"/>
                </a:solidFill>
                <a:hlinkClick r:id="rId7" action="ppaction://hlinksldjump"/>
              </a:rPr>
              <a:t>Т.Б.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1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37"/>
            <a:ext cx="8229600" cy="720080"/>
          </a:xfrm>
        </p:spPr>
        <p:txBody>
          <a:bodyPr/>
          <a:lstStyle/>
          <a:p>
            <a:r>
              <a:rPr lang="ru-RU" b="1" dirty="0" smtClean="0"/>
              <a:t>Историческая справка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Тканые бисером изделия в древние вре­мена имели ритуальное значение для ин­дейцев Северной Америки. А зулусы исполь­зовали цветовые сочетания бисера в тканых изделиях для передачи информации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Ткачество бисером было очень популярно в Англии в викторианскую эпоху и носило в основном декоративный характер. В Евро­пе эта техника использовалась для изготовления различной бижутерии и </a:t>
            </a:r>
            <a:r>
              <a:rPr lang="ru-RU" dirty="0" smtClean="0"/>
              <a:t>                           аксессуаров</a:t>
            </a:r>
            <a:r>
              <a:rPr lang="ru-RU" dirty="0"/>
              <a:t>, для создания </a:t>
            </a:r>
            <a:r>
              <a:rPr lang="ru-RU" dirty="0" smtClean="0"/>
              <a:t>                                  картин </a:t>
            </a:r>
            <a:r>
              <a:rPr lang="ru-RU" dirty="0"/>
              <a:t>и </a:t>
            </a:r>
            <a:r>
              <a:rPr lang="ru-RU" dirty="0" smtClean="0"/>
              <a:t>панно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5200650"/>
            <a:ext cx="2736304" cy="15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89451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С конца ХIX века и украинские масте­ра используют технику ткачества бисером. В изделиях использовались в основном </a:t>
            </a:r>
            <a:r>
              <a:rPr lang="ru-RU" dirty="0" smtClean="0">
                <a:solidFill>
                  <a:prstClr val="black"/>
                </a:solidFill>
              </a:rPr>
              <a:t>геометрические </a:t>
            </a:r>
            <a:r>
              <a:rPr lang="ru-RU" dirty="0">
                <a:solidFill>
                  <a:prstClr val="black"/>
                </a:solidFill>
              </a:rPr>
              <a:t>мотивы, которые чаще всего сами авторы и придумывали.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Ткачество </a:t>
            </a:r>
            <a:r>
              <a:rPr lang="ru-RU" dirty="0">
                <a:solidFill>
                  <a:prstClr val="black"/>
                </a:solidFill>
              </a:rPr>
              <a:t>бисером сегодня менее попу­лярная техника работы с бисером. Очевидно, многих </a:t>
            </a:r>
            <a:r>
              <a:rPr lang="ru-RU" dirty="0" smtClean="0">
                <a:solidFill>
                  <a:prstClr val="black"/>
                </a:solidFill>
              </a:rPr>
              <a:t>пугает приспособление </a:t>
            </a:r>
            <a:r>
              <a:rPr lang="ru-RU" dirty="0">
                <a:solidFill>
                  <a:prstClr val="black"/>
                </a:solidFill>
              </a:rPr>
              <a:t>для работы. Станок - основное приспособление для ткачества. Его можно приобрести как в специализированных магазинах, так и </a:t>
            </a:r>
            <a:r>
              <a:rPr lang="ru-RU" dirty="0" smtClean="0">
                <a:solidFill>
                  <a:prstClr val="black"/>
                </a:solidFill>
              </a:rPr>
              <a:t>из­готовить самим. Вариант </a:t>
            </a:r>
            <a:r>
              <a:rPr lang="ru-RU" dirty="0" smtClean="0">
                <a:solidFill>
                  <a:prstClr val="black"/>
                </a:solidFill>
                <a:hlinkClick r:id="rId2"/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 , </a:t>
            </a:r>
            <a:r>
              <a:rPr lang="ru-RU" dirty="0" smtClean="0">
                <a:solidFill>
                  <a:prstClr val="black"/>
                </a:solidFill>
                <a:hlinkClick r:id="rId3"/>
              </a:rPr>
              <a:t>2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77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77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Инструменты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9036496" cy="132474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Ткачество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бисером немыслимо без станка. Точнее, важен не столько сам станок, сколько хорошо натянутые нити основы.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Ножницы, бисерная игла, армированные нитки и бисер, схема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968922"/>
            <a:ext cx="66661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98" y="3951374"/>
            <a:ext cx="2027638" cy="127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1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Инструменты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1392" y="692696"/>
            <a:ext cx="5472608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используйте в одном изделии бисерины разного размера, иначе оно не будет ровным: будет сжиматься и топорщиться, и у вас не получится ровного бисерного полотна. Поэтому перед тем, как приступить к работе, откалибруйте свой бисер, или запаситесь японским, который славится своим постоянством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9" t="5750" r="4031" b="2376"/>
          <a:stretch/>
        </p:blipFill>
        <p:spPr bwMode="auto">
          <a:xfrm>
            <a:off x="204690" y="1340768"/>
            <a:ext cx="32439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Инструменты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581128"/>
            <a:ext cx="871296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работы с бисером удобно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палитру для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специальные контейнеры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097" y="836712"/>
            <a:ext cx="5544616" cy="336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805264"/>
            <a:ext cx="936104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2059</TotalTime>
  <Words>711</Words>
  <Application>Microsoft Office PowerPoint</Application>
  <PresentationFormat>Экран (4:3)</PresentationFormat>
  <Paragraphs>83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Презентация4</vt:lpstr>
      <vt:lpstr>Презентация PowerPoint</vt:lpstr>
      <vt:lpstr>Цель занятия:</vt:lpstr>
      <vt:lpstr>О бисере</vt:lpstr>
      <vt:lpstr> Содержание занятия: </vt:lpstr>
      <vt:lpstr>Историческая справка</vt:lpstr>
      <vt:lpstr>Историческая справка</vt:lpstr>
      <vt:lpstr>Инструменты и материалы</vt:lpstr>
      <vt:lpstr>Инструменты и материалы</vt:lpstr>
      <vt:lpstr>Инструменты и материалы</vt:lpstr>
      <vt:lpstr>Ткачество бисером</vt:lpstr>
      <vt:lpstr>Ткачество бисером</vt:lpstr>
      <vt:lpstr>Ткачество бисером</vt:lpstr>
      <vt:lpstr>Ткачество бисером</vt:lpstr>
      <vt:lpstr>Ткачество бисером</vt:lpstr>
      <vt:lpstr>Ткачество бисером</vt:lpstr>
      <vt:lpstr>Ткачество бисером</vt:lpstr>
      <vt:lpstr>Ткачество бисером</vt:lpstr>
      <vt:lpstr>Ткачество бисером</vt:lpstr>
      <vt:lpstr>Ткачество бисером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 при выполнении бисерных работ</vt:lpstr>
      <vt:lpstr>Техника безопасности при выполнении бисерных работ</vt:lpstr>
      <vt:lpstr>Используемые ресурсы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142</cp:revision>
  <dcterms:created xsi:type="dcterms:W3CDTF">2011-12-01T18:29:38Z</dcterms:created>
  <dcterms:modified xsi:type="dcterms:W3CDTF">2018-01-23T09:55:26Z</dcterms:modified>
</cp:coreProperties>
</file>