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7" r:id="rId4"/>
    <p:sldId id="262" r:id="rId5"/>
    <p:sldId id="258" r:id="rId6"/>
    <p:sldId id="263" r:id="rId7"/>
    <p:sldId id="261" r:id="rId8"/>
    <p:sldId id="260" r:id="rId9"/>
    <p:sldId id="264" r:id="rId10"/>
    <p:sldId id="265" r:id="rId11"/>
    <p:sldId id="269" r:id="rId12"/>
    <p:sldId id="270" r:id="rId13"/>
    <p:sldId id="273" r:id="rId14"/>
    <p:sldId id="271" r:id="rId15"/>
    <p:sldId id="272" r:id="rId16"/>
    <p:sldId id="275" r:id="rId17"/>
    <p:sldId id="276" r:id="rId18"/>
    <p:sldId id="277" r:id="rId19"/>
    <p:sldId id="274" r:id="rId20"/>
    <p:sldId id="280" r:id="rId21"/>
    <p:sldId id="278" r:id="rId22"/>
    <p:sldId id="279" r:id="rId23"/>
    <p:sldId id="281" r:id="rId24"/>
    <p:sldId id="259" r:id="rId25"/>
    <p:sldId id="266" r:id="rId26"/>
    <p:sldId id="25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6541" autoAdjust="0"/>
  </p:normalViewPr>
  <p:slideViewPr>
    <p:cSldViewPr>
      <p:cViewPr varScale="1">
        <p:scale>
          <a:sx n="77" d="100"/>
          <a:sy n="77" d="100"/>
        </p:scale>
        <p:origin x="-3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62C4D-44C0-415C-8955-830A2F3FE4BF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21E4-9CF4-4EE9-8F2E-E5ED1FFEC3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62C4D-44C0-415C-8955-830A2F3FE4BF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21E4-9CF4-4EE9-8F2E-E5ED1FFEC3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62C4D-44C0-415C-8955-830A2F3FE4BF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21E4-9CF4-4EE9-8F2E-E5ED1FFEC3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62C4D-44C0-415C-8955-830A2F3FE4BF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21E4-9CF4-4EE9-8F2E-E5ED1FFEC3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62C4D-44C0-415C-8955-830A2F3FE4BF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21E4-9CF4-4EE9-8F2E-E5ED1FFEC3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62C4D-44C0-415C-8955-830A2F3FE4BF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21E4-9CF4-4EE9-8F2E-E5ED1FFEC3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62C4D-44C0-415C-8955-830A2F3FE4BF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21E4-9CF4-4EE9-8F2E-E5ED1FFEC3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62C4D-44C0-415C-8955-830A2F3FE4BF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21E4-9CF4-4EE9-8F2E-E5ED1FFEC3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62C4D-44C0-415C-8955-830A2F3FE4BF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21E4-9CF4-4EE9-8F2E-E5ED1FFEC3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62C4D-44C0-415C-8955-830A2F3FE4BF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21E4-9CF4-4EE9-8F2E-E5ED1FFEC3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62C4D-44C0-415C-8955-830A2F3FE4BF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21E4-9CF4-4EE9-8F2E-E5ED1FFEC3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62C4D-44C0-415C-8955-830A2F3FE4BF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021E4-9CF4-4EE9-8F2E-E5ED1FFEC3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anonewsnet.ru/files/users/u282/2010/svinya_0.jpg" TargetMode="External"/><Relationship Id="rId13" Type="http://schemas.openxmlformats.org/officeDocument/2006/relationships/hyperlink" Target="http://yaroslavl-news.net/img/20150713/2d0df093bf37c1d87f4ece1c6b313a15.jpg" TargetMode="External"/><Relationship Id="rId3" Type="http://schemas.openxmlformats.org/officeDocument/2006/relationships/hyperlink" Target="http://creative.allmedia.ru/arc/300x225/photo_51909_%7b661980F2-780A-47EB-830E-CFB84AE57AB7%7d.jpg" TargetMode="External"/><Relationship Id="rId7" Type="http://schemas.openxmlformats.org/officeDocument/2006/relationships/hyperlink" Target="http://img26.olx.kz/images_slandokz/123600610_1_261x203_eshk-st-tosan-toyz-aurudy-em-1l-600tg-aralsk.jpg" TargetMode="External"/><Relationship Id="rId12" Type="http://schemas.openxmlformats.org/officeDocument/2006/relationships/hyperlink" Target="http://mashinka-dlya-ovets.com.ua/sites/default/files/imagecache/800x600/foto/romni_marsh.jpg" TargetMode="External"/><Relationship Id="rId2" Type="http://schemas.openxmlformats.org/officeDocument/2006/relationships/hyperlink" Target="http://groh.ru/kolsk01/kolsky29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fermer02.ru/uploads/posts/2013-08/thumbs/1376283495_russkaya-belaya-66.jpg" TargetMode="External"/><Relationship Id="rId11" Type="http://schemas.openxmlformats.org/officeDocument/2006/relationships/hyperlink" Target="http://ua.all.biz/img/ua/catalog/1562424.jpeg" TargetMode="External"/><Relationship Id="rId5" Type="http://schemas.openxmlformats.org/officeDocument/2006/relationships/hyperlink" Target="http://www.kleo.ru/encyclopedia/cat/elit/elit_b.jpg" TargetMode="External"/><Relationship Id="rId10" Type="http://schemas.openxmlformats.org/officeDocument/2006/relationships/hyperlink" Target="http://info.newvif.org.ua/wp-content/uploads/2013/12/209679012-300x225.jpg" TargetMode="External"/><Relationship Id="rId4" Type="http://schemas.openxmlformats.org/officeDocument/2006/relationships/hyperlink" Target="http://photo-sborka.ru/images/photos/photo-sborka.ru_0/0/2/photo-sborka.ru_2592_preview_AEC.jpg" TargetMode="External"/><Relationship Id="rId9" Type="http://schemas.openxmlformats.org/officeDocument/2006/relationships/hyperlink" Target="http://images.devilfinder.com/go.php?filter=off&amp;page=12&amp;q=%D1%87%D0%B5%D1%80%D0%BD%D1%8B%D0%B9+%D0%BA%D0%BE%D0%BD%D1%8C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i1.wp.com/usadbaplus.ru/wp-content/uploads/2014/07/Rabbits1.jpg?resize=300,200" TargetMode="External"/><Relationship Id="rId3" Type="http://schemas.openxmlformats.org/officeDocument/2006/relationships/hyperlink" Target="http://img17.olx.kz/images_slandokz/136489874_1_261x203_schenki-nemetskoy-ovcharki-almaty.jpg" TargetMode="External"/><Relationship Id="rId7" Type="http://schemas.openxmlformats.org/officeDocument/2006/relationships/hyperlink" Target="http://8lap.ru/upload/iblock/ccf/ccf31ed59e9d77aa973140245099a1ce.jpg" TargetMode="External"/><Relationship Id="rId2" Type="http://schemas.openxmlformats.org/officeDocument/2006/relationships/hyperlink" Target="http://lovesad.ru/images/stories/0000966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destinybook.ru/wp-content/uploads/2014/12/%D0%BA%D0%BE%D0%B7%D0%B01.jpg" TargetMode="External"/><Relationship Id="rId5" Type="http://schemas.openxmlformats.org/officeDocument/2006/relationships/hyperlink" Target="http://nashvet.ru/wp-content/uploads/2014/04/1350948-british-shorthair-cat-450x356.jpg" TargetMode="External"/><Relationship Id="rId10" Type="http://schemas.openxmlformats.org/officeDocument/2006/relationships/hyperlink" Target="http://s010.radikal.ru/i312/1209/fb/1e3cd9080dbe.jpg" TargetMode="External"/><Relationship Id="rId4" Type="http://schemas.openxmlformats.org/officeDocument/2006/relationships/hyperlink" Target="http://i004.radikal.ru/1011/b0/0d74c4a62b27.jpg" TargetMode="External"/><Relationship Id="rId9" Type="http://schemas.openxmlformats.org/officeDocument/2006/relationships/hyperlink" Target="http://fermer02.ru/uploads/posts/2009-08/1249556605_83455254.jpg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dikiymir.ru/images/stories/Stat/my_ris/wol4.jpg" TargetMode="External"/><Relationship Id="rId3" Type="http://schemas.openxmlformats.org/officeDocument/2006/relationships/hyperlink" Target="http://klopik.com/uploads/posts/2009-09/thumbs/1253051201_b258189fff8a.jpg" TargetMode="External"/><Relationship Id="rId7" Type="http://schemas.openxmlformats.org/officeDocument/2006/relationships/hyperlink" Target="http://amberclub.org/upload/amberclub/upload/information_system_1/0/7/5/0/6/item_7506/small_information_items_7506.jpg" TargetMode="External"/><Relationship Id="rId12" Type="http://schemas.openxmlformats.org/officeDocument/2006/relationships/hyperlink" Target="http://festival.1september.ru/articles/603551/img36.jpg" TargetMode="External"/><Relationship Id="rId2" Type="http://schemas.openxmlformats.org/officeDocument/2006/relationships/hyperlink" Target="http://wallspaper.ru/uploads/gallery/thumb/12/1234276903_fox105_1600x1200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telepnevo35.narod.ru/kaban.jpg" TargetMode="External"/><Relationship Id="rId11" Type="http://schemas.openxmlformats.org/officeDocument/2006/relationships/hyperlink" Target="http://images.newsukraine.com.ua/news/2011/8/28/na-territoriyu-moskovskoj-bolnicy-zashel-los/real/01_na-territoriyu-moskovskoj-bolnicy-zashel-los.jpg" TargetMode="External"/><Relationship Id="rId5" Type="http://schemas.openxmlformats.org/officeDocument/2006/relationships/hyperlink" Target="http://www.giport.ru/news_city/73264/" TargetMode="External"/><Relationship Id="rId10" Type="http://schemas.openxmlformats.org/officeDocument/2006/relationships/hyperlink" Target="http://900igr.net/datas/o-zhivotnykh/Detjonyshi-1.files/0008-008-Medveditsa-i-medvezhata.jpg" TargetMode="External"/><Relationship Id="rId4" Type="http://schemas.openxmlformats.org/officeDocument/2006/relationships/hyperlink" Target="http://kotomatrix.ru/show/268811/" TargetMode="External"/><Relationship Id="rId9" Type="http://schemas.openxmlformats.org/officeDocument/2006/relationships/hyperlink" Target="https://pp.vk.me/c619723/v619723970/8c70/ItVj3V086Us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42852"/>
            <a:ext cx="7815290" cy="857257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МБОУ «СОШ №2 имени Героя Советского Союза В.Д. Ревякина р.п. Самойловка Самойловского района Саратовской области»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214422"/>
            <a:ext cx="8072494" cy="500066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endParaRPr lang="ru-RU" sz="2600" dirty="0" smtClean="0">
              <a:solidFill>
                <a:schemeClr val="tx1"/>
              </a:solidFill>
            </a:endParaRPr>
          </a:p>
          <a:p>
            <a:r>
              <a:rPr lang="ru-RU" sz="2600" dirty="0" smtClean="0">
                <a:solidFill>
                  <a:schemeClr val="tx1"/>
                </a:solidFill>
              </a:rPr>
              <a:t>обобщающий урок по окружающему миру </a:t>
            </a:r>
          </a:p>
          <a:p>
            <a:r>
              <a:rPr lang="ru-RU" sz="2600" dirty="0" smtClean="0">
                <a:solidFill>
                  <a:schemeClr val="tx1"/>
                </a:solidFill>
              </a:rPr>
              <a:t>для 4 класса коррекции на тему:</a:t>
            </a:r>
          </a:p>
          <a:p>
            <a:r>
              <a:rPr lang="ru-RU" sz="5200" dirty="0" smtClean="0">
                <a:solidFill>
                  <a:schemeClr val="tx1"/>
                </a:solidFill>
              </a:rPr>
              <a:t>«Животные»</a:t>
            </a: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                                            </a:t>
            </a:r>
            <a:r>
              <a:rPr lang="ru-RU" sz="3000" dirty="0" smtClean="0">
                <a:solidFill>
                  <a:schemeClr val="tx1"/>
                </a:solidFill>
              </a:rPr>
              <a:t>Автор: </a:t>
            </a:r>
          </a:p>
          <a:p>
            <a:pPr algn="r"/>
            <a:r>
              <a:rPr lang="ru-RU" sz="3000" dirty="0" smtClean="0">
                <a:solidFill>
                  <a:schemeClr val="tx1"/>
                </a:solidFill>
              </a:rPr>
              <a:t>Полковниченко</a:t>
            </a:r>
          </a:p>
          <a:p>
            <a:pPr algn="l"/>
            <a:r>
              <a:rPr lang="ru-RU" sz="3000" dirty="0" smtClean="0">
                <a:solidFill>
                  <a:schemeClr val="tx1"/>
                </a:solidFill>
              </a:rPr>
              <a:t>                                                                          Зинаида</a:t>
            </a:r>
          </a:p>
          <a:p>
            <a:pPr algn="r"/>
            <a:r>
              <a:rPr lang="ru-RU" sz="3000" dirty="0" smtClean="0">
                <a:solidFill>
                  <a:schemeClr val="tx1"/>
                </a:solidFill>
              </a:rPr>
              <a:t>                                                   Викторовна,                                           воспитатель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Самойловка,2016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Picture 2" descr="Berlin Tierpark Friedrichsfelde 12-2015 img23 Siberian tig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429000"/>
            <a:ext cx="1773764" cy="266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857364"/>
            <a:ext cx="6400800" cy="37814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5500694" y="1142984"/>
            <a:ext cx="3264351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0" name="Picture 2" descr="http://image3.thematicnews.com/uploads/images/45/16/83/02015/03/01/1c3a10f9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142984"/>
            <a:ext cx="3454229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2" name="Picture 4" descr="http://8lap.ru/upload/iblock/ccf/ccf31ed59e9d77aa973140245099a1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643314"/>
            <a:ext cx="2447999" cy="24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88"/>
            <a:ext cx="7772400" cy="642937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Назови животных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5429256" y="2571744"/>
            <a:ext cx="928694" cy="7143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3857620" y="2285992"/>
            <a:ext cx="1692000" cy="684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лошадь</a:t>
            </a:r>
            <a:endParaRPr lang="ru-RU" sz="2400" dirty="0">
              <a:solidFill>
                <a:schemeClr val="tx1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10800000" flipV="1">
            <a:off x="3214678" y="1714488"/>
            <a:ext cx="642942" cy="42862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3857620" y="1214422"/>
            <a:ext cx="1620000" cy="612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конь</a:t>
            </a:r>
            <a:endParaRPr lang="ru-RU" sz="2400" dirty="0">
              <a:solidFill>
                <a:schemeClr val="tx1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10800000" flipV="1">
            <a:off x="2714612" y="4429132"/>
            <a:ext cx="1143008" cy="35719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3000364" y="3857628"/>
            <a:ext cx="2340000" cy="684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жеребёнок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7410" name="Picture 2" descr="http://go4.imgsmail.ru/imgpreview?key=4e81c403be69f3dd&amp;mb=imgdb_preview_9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3714752"/>
            <a:ext cx="2726198" cy="194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Овал 27"/>
          <p:cNvSpPr/>
          <p:nvPr/>
        </p:nvSpPr>
        <p:spPr>
          <a:xfrm>
            <a:off x="4000496" y="5786454"/>
            <a:ext cx="2625752" cy="684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жеребята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0" name="Левая фигурная скобка 29"/>
          <p:cNvSpPr/>
          <p:nvPr/>
        </p:nvSpPr>
        <p:spPr>
          <a:xfrm rot="5400000" flipH="1">
            <a:off x="6415492" y="4085838"/>
            <a:ext cx="885048" cy="3143272"/>
          </a:xfrm>
          <a:prstGeom prst="leftBrace">
            <a:avLst>
              <a:gd name="adj1" fmla="val 73333"/>
              <a:gd name="adj2" fmla="val 48217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7" grpId="0" animBg="1"/>
      <p:bldP spid="28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64294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2214554"/>
            <a:ext cx="4429156" cy="178595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ru-RU" dirty="0" smtClean="0"/>
          </a:p>
          <a:p>
            <a:r>
              <a:rPr lang="ru-RU" sz="4000" dirty="0" smtClean="0">
                <a:solidFill>
                  <a:schemeClr val="tx1"/>
                </a:solidFill>
              </a:rPr>
              <a:t>Дикие животные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6" name="Picture 2" descr="http://picsdesktop.net/Wild/320x240/PicsDesktop.net_5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3071999" cy="230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://images.newsukraine.com.ua/news/2011/8/28/na-territoriyu-moskovskoj-bolnicy-zashel-los/real/01_na-territoriyu-moskovskoj-bolnicy-zashel-l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0"/>
            <a:ext cx="2194280" cy="230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ttp://wallspaper.ru/uploads/gallery/thumb/12/1234276903_fox105_1600x1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65629">
            <a:off x="5967987" y="-113678"/>
            <a:ext cx="2188634" cy="2374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http://klopik.com/uploads/posts/2009-09/thumbs/1253051201_b258189fff8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40206">
            <a:off x="81224" y="2077299"/>
            <a:ext cx="2125708" cy="223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http://wpapers.ru/wallpapers/animals/other-animals/3789/PREV_%D0%91%D0%B5%D0%BB%D0%BE%D1%87%D0%BA%D0%B0-%D0%BD%D0%B0-%D0%BF%D0%BD%D0%B5.jpg"/>
          <p:cNvPicPr>
            <a:picLocks noChangeAspect="1" noChangeArrowheads="1"/>
          </p:cNvPicPr>
          <p:nvPr/>
        </p:nvPicPr>
        <p:blipFill>
          <a:blip r:embed="rId6" cstate="print"/>
          <a:srcRect r="7868" b="3143"/>
          <a:stretch>
            <a:fillRect/>
          </a:stretch>
        </p:blipFill>
        <p:spPr bwMode="auto">
          <a:xfrm>
            <a:off x="6949720" y="2143116"/>
            <a:ext cx="2194280" cy="230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http://tourism.gipoteza.net/default/articles_0/4400/main_mi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391272">
            <a:off x="70003" y="4415534"/>
            <a:ext cx="2262852" cy="237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http://telepnevo35.narod.ru/kaba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86116" y="4554000"/>
            <a:ext cx="2194280" cy="230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http://cs10159.vk.me/u89762679/120414034/x_77efe254.jpg"/>
          <p:cNvPicPr>
            <a:picLocks noChangeAspect="1" noChangeArrowheads="1"/>
          </p:cNvPicPr>
          <p:nvPr/>
        </p:nvPicPr>
        <p:blipFill>
          <a:blip r:embed="rId9" cstate="print"/>
          <a:srcRect t="5409"/>
          <a:stretch>
            <a:fillRect/>
          </a:stretch>
        </p:blipFill>
        <p:spPr bwMode="auto">
          <a:xfrm>
            <a:off x="6143636" y="4518000"/>
            <a:ext cx="2093224" cy="234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" name="Picture 2" descr="http://telepnevo35.narod.ru/kab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785926"/>
            <a:ext cx="2502854" cy="262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Овал 15"/>
          <p:cNvSpPr/>
          <p:nvPr/>
        </p:nvSpPr>
        <p:spPr>
          <a:xfrm>
            <a:off x="1000100" y="5072074"/>
            <a:ext cx="2016000" cy="684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кабан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7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88"/>
            <a:ext cx="7772400" cy="642937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Назови животных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214942" y="5143512"/>
            <a:ext cx="2268000" cy="684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кабанёнок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7000892" y="4214818"/>
            <a:ext cx="1980000" cy="684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кабанята</a:t>
            </a:r>
            <a:endParaRPr lang="ru-RU" sz="2400" dirty="0">
              <a:solidFill>
                <a:schemeClr val="tx1"/>
              </a:solidFill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rot="5400000" flipH="1" flipV="1">
            <a:off x="1535885" y="4679165"/>
            <a:ext cx="714380" cy="7143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4143372" y="4214818"/>
            <a:ext cx="1980000" cy="684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кабаниха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5362" name="Picture 2" descr="http://go4.imgsmail.ru/imgpreview?key=bf9460902edbc1c&amp;mb=imgdb_preview_20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071678"/>
            <a:ext cx="2815603" cy="18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9" name="Прямая со стрелкой 28"/>
          <p:cNvCxnSpPr/>
          <p:nvPr/>
        </p:nvCxnSpPr>
        <p:spPr>
          <a:xfrm rot="5400000" flipH="1" flipV="1">
            <a:off x="4393405" y="2893215"/>
            <a:ext cx="1714512" cy="121444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18" idx="0"/>
          </p:cNvCxnSpPr>
          <p:nvPr/>
        </p:nvCxnSpPr>
        <p:spPr>
          <a:xfrm rot="5400000" flipH="1" flipV="1">
            <a:off x="5389033" y="4174595"/>
            <a:ext cx="1928826" cy="900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Левая фигурная скобка 37"/>
          <p:cNvSpPr/>
          <p:nvPr/>
        </p:nvSpPr>
        <p:spPr>
          <a:xfrm rot="5400000" flipH="1">
            <a:off x="6308335" y="2121293"/>
            <a:ext cx="956486" cy="2571768"/>
          </a:xfrm>
          <a:prstGeom prst="leftBrace">
            <a:avLst>
              <a:gd name="adj1" fmla="val 73333"/>
              <a:gd name="adj2" fmla="val 48217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1" grpId="0" animBg="1"/>
      <p:bldP spid="25" grpId="0" animBg="1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88"/>
            <a:ext cx="7772400" cy="642937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Назови животных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Picture 2" descr="http://picsdesktop.net/Wild/320x240/PicsDesktop.net_5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71612"/>
            <a:ext cx="3071999" cy="230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Овал 5"/>
          <p:cNvSpPr/>
          <p:nvPr/>
        </p:nvSpPr>
        <p:spPr>
          <a:xfrm>
            <a:off x="357158" y="4000504"/>
            <a:ext cx="1980000" cy="684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волк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857752" y="5500702"/>
            <a:ext cx="2016000" cy="684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волчонок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500826" y="4000504"/>
            <a:ext cx="1980000" cy="684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волчата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214678" y="4500570"/>
            <a:ext cx="1980000" cy="684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волчица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4338" name="AutoShape 2" descr="http://go3.imgsmail.ru/imgpreview?key=71931b411d1e66&amp;mb=imgdb_preview_116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2" name="Picture 6" descr="http://dikiymir.ru/images/stories/Stat/my_ris/wol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571612"/>
            <a:ext cx="3449842" cy="230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5" name="Прямая со стрелкой 14"/>
          <p:cNvCxnSpPr/>
          <p:nvPr/>
        </p:nvCxnSpPr>
        <p:spPr>
          <a:xfrm flipV="1">
            <a:off x="928662" y="3429000"/>
            <a:ext cx="857256" cy="71438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 flipH="1" flipV="1">
            <a:off x="3750463" y="3393281"/>
            <a:ext cx="1857388" cy="64294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 flipH="1" flipV="1">
            <a:off x="4679157" y="4321975"/>
            <a:ext cx="2428892" cy="21431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Левая фигурная скобка 29"/>
          <p:cNvSpPr/>
          <p:nvPr/>
        </p:nvSpPr>
        <p:spPr>
          <a:xfrm rot="5400000" flipH="1">
            <a:off x="6486930" y="2299888"/>
            <a:ext cx="813610" cy="2357454"/>
          </a:xfrm>
          <a:prstGeom prst="leftBrace">
            <a:avLst>
              <a:gd name="adj1" fmla="val 73333"/>
              <a:gd name="adj2" fmla="val 435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images.newsukraine.com.ua/news/2011/8/28/na-territoriyu-moskovskoj-bolnicy-zashel-los/real/01_na-territoriyu-moskovskoj-bolnicy-zashel-l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357298"/>
            <a:ext cx="2194280" cy="230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Овал 4"/>
          <p:cNvSpPr/>
          <p:nvPr/>
        </p:nvSpPr>
        <p:spPr>
          <a:xfrm>
            <a:off x="571472" y="4714884"/>
            <a:ext cx="1980000" cy="684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лось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500562" y="3786190"/>
            <a:ext cx="1980000" cy="684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лосята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928926" y="4429132"/>
            <a:ext cx="1980000" cy="684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лосёнок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000892" y="3857628"/>
            <a:ext cx="1980000" cy="684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лосиха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88"/>
            <a:ext cx="7772400" cy="642937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Назови животных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3314" name="Picture 2" descr="http://newstes.ru/uploads/posts/2015-06/na-alyaske-losiha-ranila-troih-chelovek-zaschischaya-detenyshey_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57298"/>
            <a:ext cx="3780000" cy="226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6" name="Прямая со стрелкой 15"/>
          <p:cNvCxnSpPr/>
          <p:nvPr/>
        </p:nvCxnSpPr>
        <p:spPr>
          <a:xfrm rot="5400000" flipH="1" flipV="1">
            <a:off x="1035819" y="4036223"/>
            <a:ext cx="1357322" cy="28575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3571868" y="3214686"/>
            <a:ext cx="2143140" cy="135732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6200000" flipV="1">
            <a:off x="7108049" y="3036091"/>
            <a:ext cx="1143008" cy="78581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Левая фигурная скобка 28"/>
          <p:cNvSpPr/>
          <p:nvPr/>
        </p:nvSpPr>
        <p:spPr>
          <a:xfrm rot="5400000" flipH="1">
            <a:off x="5343922" y="2799954"/>
            <a:ext cx="813610" cy="1357322"/>
          </a:xfrm>
          <a:prstGeom prst="leftBrace">
            <a:avLst>
              <a:gd name="adj1" fmla="val 73333"/>
              <a:gd name="adj2" fmla="val 435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4786314" y="4071942"/>
            <a:ext cx="2714644" cy="914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лисята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429356" y="4929198"/>
            <a:ext cx="2714644" cy="914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лисёнок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42910" y="4429132"/>
            <a:ext cx="2714644" cy="914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лис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071802" y="5143512"/>
            <a:ext cx="2714644" cy="914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лиса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88"/>
            <a:ext cx="7772400" cy="642937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Назови животных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3" name="Picture 2" descr="http://wallspaper.ru/uploads/gallery/thumb/12/1234276903_fox105_160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00171"/>
            <a:ext cx="2520000" cy="2733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0" name="Picture 2" descr="http://www.metod-kopilka.ru/images/doc/54/49311/hello_html_m6cfb2e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571612"/>
            <a:ext cx="3275999" cy="23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8" name="Прямая со стрелкой 17"/>
          <p:cNvCxnSpPr/>
          <p:nvPr/>
        </p:nvCxnSpPr>
        <p:spPr>
          <a:xfrm rot="5400000" flipH="1" flipV="1">
            <a:off x="5750727" y="3607595"/>
            <a:ext cx="1000132" cy="50006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 flipH="1" flipV="1">
            <a:off x="3929058" y="2786058"/>
            <a:ext cx="2786082" cy="207170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6200000" flipV="1">
            <a:off x="6250793" y="3750471"/>
            <a:ext cx="2214578" cy="42862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Левая фигурная скобка 23"/>
          <p:cNvSpPr/>
          <p:nvPr/>
        </p:nvSpPr>
        <p:spPr>
          <a:xfrm rot="5400000" flipH="1">
            <a:off x="5986864" y="1799822"/>
            <a:ext cx="813610" cy="2357454"/>
          </a:xfrm>
          <a:prstGeom prst="leftBrace">
            <a:avLst>
              <a:gd name="adj1" fmla="val 73333"/>
              <a:gd name="adj2" fmla="val 435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 стрелкой 24"/>
          <p:cNvCxnSpPr/>
          <p:nvPr/>
        </p:nvCxnSpPr>
        <p:spPr>
          <a:xfrm rot="5400000" flipH="1" flipV="1">
            <a:off x="1126305" y="4198147"/>
            <a:ext cx="1357322" cy="57150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>
          <a:xfrm>
            <a:off x="7715272" y="3886200"/>
            <a:ext cx="57128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6715140" y="4143380"/>
            <a:ext cx="1980000" cy="684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бельчата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071802" y="4286256"/>
            <a:ext cx="2232000" cy="684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бельчонок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85786" y="5072074"/>
            <a:ext cx="1980000" cy="684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белка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88"/>
            <a:ext cx="7772400" cy="642937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Назови животных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 flipH="1" flipV="1">
            <a:off x="1357290" y="4357694"/>
            <a:ext cx="1285884" cy="42862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4000496" y="3857628"/>
            <a:ext cx="1143008" cy="57150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http://wpapers.ru/wallpapers/animals/other-animals/3789/PREV_%D0%91%D0%B5%D0%BB%D0%BE%D1%87%D0%BA%D0%B0-%D0%BD%D0%B0-%D0%BF%D0%BD%D0%B5.jpg"/>
          <p:cNvPicPr>
            <a:picLocks noChangeAspect="1" noChangeArrowheads="1"/>
          </p:cNvPicPr>
          <p:nvPr/>
        </p:nvPicPr>
        <p:blipFill>
          <a:blip r:embed="rId2" cstate="print"/>
          <a:srcRect r="7868" b="3143"/>
          <a:stretch>
            <a:fillRect/>
          </a:stretch>
        </p:blipFill>
        <p:spPr bwMode="auto">
          <a:xfrm>
            <a:off x="1428728" y="1285860"/>
            <a:ext cx="2399996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8" name="Picture 4" descr="https://pp.vk.me/c619723/v619723970/8c70/ItVj3V086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428736"/>
            <a:ext cx="2484000" cy="248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Левая фигурная скобка 14"/>
          <p:cNvSpPr/>
          <p:nvPr/>
        </p:nvSpPr>
        <p:spPr>
          <a:xfrm rot="5400000" flipH="1">
            <a:off x="6094021" y="2621359"/>
            <a:ext cx="670734" cy="2571768"/>
          </a:xfrm>
          <a:prstGeom prst="leftBrace">
            <a:avLst>
              <a:gd name="adj1" fmla="val 73333"/>
              <a:gd name="adj2" fmla="val 435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64294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214678" y="4643446"/>
            <a:ext cx="1980000" cy="684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зайчата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286248" y="5643578"/>
            <a:ext cx="1980000" cy="684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зайчонок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429256" y="4572008"/>
            <a:ext cx="1944000" cy="684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зайчиха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42910" y="4786322"/>
            <a:ext cx="1980000" cy="684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заяц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85800" y="357188"/>
            <a:ext cx="7772400" cy="64293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Назови животных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44" name="Picture 4" descr="http://festival.1september.ru/articles/603551/img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285860"/>
            <a:ext cx="3873677" cy="309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3" name="Прямая со стрелкой 22"/>
          <p:cNvCxnSpPr/>
          <p:nvPr/>
        </p:nvCxnSpPr>
        <p:spPr>
          <a:xfrm flipV="1">
            <a:off x="928662" y="3500438"/>
            <a:ext cx="2286016" cy="150019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6200000" flipV="1">
            <a:off x="5607851" y="3893347"/>
            <a:ext cx="1143008" cy="78581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6200000" flipV="1">
            <a:off x="4001290" y="4358488"/>
            <a:ext cx="1499404" cy="107077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Левая фигурная скобка 32"/>
          <p:cNvSpPr/>
          <p:nvPr/>
        </p:nvSpPr>
        <p:spPr>
          <a:xfrm rot="5400000" flipH="1">
            <a:off x="3665129" y="3407177"/>
            <a:ext cx="885048" cy="1500198"/>
          </a:xfrm>
          <a:prstGeom prst="leftBrace">
            <a:avLst>
              <a:gd name="adj1" fmla="val 73333"/>
              <a:gd name="adj2" fmla="val 435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6357950" y="4000504"/>
            <a:ext cx="2304000" cy="684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медвежата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000496" y="4643446"/>
            <a:ext cx="2592000" cy="684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медвежонок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928794" y="4000504"/>
            <a:ext cx="2340000" cy="684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медведица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85720" y="5000636"/>
            <a:ext cx="1980000" cy="684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медведь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88"/>
            <a:ext cx="7772400" cy="642937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Назови животных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 flipH="1" flipV="1">
            <a:off x="678629" y="4321975"/>
            <a:ext cx="1285884" cy="35719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http://tourism.gipoteza.net/default/articles_0/4400/main_m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474" y="1352325"/>
            <a:ext cx="2262852" cy="23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8" name="Picture 2" descr="http://900igr.net/datas/o-zhivotnykh/Detjonyshi-1.files/0008-008-Medveditsa-i-medvezhata.jpg"/>
          <p:cNvPicPr>
            <a:picLocks noChangeAspect="1" noChangeArrowheads="1"/>
          </p:cNvPicPr>
          <p:nvPr/>
        </p:nvPicPr>
        <p:blipFill>
          <a:blip r:embed="rId3" cstate="print"/>
          <a:srcRect l="13542" t="6944" r="12499" b="26389"/>
          <a:stretch>
            <a:fillRect/>
          </a:stretch>
        </p:blipFill>
        <p:spPr bwMode="auto">
          <a:xfrm>
            <a:off x="4286248" y="1500174"/>
            <a:ext cx="3195000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7" name="Прямая со стрелкой 16"/>
          <p:cNvCxnSpPr/>
          <p:nvPr/>
        </p:nvCxnSpPr>
        <p:spPr>
          <a:xfrm rot="5400000" flipH="1" flipV="1">
            <a:off x="3428992" y="3071810"/>
            <a:ext cx="1285884" cy="100013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 flipH="1" flipV="1">
            <a:off x="5036347" y="3679033"/>
            <a:ext cx="1500198" cy="85725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Левая фигурная скобка 22"/>
          <p:cNvSpPr/>
          <p:nvPr/>
        </p:nvSpPr>
        <p:spPr>
          <a:xfrm rot="5400000" flipH="1">
            <a:off x="6451211" y="2764235"/>
            <a:ext cx="885048" cy="1500198"/>
          </a:xfrm>
          <a:prstGeom prst="leftBrace">
            <a:avLst>
              <a:gd name="adj1" fmla="val 73333"/>
              <a:gd name="adj2" fmla="val 435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4929190" y="4357694"/>
            <a:ext cx="1944000" cy="684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ежата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786050" y="4214818"/>
            <a:ext cx="1980000" cy="684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ежонок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929454" y="3929066"/>
            <a:ext cx="1980000" cy="684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ежиха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85720" y="4643446"/>
            <a:ext cx="1980000" cy="720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ёж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88"/>
            <a:ext cx="7772400" cy="642937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Назови животных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 flipH="1" flipV="1">
            <a:off x="857224" y="4143380"/>
            <a:ext cx="1285884" cy="14287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http://klopik.com/uploads/posts/2009-09/thumbs/1253051201_b258189fff8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285860"/>
            <a:ext cx="2194280" cy="230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4" name="Picture 2" descr="http://e-reading.club/illustrations/91/91950-i_0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500174"/>
            <a:ext cx="3226201" cy="22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Левая фигурная скобка 14"/>
          <p:cNvSpPr/>
          <p:nvPr/>
        </p:nvSpPr>
        <p:spPr>
          <a:xfrm rot="5400000" flipH="1">
            <a:off x="4951013" y="2478483"/>
            <a:ext cx="1170800" cy="2214578"/>
          </a:xfrm>
          <a:prstGeom prst="leftBrace">
            <a:avLst>
              <a:gd name="adj1" fmla="val 18977"/>
              <a:gd name="adj2" fmla="val 435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/>
          <p:nvPr/>
        </p:nvCxnSpPr>
        <p:spPr>
          <a:xfrm rot="16200000" flipV="1">
            <a:off x="6572264" y="3071810"/>
            <a:ext cx="1500198" cy="64294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 flipH="1" flipV="1">
            <a:off x="3857620" y="3357562"/>
            <a:ext cx="1285884" cy="85725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64294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488" y="2857496"/>
            <a:ext cx="3429024" cy="128588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Домашние животные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smoldacha.ru/images/upl/krol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2212843" cy="2412000"/>
          </a:xfrm>
          <a:prstGeom prst="ellipse">
            <a:avLst/>
          </a:prstGeom>
          <a:ln w="57150">
            <a:solidFill>
              <a:schemeClr val="accent3">
                <a:lumMod val="50000"/>
              </a:schemeClr>
            </a:solidFill>
          </a:ln>
          <a:effectLst>
            <a:softEdge rad="112500"/>
          </a:effectLst>
        </p:spPr>
      </p:pic>
      <p:pic>
        <p:nvPicPr>
          <p:cNvPr id="7" name="Picture 2" descr="http://img17.olx.kz/images_slandokz/136489874_1_261x203_schenki-nemetskoy-ovcharki-alma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285728"/>
            <a:ext cx="2486025" cy="1676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http://www.kleo.ru/encyclopedia/cat/elit/elit_b.jpg"/>
          <p:cNvPicPr>
            <a:picLocks noChangeAspect="1" noChangeArrowheads="1"/>
          </p:cNvPicPr>
          <p:nvPr/>
        </p:nvPicPr>
        <p:blipFill>
          <a:blip r:embed="rId4" cstate="print"/>
          <a:srcRect t="17500" b="14999"/>
          <a:stretch>
            <a:fillRect/>
          </a:stretch>
        </p:blipFill>
        <p:spPr bwMode="auto">
          <a:xfrm>
            <a:off x="4572000" y="0"/>
            <a:ext cx="3209579" cy="212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http://groh.ru/kolsk01/kolsky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000372"/>
            <a:ext cx="2654999" cy="212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http://yaroslavl-news.net/img/20150713/2d0df093bf37c1d87f4ece1c6b313a15.jpg"/>
          <p:cNvPicPr>
            <a:picLocks noChangeAspect="1" noChangeArrowheads="1"/>
          </p:cNvPicPr>
          <p:nvPr/>
        </p:nvPicPr>
        <p:blipFill>
          <a:blip r:embed="rId6" cstate="print"/>
          <a:srcRect l="31250"/>
          <a:stretch>
            <a:fillRect/>
          </a:stretch>
        </p:blipFill>
        <p:spPr bwMode="auto">
          <a:xfrm>
            <a:off x="6946758" y="1357298"/>
            <a:ext cx="2346204" cy="226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http://www.nanonewsnet.ru/files/users/u282/2010/svinya_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89760" y="3429000"/>
            <a:ext cx="2754240" cy="205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6" descr="http://destinybook.ru/wp-content/uploads/2014/12/%D0%BA%D0%BE%D0%B7%D0%B01.jpg"/>
          <p:cNvPicPr>
            <a:picLocks noChangeAspect="1" noChangeArrowheads="1"/>
          </p:cNvPicPr>
          <p:nvPr/>
        </p:nvPicPr>
        <p:blipFill>
          <a:blip r:embed="rId8" cstate="print"/>
          <a:srcRect l="8823"/>
          <a:stretch>
            <a:fillRect/>
          </a:stretch>
        </p:blipFill>
        <p:spPr bwMode="auto">
          <a:xfrm>
            <a:off x="2071670" y="4518000"/>
            <a:ext cx="2184944" cy="234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 descr="http://8lap.ru/upload/iblock/ccf/ccf31ed59e9d77aa973140245099a1c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9124" y="4357694"/>
            <a:ext cx="2375999" cy="237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>
          <a:xfrm>
            <a:off x="571472" y="1571612"/>
            <a:ext cx="3286148" cy="200026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Ест морковку, длинноухий,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Не обидит даже мухи.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В страхе прячется под столик. Он похож на зайца…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928662" y="4714884"/>
            <a:ext cx="7740000" cy="1692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Одинаковое строение тела.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Тело покрыто мехом.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Питаются растительной пищей.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000760" y="4214818"/>
            <a:ext cx="1656000" cy="504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заяц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928662" y="4286256"/>
            <a:ext cx="1656000" cy="504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кролик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14300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Отгадай загадки и назови сходства животных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5" name="Picture 2" descr="http://smoldacha.ru/images/upl/krol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428736"/>
            <a:ext cx="2928958" cy="262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714876" y="1714488"/>
            <a:ext cx="37862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Зверька узнаем мы с тобой</a:t>
            </a:r>
          </a:p>
          <a:p>
            <a:r>
              <a:rPr lang="ru-RU" sz="2400" dirty="0" smtClean="0"/>
              <a:t>По двум таким приметам:</a:t>
            </a:r>
          </a:p>
          <a:p>
            <a:r>
              <a:rPr lang="ru-RU" sz="2400" dirty="0" smtClean="0"/>
              <a:t>Он в шубке беленькой зимой,</a:t>
            </a:r>
          </a:p>
          <a:p>
            <a:r>
              <a:rPr lang="ru-RU" sz="2400" dirty="0" smtClean="0"/>
              <a:t>А в серой шубке — летом.</a:t>
            </a:r>
            <a:endParaRPr lang="ru-RU" sz="2400" dirty="0"/>
          </a:p>
        </p:txBody>
      </p:sp>
      <p:pic>
        <p:nvPicPr>
          <p:cNvPr id="13" name="Picture 2" descr="http://cs10159.vk.me/u89762679/120414034/x_77efe254.jpg"/>
          <p:cNvPicPr>
            <a:picLocks noChangeAspect="1" noChangeArrowheads="1"/>
          </p:cNvPicPr>
          <p:nvPr/>
        </p:nvPicPr>
        <p:blipFill>
          <a:blip r:embed="rId3" cstate="print"/>
          <a:srcRect t="5409"/>
          <a:stretch>
            <a:fillRect/>
          </a:stretch>
        </p:blipFill>
        <p:spPr bwMode="auto">
          <a:xfrm>
            <a:off x="4714876" y="1500174"/>
            <a:ext cx="3429024" cy="262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4" grpId="1" build="p"/>
      <p:bldP spid="4" grpId="0" animBg="1"/>
      <p:bldP spid="6" grpId="0" animBg="1"/>
      <p:bldP spid="7" grpId="0" animBg="1"/>
      <p:bldP spid="12" grpId="0"/>
      <p:bldP spid="1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786446" y="3643314"/>
            <a:ext cx="1656000" cy="504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заяц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928662" y="3500438"/>
            <a:ext cx="1656000" cy="504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кролик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88"/>
            <a:ext cx="7772400" cy="642937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Назови различия животных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5" name="Picture 2" descr="http://smoldacha.ru/images/upl/krol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30" y="1214422"/>
            <a:ext cx="1981650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2" descr="http://cs10159.vk.me/u89762679/120414034/x_77efe254.jpg"/>
          <p:cNvPicPr>
            <a:picLocks noChangeAspect="1" noChangeArrowheads="1"/>
          </p:cNvPicPr>
          <p:nvPr/>
        </p:nvPicPr>
        <p:blipFill>
          <a:blip r:embed="rId3" cstate="print"/>
          <a:srcRect t="5409"/>
          <a:stretch>
            <a:fillRect/>
          </a:stretch>
        </p:blipFill>
        <p:spPr bwMode="auto">
          <a:xfrm>
            <a:off x="5715008" y="1357298"/>
            <a:ext cx="1932209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357158" y="4214818"/>
            <a:ext cx="3429024" cy="23574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1.домашнее животное.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живёт в клетке и имеет хозяина.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3. хозяин кормит его.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 заботится о потомстве. Делает для них удобное гнездо.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5. меняет окраску.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5286380" y="4286256"/>
            <a:ext cx="3429024" cy="23574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>
              <a:spcBef>
                <a:spcPct val="0"/>
              </a:spcBef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1.дикое животное.</a:t>
            </a:r>
          </a:p>
          <a:p>
            <a:pPr>
              <a:spcBef>
                <a:spcPct val="0"/>
              </a:spcBef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2. живёт в лесу.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3. сам себе добывает пищу.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 </a:t>
            </a:r>
            <a:r>
              <a:rPr lang="ru-RU" sz="2400" dirty="0" smtClean="0">
                <a:solidFill>
                  <a:schemeClr val="tx1"/>
                </a:solidFill>
              </a:rPr>
              <a:t>д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етёныши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прячутся в укромных местах.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 не меняет окраску.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500034" y="4643446"/>
            <a:ext cx="8316000" cy="1908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Одинаковое строение тела.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                Нос пятачком.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                Всеядны.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     Заботятся о своих детёнышах.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215074" y="4143380"/>
            <a:ext cx="1548000" cy="432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кабан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57158" y="4143380"/>
            <a:ext cx="1548000" cy="432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свинья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85786" y="214290"/>
            <a:ext cx="7843838" cy="100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Отгадай загадки и назови сходства животных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 rot="10800000" flipV="1">
            <a:off x="285720" y="1571612"/>
            <a:ext cx="4000528" cy="1714512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Вместо носа - пятачок,</a:t>
            </a:r>
            <a:br>
              <a:rPr lang="ru-RU" sz="2700" dirty="0" smtClean="0"/>
            </a:br>
            <a:r>
              <a:rPr lang="ru-RU" sz="2700" dirty="0" smtClean="0"/>
              <a:t>Вместо хвостика - крючок,</a:t>
            </a:r>
            <a:br>
              <a:rPr lang="ru-RU" sz="2700" dirty="0" smtClean="0"/>
            </a:br>
            <a:r>
              <a:rPr lang="ru-RU" sz="2700" dirty="0" smtClean="0"/>
              <a:t>На спине растет щетинка.</a:t>
            </a:r>
            <a:br>
              <a:rPr lang="ru-RU" sz="2700" dirty="0" smtClean="0"/>
            </a:br>
            <a:r>
              <a:rPr lang="ru-RU" sz="2700" dirty="0" smtClean="0"/>
              <a:t>Кто же это? Это...</a:t>
            </a:r>
            <a:br>
              <a:rPr lang="ru-RU" sz="2700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2" name="Picture 4" descr="http://www.nanonewsnet.ru/files/users/u282/2010/svinya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33824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4572000" y="1714488"/>
            <a:ext cx="4000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Этот зверь с двумя клыками,</a:t>
            </a:r>
            <a:br>
              <a:rPr lang="ru-RU" sz="2400" dirty="0" smtClean="0"/>
            </a:br>
            <a:r>
              <a:rPr lang="ru-RU" sz="2400" dirty="0" smtClean="0"/>
              <a:t>С очень мощными ногами</a:t>
            </a:r>
            <a:br>
              <a:rPr lang="ru-RU" sz="2400" dirty="0" smtClean="0"/>
            </a:br>
            <a:r>
              <a:rPr lang="ru-RU" sz="2400" dirty="0" smtClean="0"/>
              <a:t>И с лепешкой на носу.</a:t>
            </a:r>
            <a:br>
              <a:rPr lang="ru-RU" sz="2400" dirty="0" smtClean="0"/>
            </a:br>
            <a:r>
              <a:rPr lang="ru-RU" sz="2400" dirty="0" smtClean="0"/>
              <a:t>Роет землю он в лесу. </a:t>
            </a:r>
            <a:endParaRPr lang="ru-RU" sz="2400" dirty="0"/>
          </a:p>
        </p:txBody>
      </p:sp>
      <p:pic>
        <p:nvPicPr>
          <p:cNvPr id="17" name="Picture 2" descr="http://telepnevo35.narod.ru/kab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571612"/>
            <a:ext cx="3714776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0" grpId="0"/>
      <p:bldP spid="10" grpId="1"/>
      <p:bldP spid="16" grpId="0"/>
      <p:bldP spid="16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88"/>
            <a:ext cx="7772400" cy="642937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Назови различия животных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5" name="Picture 2" descr="http://telepnevo35.narod.ru/kab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1214422"/>
            <a:ext cx="1954278" cy="205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4" descr="http://www.nanonewsnet.ru/files/users/u282/2010/svinya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214422"/>
            <a:ext cx="2754240" cy="205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Овал 16"/>
          <p:cNvSpPr/>
          <p:nvPr/>
        </p:nvSpPr>
        <p:spPr>
          <a:xfrm>
            <a:off x="1428728" y="3357562"/>
            <a:ext cx="1548000" cy="432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свинья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143636" y="3357562"/>
            <a:ext cx="1548000" cy="432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кабан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571472" y="4000504"/>
            <a:ext cx="3929090" cy="23574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1.домашнее животное.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живёт в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сарае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 имеет хозяина.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3. хозяин кормит его.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 </a:t>
            </a:r>
            <a:r>
              <a:rPr lang="ru-RU" sz="2400" noProof="0" dirty="0" smtClean="0">
                <a:solidFill>
                  <a:schemeClr val="tx1"/>
                </a:solidFill>
              </a:rPr>
              <a:t>н</a:t>
            </a:r>
            <a:r>
              <a:rPr lang="ru-RU" sz="2400" dirty="0" smtClean="0">
                <a:solidFill>
                  <a:schemeClr val="tx1"/>
                </a:solidFill>
              </a:rPr>
              <a:t>а теле редкие щетинки.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 </a:t>
            </a:r>
            <a:r>
              <a:rPr lang="ru-RU" sz="2400" dirty="0" smtClean="0">
                <a:solidFill>
                  <a:schemeClr val="tx1"/>
                </a:solidFill>
              </a:rPr>
              <a:t>с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пит ночью.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5357818" y="4143380"/>
            <a:ext cx="3429024" cy="221457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1.дикое животное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2.живёт в лесу.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3. сам добывает пищу.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4. тело покрыто шерстью.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5. спит днём.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64294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Интернет-ресурсы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000108"/>
            <a:ext cx="8215370" cy="585789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баран - </a:t>
            </a:r>
            <a:r>
              <a:rPr lang="en-US" sz="1800" dirty="0" smtClean="0">
                <a:hlinkClick r:id="rId2"/>
              </a:rPr>
              <a:t>http://groh.ru/kolsk01/kolsky29.jpg</a:t>
            </a:r>
            <a:endParaRPr lang="ru-RU" sz="1800" dirty="0" smtClean="0"/>
          </a:p>
          <a:p>
            <a:r>
              <a:rPr lang="ru-RU" sz="1800" dirty="0" smtClean="0">
                <a:solidFill>
                  <a:schemeClr val="tx1"/>
                </a:solidFill>
              </a:rPr>
              <a:t>корова - </a:t>
            </a:r>
            <a:r>
              <a:rPr lang="en-US" sz="1800" dirty="0" smtClean="0">
                <a:hlinkClick r:id="rId3"/>
              </a:rPr>
              <a:t>http://creative.allmedia.ru/arc/300x225/photo_51909_%7B661980F2-780A-47EB-830E-CFB84AE57AB7%7D.jpg</a:t>
            </a:r>
            <a:endParaRPr lang="ru-RU" sz="1800" dirty="0" smtClean="0"/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собака - </a:t>
            </a:r>
            <a:r>
              <a:rPr lang="en-US" sz="1800" dirty="0" smtClean="0">
                <a:hlinkClick r:id="rId4"/>
              </a:rPr>
              <a:t>http://photo-sborka.ru/images/photos/photo-sborka.ru_0/0/2/photo-sborka.ru_2592_preview_AEC.jpg</a:t>
            </a:r>
            <a:endParaRPr lang="ru-RU" sz="1800" dirty="0" smtClean="0"/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кошка - </a:t>
            </a:r>
            <a:r>
              <a:rPr lang="en-US" sz="1800" dirty="0" smtClean="0">
                <a:hlinkClick r:id="rId5"/>
              </a:rPr>
              <a:t>http://www.kleo.ru/encyclopedia/cat/elit/elit_b.jpg</a:t>
            </a:r>
            <a:endParaRPr lang="ru-RU" sz="1800" dirty="0" smtClean="0"/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коза - </a:t>
            </a:r>
            <a:r>
              <a:rPr lang="en-US" sz="1800" dirty="0" smtClean="0">
                <a:hlinkClick r:id="rId6"/>
              </a:rPr>
              <a:t>http://fermer02.ru/uploads/posts/2013-08/thumbs/1376283495_russkaya-belaya-66.jpg</a:t>
            </a:r>
            <a:endParaRPr lang="ru-RU" sz="1800" dirty="0" smtClean="0"/>
          </a:p>
          <a:p>
            <a:pPr algn="l"/>
            <a:r>
              <a:rPr lang="ru-RU" sz="1800" dirty="0" smtClean="0"/>
              <a:t>Коза -</a:t>
            </a:r>
            <a:r>
              <a:rPr lang="de-LU" sz="1800" dirty="0" smtClean="0"/>
              <a:t> </a:t>
            </a:r>
            <a:r>
              <a:rPr lang="de-LU" sz="1800" dirty="0" smtClean="0">
                <a:hlinkClick r:id="rId7"/>
              </a:rPr>
              <a:t>http://img26.olx.kz/images_slandokz/123600610_1_261x203_eshk-st-tosan-toyz-aurudy-em-1l-600tg-aralsk.jpg</a:t>
            </a:r>
            <a:endParaRPr lang="ru-RU" sz="1800" dirty="0" smtClean="0"/>
          </a:p>
          <a:p>
            <a:pPr algn="l"/>
            <a:endParaRPr lang="ru-RU" sz="1800" dirty="0" smtClean="0"/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свинья -</a:t>
            </a:r>
            <a:r>
              <a:rPr lang="ru-RU" sz="1800" dirty="0" smtClean="0"/>
              <a:t> </a:t>
            </a:r>
            <a:r>
              <a:rPr lang="en-US" sz="1800" dirty="0" smtClean="0">
                <a:hlinkClick r:id="rId8"/>
              </a:rPr>
              <a:t>http://www.nanonewsnet.ru/files/users/u282/2010/svinya_0.jpg</a:t>
            </a:r>
            <a:endParaRPr lang="ru-RU" sz="1800" dirty="0" smtClean="0"/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Лошадь -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hlinkClick r:id="rId9"/>
              </a:rPr>
              <a:t>http://images.devilfinder.com/go.php?filter=off&amp;page=12&amp;q=%D1%87%D0%B5%D1%80%D0%BD%D1%8B%D0%B9+%D0%BA%D0%BE%D0%BD%D1%8C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Ягнёнок - </a:t>
            </a:r>
            <a:r>
              <a:rPr lang="de-LU" sz="1800" dirty="0" smtClean="0">
                <a:solidFill>
                  <a:schemeClr val="tx1"/>
                </a:solidFill>
                <a:hlinkClick r:id="rId10"/>
              </a:rPr>
              <a:t>http://info.newvif.org.ua/wp-content/uploads/2013/12/209679012-300x225.jpg</a:t>
            </a:r>
            <a:endParaRPr lang="de-LU" sz="1800" dirty="0" smtClean="0">
              <a:solidFill>
                <a:schemeClr val="tx1"/>
              </a:solidFill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Ягнята - </a:t>
            </a:r>
            <a:r>
              <a:rPr lang="de-LU" sz="1800" dirty="0" smtClean="0">
                <a:solidFill>
                  <a:schemeClr val="tx1"/>
                </a:solidFill>
                <a:hlinkClick r:id="rId11"/>
              </a:rPr>
              <a:t>http://ua.all.biz/img/ua/catalog/1562424.jpeg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Овца - </a:t>
            </a:r>
            <a:r>
              <a:rPr lang="de-LU" sz="1800" dirty="0" smtClean="0">
                <a:solidFill>
                  <a:schemeClr val="tx1"/>
                </a:solidFill>
                <a:hlinkClick r:id="rId12"/>
              </a:rPr>
              <a:t>http://mashinka-dlya-ovets.com.ua/sites/default/files/imagecache/800x600/foto/romni_marsh.jpg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Бык - </a:t>
            </a:r>
            <a:r>
              <a:rPr lang="de-LU" sz="1800" dirty="0" smtClean="0">
                <a:solidFill>
                  <a:schemeClr val="tx1"/>
                </a:solidFill>
                <a:hlinkClick r:id="rId13"/>
              </a:rPr>
              <a:t>http://yaroslavl-news.net/img/20150713/2d0df093bf37c1d87f4ece1c6b313a15.jpg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l"/>
            <a:endParaRPr lang="ru-RU" sz="1800" dirty="0" smtClean="0">
              <a:solidFill>
                <a:schemeClr val="tx1"/>
              </a:solidFill>
            </a:endParaRPr>
          </a:p>
          <a:p>
            <a:pPr algn="l"/>
            <a:endParaRPr lang="ru-RU" sz="1800" dirty="0" smtClean="0">
              <a:solidFill>
                <a:schemeClr val="tx1"/>
              </a:solidFill>
            </a:endParaRPr>
          </a:p>
          <a:p>
            <a:pPr algn="l"/>
            <a:endParaRPr lang="ru-RU" sz="1800" dirty="0" smtClean="0">
              <a:solidFill>
                <a:schemeClr val="tx1"/>
              </a:solidFill>
            </a:endParaRPr>
          </a:p>
          <a:p>
            <a:pPr algn="l"/>
            <a:endParaRPr lang="ru-RU" sz="1800" dirty="0" smtClean="0"/>
          </a:p>
          <a:p>
            <a:pPr algn="l"/>
            <a:endParaRPr lang="ru-RU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64294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Интернет-ресурсы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214422"/>
            <a:ext cx="8286808" cy="5286412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Поросята </a:t>
            </a:r>
            <a:r>
              <a:rPr lang="ru-RU" sz="1600" dirty="0" smtClean="0"/>
              <a:t>- </a:t>
            </a:r>
            <a:r>
              <a:rPr lang="de-LU" sz="1600" dirty="0" smtClean="0">
                <a:hlinkClick r:id="rId2"/>
              </a:rPr>
              <a:t>http://lovesad.ru/images/stories/0000966.jpg</a:t>
            </a:r>
            <a:endParaRPr lang="ru-RU" sz="1600" dirty="0" smtClean="0"/>
          </a:p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Щенок - </a:t>
            </a:r>
          </a:p>
          <a:p>
            <a:r>
              <a:rPr lang="de-LU" sz="1600" dirty="0" smtClean="0">
                <a:hlinkClick r:id="rId3"/>
              </a:rPr>
              <a:t>http://img17.olx.kz/images_slandokz/136489874_1_261x203_schenki-nemetskoy-ovcharki-almaty.jpg</a:t>
            </a:r>
            <a:endParaRPr lang="ru-RU" sz="1600" dirty="0" smtClean="0"/>
          </a:p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Котёнок -</a:t>
            </a:r>
            <a:r>
              <a:rPr lang="ru-RU" sz="1600" dirty="0" smtClean="0"/>
              <a:t> </a:t>
            </a:r>
            <a:r>
              <a:rPr lang="de-LU" sz="1600" dirty="0" smtClean="0">
                <a:hlinkClick r:id="rId4"/>
              </a:rPr>
              <a:t>http://i004.radikal.ru/1011/b0/0d74c4a62b27.jpg</a:t>
            </a:r>
            <a:endParaRPr lang="de-LU" sz="1600" dirty="0" smtClean="0"/>
          </a:p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Кот-</a:t>
            </a:r>
            <a:r>
              <a:rPr lang="ru-RU" sz="1600" dirty="0" smtClean="0"/>
              <a:t> </a:t>
            </a:r>
            <a:r>
              <a:rPr lang="de-LU" sz="1600" dirty="0" smtClean="0">
                <a:hlinkClick r:id="rId5"/>
              </a:rPr>
              <a:t>http://nashvet.ru/wp-content/uploads/2014/04/1350948-british-shorthair-cat-450x356.jpg</a:t>
            </a:r>
            <a:endParaRPr lang="ru-RU" sz="1600" dirty="0" smtClean="0"/>
          </a:p>
          <a:p>
            <a:pPr algn="l"/>
            <a:endParaRPr lang="ru-RU" sz="1600" dirty="0" smtClean="0"/>
          </a:p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Коза с козлёнком </a:t>
            </a:r>
            <a:r>
              <a:rPr lang="ru-RU" sz="1600" dirty="0" smtClean="0"/>
              <a:t>- </a:t>
            </a:r>
            <a:r>
              <a:rPr lang="de-LU" sz="1600" dirty="0" smtClean="0">
                <a:hlinkClick r:id="rId6"/>
              </a:rPr>
              <a:t>http://destinybook.ru/wp-content/uploads/2014/12/%D0%BA%D0%BE%D0%B7%D0%B01.jpg</a:t>
            </a:r>
            <a:endParaRPr lang="ru-RU" sz="1600" dirty="0" smtClean="0"/>
          </a:p>
          <a:p>
            <a:r>
              <a:rPr lang="ru-RU" sz="1600" dirty="0" smtClean="0">
                <a:solidFill>
                  <a:schemeClr val="tx1"/>
                </a:solidFill>
              </a:rPr>
              <a:t>Жеребёнок - </a:t>
            </a:r>
            <a:r>
              <a:rPr lang="de-LU" sz="1600" dirty="0" smtClean="0">
                <a:hlinkClick r:id="rId7"/>
              </a:rPr>
              <a:t>http://8lap.ru/upload/iblock/ccf/ccf31ed59e9d77aa973140245099a1ce.jpg</a:t>
            </a:r>
            <a:endParaRPr lang="ru-RU" sz="1600" dirty="0" smtClean="0"/>
          </a:p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Крольчата - </a:t>
            </a:r>
            <a:r>
              <a:rPr lang="de-LU" sz="1600" dirty="0" smtClean="0">
                <a:hlinkClick r:id="rId8"/>
              </a:rPr>
              <a:t>http://i1.wp.com/usadbaplus.ru/wp-content/uploads/2014/07/Rabbits1.jpg?resize=300%2C200</a:t>
            </a:r>
            <a:endParaRPr lang="ru-RU" sz="1600" dirty="0" smtClean="0"/>
          </a:p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Козлята - </a:t>
            </a:r>
            <a:r>
              <a:rPr lang="de-LU" sz="1600" dirty="0" smtClean="0">
                <a:hlinkClick r:id="rId9"/>
              </a:rPr>
              <a:t>http://fermer02.ru/uploads/posts/2009-08/1249556605_83455254.jpg</a:t>
            </a:r>
            <a:endParaRPr lang="ru-RU" sz="1600" dirty="0" smtClean="0"/>
          </a:p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Жеребята - </a:t>
            </a:r>
            <a:r>
              <a:rPr lang="de-LU" sz="1600" dirty="0" smtClean="0">
                <a:hlinkClick r:id="rId10"/>
              </a:rPr>
              <a:t>http://s010.radikal.ru/i312/1209/fb/1e3cd9080dbe.jpg</a:t>
            </a:r>
            <a:endParaRPr lang="ru-RU" sz="1600" dirty="0" smtClean="0"/>
          </a:p>
          <a:p>
            <a:endParaRPr lang="ru-RU" sz="1900" dirty="0" smtClean="0"/>
          </a:p>
          <a:p>
            <a:endParaRPr lang="ru-RU" sz="1900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57150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Интернет-ресурсы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214422"/>
            <a:ext cx="8429684" cy="5643578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Лиса: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hlinkClick r:id="rId2"/>
              </a:rPr>
              <a:t>http://wallspaper.ru/uploads/gallery/thumb/12/1234276903_fox105_1600x1200.jpg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Ёж: </a:t>
            </a:r>
            <a:r>
              <a:rPr lang="en-US" sz="1600" dirty="0" smtClean="0">
                <a:solidFill>
                  <a:schemeClr val="tx1"/>
                </a:solidFill>
                <a:hlinkClick r:id="rId3"/>
              </a:rPr>
              <a:t>http://klopik.com/uploads/posts/2009-09/thumbs/1253051201_b258189fff8a.jpg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Белка: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hlinkClick r:id="rId4"/>
              </a:rPr>
              <a:t>http://kotomatrix.ru/show/268811/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Медведь</a:t>
            </a:r>
            <a:r>
              <a:rPr lang="en-US" sz="1600" dirty="0" smtClean="0">
                <a:solidFill>
                  <a:schemeClr val="tx1"/>
                </a:solidFill>
                <a:hlinkClick r:id="rId5"/>
              </a:rPr>
              <a:t>http://www.giport.ru/news_city/73264/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Кабан: </a:t>
            </a:r>
            <a:r>
              <a:rPr lang="en-US" sz="1600" dirty="0" smtClean="0">
                <a:hlinkClick r:id="rId6"/>
              </a:rPr>
              <a:t>http://telepnevo35.narod.ru/kaban.jpg</a:t>
            </a:r>
            <a:endParaRPr lang="ru-RU" sz="1600" dirty="0" smtClean="0"/>
          </a:p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Кабаниха - </a:t>
            </a:r>
            <a:r>
              <a:rPr lang="de-LU" sz="1600" dirty="0" smtClean="0">
                <a:hlinkClick r:id="rId7"/>
              </a:rPr>
              <a:t>http://amberclub.org/upload/amberclub/upload/information_system_1/0/7/5/0/6/item_7506/small_information_items_7506.jpg</a:t>
            </a:r>
            <a:endParaRPr lang="ru-RU" sz="1600" dirty="0" smtClean="0"/>
          </a:p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Волчица -</a:t>
            </a:r>
            <a:r>
              <a:rPr lang="ru-RU" sz="1600" dirty="0" smtClean="0"/>
              <a:t> </a:t>
            </a:r>
            <a:r>
              <a:rPr lang="de-LU" sz="1600" dirty="0" smtClean="0">
                <a:hlinkClick r:id="rId8"/>
              </a:rPr>
              <a:t>http://dikiymir.ru/images/stories/Stat/my_ris/wol4.jpg</a:t>
            </a:r>
            <a:endParaRPr lang="ru-RU" sz="1600" dirty="0" smtClean="0"/>
          </a:p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Бельчата- </a:t>
            </a:r>
          </a:p>
          <a:p>
            <a:pPr algn="l"/>
            <a:r>
              <a:rPr lang="de-LU" sz="1600" dirty="0" smtClean="0">
                <a:hlinkClick r:id="rId9"/>
              </a:rPr>
              <a:t>https://pp.vk.me/c619723/v619723970/8c70/ItVj3V086Us.jpg</a:t>
            </a:r>
            <a:endParaRPr lang="ru-RU" sz="1600" dirty="0" smtClean="0"/>
          </a:p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Медведица с медвежатами</a:t>
            </a:r>
            <a:r>
              <a:rPr lang="ru-RU" sz="1600" dirty="0" smtClean="0"/>
              <a:t> - </a:t>
            </a:r>
            <a:r>
              <a:rPr lang="de-LU" sz="1600" dirty="0" smtClean="0">
                <a:hlinkClick r:id="rId10"/>
              </a:rPr>
              <a:t>http://900igr.net/datas/o-zhivotnykh/Detjonyshi-1.files/0008-008-Medveditsa-i-medvezhata.jpg</a:t>
            </a:r>
            <a:endParaRPr lang="ru-RU" sz="1600" dirty="0" smtClean="0"/>
          </a:p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Лось: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hlinkClick r:id="rId11"/>
              </a:rPr>
              <a:t>http://images.newsukraine.com.ua/news/2011/8/28/na-territoriyu-moskovskoj-bolnicy-zashel-los/real/01_na-territoriyu-moskovskoj-bolnicy-zashel-los.jpg</a:t>
            </a:r>
            <a:endParaRPr lang="ru-RU" sz="1600" dirty="0" smtClean="0"/>
          </a:p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Зайцы -</a:t>
            </a:r>
            <a:r>
              <a:rPr lang="ru-RU" sz="1600" dirty="0" smtClean="0"/>
              <a:t> </a:t>
            </a:r>
            <a:r>
              <a:rPr lang="de-LU" sz="1600" dirty="0" smtClean="0">
                <a:hlinkClick r:id="rId12"/>
              </a:rPr>
              <a:t>http://festival.1september.ru/articles/603551/img36.jpg</a:t>
            </a:r>
            <a:endParaRPr lang="ru-RU" sz="1600" dirty="0" smtClean="0"/>
          </a:p>
          <a:p>
            <a:pPr algn="l"/>
            <a:endParaRPr lang="ru-RU" sz="1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429264"/>
            <a:ext cx="2557458" cy="64294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6626" name="Picture 2" descr="http://smoldacha.ru/images/upl/krol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214422"/>
            <a:ext cx="2857500" cy="3114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8" name="Picture 4" descr="http://i1.wp.com/usadbaplus.ru/wp-content/uploads/2014/07/Rabbits1.jpg?resize=300%2C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643050"/>
            <a:ext cx="3733308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Овал 5"/>
          <p:cNvSpPr/>
          <p:nvPr/>
        </p:nvSpPr>
        <p:spPr>
          <a:xfrm>
            <a:off x="3786182" y="4572008"/>
            <a:ext cx="2448000" cy="720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крольчонок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42910" y="4500570"/>
            <a:ext cx="2160000" cy="720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крольчиха</a:t>
            </a:r>
            <a:endParaRPr lang="ru-RU" sz="2400" dirty="0">
              <a:solidFill>
                <a:schemeClr val="tx1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 flipH="1" flipV="1">
            <a:off x="5108579" y="3964785"/>
            <a:ext cx="1142214" cy="64373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Левая фигурная скобка 15"/>
          <p:cNvSpPr/>
          <p:nvPr/>
        </p:nvSpPr>
        <p:spPr>
          <a:xfrm rot="5400000" flipH="1">
            <a:off x="6500826" y="2428868"/>
            <a:ext cx="500066" cy="3786214"/>
          </a:xfrm>
          <a:prstGeom prst="leftBrace">
            <a:avLst>
              <a:gd name="adj1" fmla="val 73333"/>
              <a:gd name="adj2" fmla="val 49498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715140" y="4572008"/>
            <a:ext cx="2124000" cy="720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крольчата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1" name="Заголовок 20"/>
          <p:cNvSpPr>
            <a:spLocks noGrp="1"/>
          </p:cNvSpPr>
          <p:nvPr>
            <p:ph type="ctrTitle"/>
          </p:nvPr>
        </p:nvSpPr>
        <p:spPr>
          <a:xfrm>
            <a:off x="1000100" y="214290"/>
            <a:ext cx="7458100" cy="714381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Назови животных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1428728" y="3929066"/>
            <a:ext cx="1214446" cy="78581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6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642941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Назови животных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214422"/>
            <a:ext cx="6400800" cy="357190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pic>
        <p:nvPicPr>
          <p:cNvPr id="4" name="Picture 4" descr="http://pics.top.rbc.ru/top_pics/uniora/58/1177512188_0558.250x200.jpeg"/>
          <p:cNvPicPr>
            <a:picLocks noChangeAspect="1" noChangeArrowheads="1"/>
          </p:cNvPicPr>
          <p:nvPr/>
        </p:nvPicPr>
        <p:blipFill>
          <a:blip r:embed="rId2" cstate="print"/>
          <a:srcRect b="6450"/>
          <a:stretch>
            <a:fillRect/>
          </a:stretch>
        </p:blipFill>
        <p:spPr bwMode="auto">
          <a:xfrm>
            <a:off x="357157" y="1214422"/>
            <a:ext cx="3222884" cy="241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2" name="Picture 2" descr="http://yaroslavl-news.net/img/20150713/2d0df093bf37c1d87f4ece1c6b313a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285860"/>
            <a:ext cx="314891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Овал 5"/>
          <p:cNvSpPr/>
          <p:nvPr/>
        </p:nvSpPr>
        <p:spPr>
          <a:xfrm>
            <a:off x="3714744" y="1571612"/>
            <a:ext cx="1800000" cy="684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корова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14348" y="4214818"/>
            <a:ext cx="1800000" cy="684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телёнок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571868" y="2857496"/>
            <a:ext cx="1800000" cy="648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бык</a:t>
            </a:r>
            <a:endParaRPr lang="ru-RU" sz="2400" dirty="0">
              <a:solidFill>
                <a:schemeClr val="tx1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10800000" flipV="1">
            <a:off x="3143240" y="1785926"/>
            <a:ext cx="1071570" cy="21431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7" idx="0"/>
          </p:cNvCxnSpPr>
          <p:nvPr/>
        </p:nvCxnSpPr>
        <p:spPr>
          <a:xfrm rot="16200000" flipV="1">
            <a:off x="878596" y="3479066"/>
            <a:ext cx="785818" cy="68568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8" idx="6"/>
          </p:cNvCxnSpPr>
          <p:nvPr/>
        </p:nvCxnSpPr>
        <p:spPr>
          <a:xfrm flipV="1">
            <a:off x="5371868" y="2786058"/>
            <a:ext cx="1486148" cy="39543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5000628" y="6000768"/>
            <a:ext cx="1800000" cy="684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телята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3554" name="Picture 2" descr="https://94.img.avito.st/240x180/27287554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3857628"/>
            <a:ext cx="2688000" cy="201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Левая фигурная скобка 24"/>
          <p:cNvSpPr/>
          <p:nvPr/>
        </p:nvSpPr>
        <p:spPr>
          <a:xfrm rot="5400000" flipH="1">
            <a:off x="4464843" y="4393413"/>
            <a:ext cx="571504" cy="3071834"/>
          </a:xfrm>
          <a:prstGeom prst="leftBrace">
            <a:avLst>
              <a:gd name="adj1" fmla="val 73333"/>
              <a:gd name="adj2" fmla="val 49498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642941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Назови животных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857364"/>
            <a:ext cx="6400800" cy="37814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 descr="http://groh.ru/kolsk01/kolsky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71546"/>
            <a:ext cx="2924999" cy="23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http://info.newvif.org.ua/wp-content/uploads/2013/12/209679012-300x2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714752"/>
            <a:ext cx="3001611" cy="23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4" name="Picture 8" descr="http://mashinka-dlya-ovets.com.ua/sites/default/files/imagecache/800x600/foto/romni_mars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1000108"/>
            <a:ext cx="3094215" cy="23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Овал 6"/>
          <p:cNvSpPr/>
          <p:nvPr/>
        </p:nvSpPr>
        <p:spPr>
          <a:xfrm>
            <a:off x="3500430" y="1500174"/>
            <a:ext cx="1800000" cy="684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баран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500430" y="3929066"/>
            <a:ext cx="1800000" cy="720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ягнёнок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571868" y="2571744"/>
            <a:ext cx="1800000" cy="684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овца</a:t>
            </a:r>
            <a:endParaRPr lang="ru-RU" sz="2400" dirty="0">
              <a:solidFill>
                <a:schemeClr val="tx1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 flipV="1">
            <a:off x="2357422" y="1857364"/>
            <a:ext cx="1428760" cy="50006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5072066" y="2428868"/>
            <a:ext cx="1357322" cy="42862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>
            <a:off x="5643570" y="5572140"/>
            <a:ext cx="1643074" cy="35719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5143504" y="6138000"/>
            <a:ext cx="1728562" cy="720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ягнята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2530" name="Picture 2" descr="http://ua.all.biz/img/ua/catalog/1562424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3643314"/>
            <a:ext cx="3366093" cy="2340000"/>
          </a:xfrm>
          <a:prstGeom prst="rect">
            <a:avLst/>
          </a:prstGeom>
          <a:noFill/>
        </p:spPr>
      </p:pic>
      <p:cxnSp>
        <p:nvCxnSpPr>
          <p:cNvPr id="21" name="Прямая со стрелкой 20"/>
          <p:cNvCxnSpPr/>
          <p:nvPr/>
        </p:nvCxnSpPr>
        <p:spPr>
          <a:xfrm rot="10800000" flipV="1">
            <a:off x="2714612" y="4286256"/>
            <a:ext cx="1143008" cy="21431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Левая фигурная скобка 43"/>
          <p:cNvSpPr/>
          <p:nvPr/>
        </p:nvSpPr>
        <p:spPr>
          <a:xfrm rot="5400000" flipH="1">
            <a:off x="6879839" y="4264433"/>
            <a:ext cx="527858" cy="3571900"/>
          </a:xfrm>
          <a:prstGeom prst="leftBrace">
            <a:avLst>
              <a:gd name="adj1" fmla="val 73333"/>
              <a:gd name="adj2" fmla="val 49498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642941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Назови животных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4" descr="http://www.nanonewsnet.ru/files/users/u282/2010/svinya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71611"/>
            <a:ext cx="33824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58" name="Picture 2" descr="http://lovesad.ru/images/stories/00009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571612"/>
            <a:ext cx="3664303" cy="2446314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1000100" y="4429132"/>
            <a:ext cx="2304000" cy="720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свинья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071802" y="5143512"/>
            <a:ext cx="2340000" cy="720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поросёнок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929322" y="4429132"/>
            <a:ext cx="2340000" cy="720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поросята</a:t>
            </a:r>
            <a:endParaRPr lang="ru-RU" sz="2400" dirty="0">
              <a:solidFill>
                <a:schemeClr val="tx1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 flipH="1" flipV="1">
            <a:off x="1571604" y="3929066"/>
            <a:ext cx="1000132" cy="42862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 flipH="1" flipV="1">
            <a:off x="3464711" y="3679033"/>
            <a:ext cx="2571768" cy="107157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одзаголовок 15"/>
          <p:cNvSpPr>
            <a:spLocks noGrp="1"/>
          </p:cNvSpPr>
          <p:nvPr>
            <p:ph type="subTitle" idx="1"/>
          </p:nvPr>
        </p:nvSpPr>
        <p:spPr>
          <a:xfrm rot="5400000" flipH="1">
            <a:off x="6357949" y="2143116"/>
            <a:ext cx="571504" cy="4000527"/>
          </a:xfrm>
          <a:prstGeom prst="leftBrace">
            <a:avLst>
              <a:gd name="adj1" fmla="val 73333"/>
              <a:gd name="adj2" fmla="val 55129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7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642941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Назови животных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857364"/>
            <a:ext cx="6400800" cy="37814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8" name="Picture 4" descr="http://vegan.ru/upload/resize_cache/iblock/ef0/130_550_1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357298"/>
            <a:ext cx="2067898" cy="273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http://destinybook.ru/wp-content/uploads/2014/12/%D0%BA%D0%BE%D0%B7%D0%B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285860"/>
            <a:ext cx="2801931" cy="273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Овал 10"/>
          <p:cNvSpPr/>
          <p:nvPr/>
        </p:nvSpPr>
        <p:spPr>
          <a:xfrm>
            <a:off x="3357554" y="3143248"/>
            <a:ext cx="2160000" cy="684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коза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857884" y="4286256"/>
            <a:ext cx="2340000" cy="684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козлёнок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286116" y="1857364"/>
            <a:ext cx="2160000" cy="684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козёл</a:t>
            </a:r>
            <a:endParaRPr lang="ru-RU" sz="2400" dirty="0">
              <a:solidFill>
                <a:schemeClr val="tx1"/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4929190" y="2500306"/>
            <a:ext cx="1643074" cy="114300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0800000" flipV="1">
            <a:off x="2285984" y="2428868"/>
            <a:ext cx="1143008" cy="50006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http://go4.imgsmail.ru/imgpreview?key=3a66997f5bb356de&amp;mb=imgdb_preview_1773"/>
          <p:cNvPicPr>
            <a:picLocks noChangeAspect="1" noChangeArrowheads="1"/>
          </p:cNvPicPr>
          <p:nvPr/>
        </p:nvPicPr>
        <p:blipFill>
          <a:blip r:embed="rId4" cstate="print"/>
          <a:srcRect b="9189"/>
          <a:stretch>
            <a:fillRect/>
          </a:stretch>
        </p:blipFill>
        <p:spPr bwMode="auto">
          <a:xfrm>
            <a:off x="2928926" y="3929066"/>
            <a:ext cx="2836088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Овал 24"/>
          <p:cNvSpPr/>
          <p:nvPr/>
        </p:nvSpPr>
        <p:spPr>
          <a:xfrm>
            <a:off x="4500562" y="6174000"/>
            <a:ext cx="2411438" cy="684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козлята</a:t>
            </a:r>
            <a:endParaRPr lang="ru-RU" sz="2400" dirty="0">
              <a:solidFill>
                <a:schemeClr val="tx1"/>
              </a:solidFill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rot="5400000" flipH="1" flipV="1">
            <a:off x="6796102" y="3643314"/>
            <a:ext cx="1204922" cy="36671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Левая фигурная скобка 36"/>
          <p:cNvSpPr/>
          <p:nvPr/>
        </p:nvSpPr>
        <p:spPr>
          <a:xfrm rot="5400000" flipH="1">
            <a:off x="4036215" y="4536289"/>
            <a:ext cx="642942" cy="3143272"/>
          </a:xfrm>
          <a:prstGeom prst="leftBrace">
            <a:avLst>
              <a:gd name="adj1" fmla="val 73333"/>
              <a:gd name="adj2" fmla="val 49498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  <p:bldP spid="25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642941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Назови животных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857364"/>
            <a:ext cx="6400800" cy="37814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http://photo-sborka.ru/images/photos/photo-sborka.ru_0/0/2/photo-sborka.ru_2592_preview_A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736"/>
            <a:ext cx="3120000" cy="23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://img17.olx.kz/images_slandokz/136489874_1_261x203_schenki-nemetskoy-ovcharki-alma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357298"/>
            <a:ext cx="3291677" cy="23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Овал 6"/>
          <p:cNvSpPr/>
          <p:nvPr/>
        </p:nvSpPr>
        <p:spPr>
          <a:xfrm>
            <a:off x="3643306" y="1785926"/>
            <a:ext cx="1944000" cy="684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собака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643306" y="3000372"/>
            <a:ext cx="1980000" cy="684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щенок</a:t>
            </a:r>
            <a:endParaRPr lang="ru-RU" sz="2400" dirty="0">
              <a:solidFill>
                <a:schemeClr val="tx1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10800000" flipV="1">
            <a:off x="3214678" y="2000240"/>
            <a:ext cx="928694" cy="50006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5285586" y="2786058"/>
            <a:ext cx="929488" cy="50086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8" name="Picture 2" descr="http://pesik-kotik.ru/uploads/posts/2013-01/1358438132_chau-chau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4071942"/>
            <a:ext cx="3068701" cy="241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Овал 15"/>
          <p:cNvSpPr/>
          <p:nvPr/>
        </p:nvSpPr>
        <p:spPr>
          <a:xfrm>
            <a:off x="6858016" y="4929198"/>
            <a:ext cx="1980000" cy="684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щенята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7" name="Левая фигурная скобка 26"/>
          <p:cNvSpPr/>
          <p:nvPr/>
        </p:nvSpPr>
        <p:spPr>
          <a:xfrm flipH="1">
            <a:off x="5786446" y="3929066"/>
            <a:ext cx="1000132" cy="2643206"/>
          </a:xfrm>
          <a:prstGeom prst="leftBrace">
            <a:avLst>
              <a:gd name="adj1" fmla="val 73333"/>
              <a:gd name="adj2" fmla="val 45255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kleo.ru/encyclopedia/cat/elit/elit_b.jpg"/>
          <p:cNvPicPr>
            <a:picLocks noChangeAspect="1" noChangeArrowheads="1"/>
          </p:cNvPicPr>
          <p:nvPr/>
        </p:nvPicPr>
        <p:blipFill>
          <a:blip r:embed="rId2" cstate="print"/>
          <a:srcRect t="17500" b="14999"/>
          <a:stretch>
            <a:fillRect/>
          </a:stretch>
        </p:blipFill>
        <p:spPr bwMode="auto">
          <a:xfrm>
            <a:off x="357158" y="1285860"/>
            <a:ext cx="3263979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4" name="Picture 2" descr="http://i004.radikal.ru/1011/b0/0d74c4a62b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4214818"/>
            <a:ext cx="2314293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88"/>
            <a:ext cx="7772400" cy="642937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Назови животных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 flipV="1">
            <a:off x="3071802" y="2143116"/>
            <a:ext cx="1143008" cy="28575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3857620" y="1571612"/>
            <a:ext cx="1980000" cy="684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кошка</a:t>
            </a:r>
            <a:endParaRPr lang="ru-RU" sz="2400" dirty="0">
              <a:solidFill>
                <a:schemeClr val="tx1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5572132" y="5072076"/>
            <a:ext cx="1096047" cy="100013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3571868" y="5857892"/>
            <a:ext cx="1980000" cy="684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котёнок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8434" name="Picture 2" descr="http://go4.imgsmail.ru/imgpreview?key=2165fb7ebf8c7e5e&amp;mb=imgdb_preview_177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857628"/>
            <a:ext cx="2781424" cy="19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Овал 14"/>
          <p:cNvSpPr/>
          <p:nvPr/>
        </p:nvSpPr>
        <p:spPr>
          <a:xfrm>
            <a:off x="3786182" y="4929198"/>
            <a:ext cx="1980000" cy="684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котята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6" name="Левая фигурная скобка 15"/>
          <p:cNvSpPr/>
          <p:nvPr/>
        </p:nvSpPr>
        <p:spPr>
          <a:xfrm flipH="1">
            <a:off x="3143240" y="3643314"/>
            <a:ext cx="1214446" cy="2286016"/>
          </a:xfrm>
          <a:prstGeom prst="leftBrace">
            <a:avLst>
              <a:gd name="adj1" fmla="val 73333"/>
              <a:gd name="adj2" fmla="val 45255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http://nashvet.ru/wp-content/uploads/2014/04/1350948-british-shorthair-cat-450x3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1214422"/>
            <a:ext cx="2730331" cy="2160000"/>
          </a:xfrm>
          <a:prstGeom prst="rect">
            <a:avLst/>
          </a:prstGeom>
          <a:noFill/>
        </p:spPr>
      </p:pic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286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3929058" y="2786058"/>
            <a:ext cx="1980000" cy="684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кот</a:t>
            </a:r>
            <a:endParaRPr lang="ru-RU" sz="2400" dirty="0">
              <a:solidFill>
                <a:schemeClr val="tx1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5500694" y="2500306"/>
            <a:ext cx="714380" cy="64294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5" grpId="0" animBg="1"/>
      <p:bldP spid="16" grpId="0" animBg="1"/>
      <p:bldP spid="1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539</Words>
  <Application>Microsoft Office PowerPoint</Application>
  <PresentationFormat>Экран (4:3)</PresentationFormat>
  <Paragraphs>184</Paragraphs>
  <Slides>26</Slides>
  <Notes>0</Notes>
  <HiddenSlides>3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МБОУ «СОШ №2 имени Героя Советского Союза В.Д. Ревякина р.п. Самойловка Самойловского района Саратовской области»</vt:lpstr>
      <vt:lpstr>Слайд 2</vt:lpstr>
      <vt:lpstr>Назови животных</vt:lpstr>
      <vt:lpstr>Назови животных</vt:lpstr>
      <vt:lpstr>Назови животных</vt:lpstr>
      <vt:lpstr>Назови животных</vt:lpstr>
      <vt:lpstr>Назови животных</vt:lpstr>
      <vt:lpstr>Назови животных</vt:lpstr>
      <vt:lpstr>Назови животных</vt:lpstr>
      <vt:lpstr>Назови животных</vt:lpstr>
      <vt:lpstr>Слайд 11</vt:lpstr>
      <vt:lpstr>Назови животных</vt:lpstr>
      <vt:lpstr>Назови животных</vt:lpstr>
      <vt:lpstr>Назови животных</vt:lpstr>
      <vt:lpstr>Назови животных</vt:lpstr>
      <vt:lpstr>Назови животных</vt:lpstr>
      <vt:lpstr>Слайд 17</vt:lpstr>
      <vt:lpstr>Назови животных</vt:lpstr>
      <vt:lpstr>Назови животных</vt:lpstr>
      <vt:lpstr>Отгадай загадки и назови сходства животных</vt:lpstr>
      <vt:lpstr>Назови различия животных</vt:lpstr>
      <vt:lpstr>    Вместо носа - пятачок, Вместо хвостика - крючок, На спине растет щетинка. Кто же это? Это...   </vt:lpstr>
      <vt:lpstr>Назови различия животных</vt:lpstr>
      <vt:lpstr>Интернет-ресурсы</vt:lpstr>
      <vt:lpstr>Интернет-ресурсы</vt:lpstr>
      <vt:lpstr>Интернет-ресурсы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59</cp:revision>
  <dcterms:created xsi:type="dcterms:W3CDTF">2017-01-12T18:20:04Z</dcterms:created>
  <dcterms:modified xsi:type="dcterms:W3CDTF">2017-01-29T18:24:28Z</dcterms:modified>
</cp:coreProperties>
</file>