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2"/>
  </p:notesMasterIdLst>
  <p:sldIdLst>
    <p:sldId id="274" r:id="rId3"/>
    <p:sldId id="277" r:id="rId4"/>
    <p:sldId id="273" r:id="rId5"/>
    <p:sldId id="260" r:id="rId6"/>
    <p:sldId id="266" r:id="rId7"/>
    <p:sldId id="267" r:id="rId8"/>
    <p:sldId id="276" r:id="rId9"/>
    <p:sldId id="275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3399"/>
    <a:srgbClr val="FFFF99"/>
    <a:srgbClr val="008000"/>
    <a:srgbClr val="800000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497C8-F43E-48F9-9969-D20C5D6AC80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90F89-907D-47F8-81EE-9DF142A443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90F89-907D-47F8-81EE-9DF142A44371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90F89-907D-47F8-81EE-9DF142A4437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90F89-907D-47F8-81EE-9DF142A4437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456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74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27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07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06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36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47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5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5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75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65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3369E-B43D-420A-86C6-BF4315AFC58B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21061-8284-4220-8694-C410931B2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3369E-B43D-420A-86C6-BF4315AFC58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21061-8284-4220-8694-C410931B2A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9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математики в 3 классе. </a:t>
            </a:r>
            <a:br>
              <a:rPr lang="ru-RU" dirty="0" smtClean="0"/>
            </a:br>
            <a:r>
              <a:rPr lang="ru-RU" dirty="0" smtClean="0"/>
              <a:t>Тема. Сочетательное свойство умножения.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Автор: учитель начальных классов МОУ «СОШ п. Знаменский </a:t>
            </a:r>
            <a:r>
              <a:rPr lang="ru-RU" dirty="0" err="1" smtClean="0"/>
              <a:t>Ивантеевского</a:t>
            </a:r>
            <a:r>
              <a:rPr lang="ru-RU" dirty="0" smtClean="0"/>
              <a:t> района Саратовской области»</a:t>
            </a:r>
          </a:p>
          <a:p>
            <a:r>
              <a:rPr lang="ru-RU" dirty="0" smtClean="0"/>
              <a:t>Викторова </a:t>
            </a:r>
            <a:r>
              <a:rPr lang="ru-RU" smtClean="0"/>
              <a:t>Тамара Ивановна</a:t>
            </a:r>
            <a:endParaRPr lang="ru-RU" dirty="0"/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1042988" y="6092825"/>
            <a:ext cx="3168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26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346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rgbClr val="990000"/>
                </a:solidFill>
              </a:rPr>
              <a:t>Считаем устно.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765175"/>
            <a:ext cx="4038600" cy="5903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dirty="0" smtClean="0"/>
              <a:t>                             </a:t>
            </a:r>
            <a:r>
              <a:rPr lang="ru-RU" sz="2400" b="1" dirty="0" smtClean="0"/>
              <a:t>6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5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7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4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12 </a:t>
            </a:r>
            <a:r>
              <a:rPr lang="en-US" sz="2400" b="1" dirty="0" smtClean="0">
                <a:cs typeface="Arial" charset="0"/>
              </a:rPr>
              <a:t>:</a:t>
            </a:r>
            <a:r>
              <a:rPr lang="ru-RU" sz="2400" b="1" dirty="0" smtClean="0">
                <a:cs typeface="Arial" charset="0"/>
              </a:rPr>
              <a:t> 6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18 </a:t>
            </a:r>
            <a:r>
              <a:rPr lang="en-US" sz="2400" b="1" dirty="0" smtClean="0">
                <a:cs typeface="Arial" charset="0"/>
              </a:rPr>
              <a:t>:</a:t>
            </a:r>
            <a:r>
              <a:rPr lang="ru-RU" sz="2400" b="1" dirty="0" smtClean="0">
                <a:cs typeface="Arial" charset="0"/>
              </a:rPr>
              <a:t> 3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9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8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6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7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6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8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4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6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30 </a:t>
            </a:r>
            <a:r>
              <a:rPr lang="en-US" sz="2400" b="1" dirty="0" smtClean="0">
                <a:cs typeface="Arial" charset="0"/>
              </a:rPr>
              <a:t>:</a:t>
            </a:r>
            <a:r>
              <a:rPr lang="ru-RU" sz="2400" b="1" dirty="0" smtClean="0">
                <a:cs typeface="Arial" charset="0"/>
              </a:rPr>
              <a:t> 6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32 </a:t>
            </a:r>
            <a:r>
              <a:rPr lang="en-US" sz="2400" b="1" dirty="0" smtClean="0">
                <a:cs typeface="Arial" charset="0"/>
              </a:rPr>
              <a:t>:</a:t>
            </a:r>
            <a:r>
              <a:rPr lang="ru-RU" sz="2400" b="1" dirty="0" smtClean="0">
                <a:cs typeface="Arial" charset="0"/>
              </a:rPr>
              <a:t> 4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16 </a:t>
            </a:r>
            <a:r>
              <a:rPr lang="en-US" sz="2400" b="1" dirty="0" smtClean="0">
                <a:cs typeface="Arial" charset="0"/>
              </a:rPr>
              <a:t>:</a:t>
            </a:r>
            <a:r>
              <a:rPr lang="ru-RU" sz="2400" b="1" dirty="0" smtClean="0">
                <a:cs typeface="Arial" charset="0"/>
              </a:rPr>
              <a:t> 4 =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cs typeface="Arial" charset="0"/>
              </a:rPr>
              <a:t>                             9 </a:t>
            </a:r>
            <a:r>
              <a:rPr lang="en-US" sz="2400" b="1" dirty="0" smtClean="0">
                <a:cs typeface="Arial" charset="0"/>
              </a:rPr>
              <a:t>·</a:t>
            </a:r>
            <a:r>
              <a:rPr lang="ru-RU" sz="2400" b="1" dirty="0" smtClean="0">
                <a:cs typeface="Arial" charset="0"/>
              </a:rPr>
              <a:t> 6 = </a:t>
            </a:r>
          </a:p>
          <a:p>
            <a:pPr eaLnBrk="1" hangingPunct="1">
              <a:buFontTx/>
              <a:buNone/>
            </a:pPr>
            <a:endParaRPr lang="en-US" sz="2400" b="1" dirty="0" smtClean="0">
              <a:cs typeface="Arial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357554" y="765175"/>
            <a:ext cx="5329246" cy="5360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30</a:t>
            </a:r>
          </a:p>
          <a:p>
            <a:pPr eaLnBrk="1" hangingPunct="1">
              <a:buFontTx/>
              <a:buNone/>
            </a:pPr>
            <a:r>
              <a:rPr lang="ru-RU" sz="2400" b="1" dirty="0" smtClean="0"/>
              <a:t>28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3333CC"/>
                </a:solidFill>
              </a:rPr>
              <a:t>2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chemeClr val="hlink"/>
                </a:solidFill>
              </a:rPr>
              <a:t>6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3333CC"/>
                </a:solidFill>
              </a:rPr>
              <a:t>72</a:t>
            </a:r>
          </a:p>
          <a:p>
            <a:pPr eaLnBrk="1" hangingPunct="1">
              <a:buFontTx/>
              <a:buNone/>
            </a:pPr>
            <a:r>
              <a:rPr lang="ru-RU" sz="2400" b="1" dirty="0" smtClean="0"/>
              <a:t>42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FF0066"/>
                </a:solidFill>
              </a:rPr>
              <a:t>48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FF3300"/>
                </a:solidFill>
              </a:rPr>
              <a:t>24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CC3300"/>
                </a:solidFill>
              </a:rPr>
              <a:t>5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CC0066"/>
                </a:solidFill>
              </a:rPr>
              <a:t>8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3333CC"/>
                </a:solidFill>
              </a:rPr>
              <a:t>4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008000"/>
                </a:solidFill>
              </a:rPr>
              <a:t>54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1042988" y="6092825"/>
            <a:ext cx="3168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411237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1618"/>
          </a:xfrm>
        </p:spPr>
        <p:txBody>
          <a:bodyPr>
            <a:no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Сочетательное свойство умножения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8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4572032" cy="121442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Цели урока: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85720" y="1500174"/>
            <a:ext cx="2714644" cy="9286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повторить 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214678" y="1714488"/>
            <a:ext cx="4714908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11"/>
              </a:avLst>
            </a:prstTxWarp>
          </a:bodyPr>
          <a:lstStyle/>
          <a:p>
            <a:pPr algn="ctr"/>
            <a:r>
              <a:rPr lang="ru-RU" sz="28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Сочетательное свойство</a:t>
            </a:r>
            <a:endParaRPr lang="ru-RU" sz="28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CC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28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умножения . Табличное умножение и деление.</a:t>
            </a:r>
            <a:endParaRPr lang="ru-RU" sz="28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CC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23850" y="3141663"/>
            <a:ext cx="2447925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научиться</a:t>
            </a:r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250825" y="4581525"/>
            <a:ext cx="25209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развивать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3059113" y="4581525"/>
            <a:ext cx="463867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Умение </a:t>
            </a:r>
            <a:r>
              <a:rPr lang="ru-RU" sz="24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оценивать свою работу </a:t>
            </a:r>
          </a:p>
          <a:p>
            <a:pPr algn="ctr"/>
            <a:r>
              <a:rPr lang="ru-RU" sz="24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 и работу своих одноклассников.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3000372"/>
            <a:ext cx="5357850" cy="10001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ea typeface="Arial Unicode MS" pitchFamily="34" charset="-128"/>
                <a:cs typeface="Arial"/>
              </a:rPr>
              <a:t>Применять сочетательное свойство умножения при решении задач.</a:t>
            </a:r>
            <a:endParaRPr lang="ru-RU" sz="2400" i="1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9" grpId="0"/>
      <p:bldP spid="6150" grpId="0"/>
      <p:bldP spid="6152" grpId="0"/>
      <p:bldP spid="615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71563"/>
            <a:ext cx="4038600" cy="505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sz="4000" dirty="0" smtClean="0"/>
              <a:t>4∙3∙3=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7∙2∙4=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6∙4∙2=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8∙5∙2=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3∙7∙2=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7∙3∙3=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5∙4∙2=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357554" y="1071563"/>
            <a:ext cx="5786446" cy="442913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008000"/>
                </a:solidFill>
              </a:rPr>
              <a:t>36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66"/>
                </a:solidFill>
              </a:rPr>
              <a:t>56</a:t>
            </a:r>
          </a:p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48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80</a:t>
            </a:r>
          </a:p>
          <a:p>
            <a:pPr>
              <a:buNone/>
            </a:pPr>
            <a:r>
              <a:rPr lang="ru-RU" sz="4000" dirty="0" smtClean="0">
                <a:solidFill>
                  <a:schemeClr val="accent4"/>
                </a:solidFill>
              </a:rPr>
              <a:t>42</a:t>
            </a:r>
          </a:p>
          <a:p>
            <a:pPr>
              <a:buNone/>
            </a:pP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63</a:t>
            </a:r>
          </a:p>
          <a:p>
            <a:pPr>
              <a:buNone/>
            </a:pPr>
            <a:r>
              <a:rPr lang="ru-RU" sz="4000" dirty="0" smtClean="0">
                <a:solidFill>
                  <a:schemeClr val="accent2"/>
                </a:solidFill>
              </a:rPr>
              <a:t>40</a:t>
            </a:r>
            <a:endParaRPr lang="ru-RU" sz="4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428625"/>
            <a:ext cx="8172400" cy="6143625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2400" dirty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Мама купила 2 трёхлитровые банки молока. Сколько литров молока купила мама?</a:t>
            </a:r>
            <a:endParaRPr lang="ru-RU" sz="1800" dirty="0">
              <a:solidFill>
                <a:srgbClr val="000066"/>
              </a:solidFill>
              <a:ea typeface="Calibri"/>
              <a:cs typeface="Times New Roman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0066"/>
                </a:solidFill>
              </a:rPr>
              <a:t> 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</a:t>
            </a:r>
            <a:endParaRPr lang="ru-RU" sz="2800" dirty="0" smtClean="0">
              <a:solidFill>
                <a:srgbClr val="000066"/>
              </a:solidFill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ru-RU" sz="2400" dirty="0" smtClean="0">
              <a:solidFill>
                <a:srgbClr val="000066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400" dirty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перемене в столовой дети выпили 4 двухлитровые банки яблочного сока.</a:t>
            </a:r>
            <a:endParaRPr lang="ru-RU" sz="1800" dirty="0">
              <a:solidFill>
                <a:srgbClr val="000066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      Сколько </a:t>
            </a:r>
            <a:r>
              <a:rPr lang="ru-RU" sz="2400" dirty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литров сока выпили дети?</a:t>
            </a:r>
            <a:endParaRPr lang="ru-RU" sz="1800" dirty="0">
              <a:solidFill>
                <a:srgbClr val="000066"/>
              </a:solidFill>
              <a:ea typeface="Calibri"/>
              <a:cs typeface="Times New Roman"/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0066"/>
                </a:solidFill>
              </a:rPr>
              <a:t>                 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66"/>
                </a:solidFill>
              </a:rPr>
              <a:t>     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319" y="1673320"/>
            <a:ext cx="725473" cy="117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926" y="1656041"/>
            <a:ext cx="728018" cy="1196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678" y="1656040"/>
            <a:ext cx="79226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endParaRPr lang="ru-RU" sz="2800" b="1" dirty="0" smtClean="0">
              <a:solidFill>
                <a:srgbClr val="000066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ru-RU" sz="2800" dirty="0">
              <a:solidFill>
                <a:srgbClr val="000066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055" y="4540271"/>
            <a:ext cx="79208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45" y="4540891"/>
            <a:ext cx="7921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574" y="4513122"/>
            <a:ext cx="7921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484" y="4540891"/>
            <a:ext cx="7921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631" y="4770840"/>
            <a:ext cx="7858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771" y="4770839"/>
            <a:ext cx="7858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039" y="4770840"/>
            <a:ext cx="7858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45" y="4833155"/>
            <a:ext cx="7858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098" y="1951788"/>
            <a:ext cx="79216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474" y="1956923"/>
            <a:ext cx="79216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1855093" cy="2281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064896" cy="2920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ru-RU" sz="3200" dirty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Пете купили 2 коробки цветных карандашей по 8 штук в каждой. Сколько всего карандашей купили Пете</a:t>
            </a:r>
            <a:r>
              <a:rPr lang="ru-RU" sz="3200" dirty="0" smtClean="0">
                <a:solidFill>
                  <a:srgbClr val="000066"/>
                </a:solidFill>
                <a:latin typeface="Times New Roman"/>
                <a:ea typeface="Calibri"/>
                <a:cs typeface="Times New Roman"/>
              </a:rPr>
              <a:t>?</a:t>
            </a:r>
          </a:p>
          <a:p>
            <a:pPr marL="342900" lvl="0" indent="-3429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endParaRPr lang="ru-RU" sz="2400" dirty="0" smtClean="0">
              <a:solidFill>
                <a:srgbClr val="000066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endParaRPr lang="ru-RU" dirty="0">
              <a:solidFill>
                <a:srgbClr val="000066"/>
              </a:solidFill>
              <a:ea typeface="Calibri"/>
              <a:cs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2976"/>
            <a:ext cx="1858963" cy="227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669" y="5316342"/>
            <a:ext cx="10969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18" y="5301208"/>
            <a:ext cx="10969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78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33169"/>
              </p:ext>
            </p:extLst>
          </p:nvPr>
        </p:nvGraphicFramePr>
        <p:xfrm>
          <a:off x="1547664" y="1052736"/>
          <a:ext cx="6360369" cy="406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123"/>
                <a:gridCol w="2120123"/>
                <a:gridCol w="2120123"/>
              </a:tblGrid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Количество  ящиков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Кол-во литров в 1-ой банке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Кол-во банок</a:t>
                      </a:r>
                    </a:p>
                  </a:txBody>
                  <a:tcPr marL="68580" marR="68580" marT="0" marB="0"/>
                </a:tc>
              </a:tr>
              <a:tr h="21885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3 шт.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3 литра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Times New Roman"/>
                        </a:rPr>
                        <a:t>6 шт</a:t>
                      </a: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</a:rPr>
                        <a:t>.  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03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CC3399"/>
                </a:solidFill>
              </a:rPr>
              <a:t>Молодцы!</a:t>
            </a:r>
            <a:br>
              <a:rPr lang="ru-RU" sz="8000" dirty="0" smtClean="0">
                <a:solidFill>
                  <a:srgbClr val="CC3399"/>
                </a:solidFill>
              </a:rPr>
            </a:br>
            <a:r>
              <a:rPr lang="ru-RU" sz="8000" dirty="0" smtClean="0">
                <a:solidFill>
                  <a:srgbClr val="CC3399"/>
                </a:solidFill>
              </a:rPr>
              <a:t>Спасибо за работу на уроке.</a:t>
            </a:r>
            <a:endParaRPr lang="ru-RU" sz="8000" dirty="0">
              <a:solidFill>
                <a:srgbClr val="CC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238</Words>
  <Application>Microsoft Office PowerPoint</Application>
  <PresentationFormat>Экран (4:3)</PresentationFormat>
  <Paragraphs>75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Урок математики в 3 классе.  Тема. Сочетательное свойство умножения.</vt:lpstr>
      <vt:lpstr>Считаем устно.</vt:lpstr>
      <vt:lpstr>Сочетательное свойство умножения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Молодцы! Спасибо за работу на уроке.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фестивалю педагогических идей</dc:title>
  <dc:creator>School</dc:creator>
  <cp:lastModifiedBy>user</cp:lastModifiedBy>
  <cp:revision>39</cp:revision>
  <dcterms:created xsi:type="dcterms:W3CDTF">2012-01-03T13:25:58Z</dcterms:created>
  <dcterms:modified xsi:type="dcterms:W3CDTF">2015-05-15T06:50:13Z</dcterms:modified>
</cp:coreProperties>
</file>