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65" r:id="rId2"/>
    <p:sldId id="278" r:id="rId3"/>
    <p:sldId id="257" r:id="rId4"/>
    <p:sldId id="256" r:id="rId5"/>
    <p:sldId id="270" r:id="rId6"/>
    <p:sldId id="271" r:id="rId7"/>
    <p:sldId id="273" r:id="rId8"/>
    <p:sldId id="258" r:id="rId9"/>
    <p:sldId id="259" r:id="rId10"/>
    <p:sldId id="260" r:id="rId11"/>
    <p:sldId id="261" r:id="rId12"/>
    <p:sldId id="262" r:id="rId13"/>
    <p:sldId id="264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0B4"/>
    <a:srgbClr val="000099"/>
    <a:srgbClr val="FFFFFF"/>
    <a:srgbClr val="CCFFFF"/>
    <a:srgbClr val="CCFFCC"/>
    <a:srgbClr val="CCFF66"/>
    <a:srgbClr val="66FFFF"/>
    <a:srgbClr val="CBFC8A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60"/>
  </p:normalViewPr>
  <p:slideViewPr>
    <p:cSldViewPr>
      <p:cViewPr>
        <p:scale>
          <a:sx n="69" d="100"/>
          <a:sy n="69" d="100"/>
        </p:scale>
        <p:origin x="36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875D3-8E5C-4AC6-ADA2-82FAC0BC5A56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CA30-738E-46A5-827C-74628C561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8CA30-738E-46A5-827C-74628C5616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8CA30-738E-46A5-827C-74628C5616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8CA30-738E-46A5-827C-74628C5616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3429000"/>
            <a:ext cx="4314796" cy="26467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Ермакова </a:t>
            </a:r>
            <a:br>
              <a:rPr lang="ru-RU" sz="2400" b="1" dirty="0" smtClean="0"/>
            </a:br>
            <a:r>
              <a:rPr lang="ru-RU" sz="2400" b="1" dirty="0" smtClean="0"/>
              <a:t>Людмила Владимировна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учитель математики МОУ «ООШ №14»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2000264"/>
          </a:xfrm>
        </p:spPr>
        <p:txBody>
          <a:bodyPr>
            <a:noAutofit/>
          </a:bodyPr>
          <a:lstStyle/>
          <a:p>
            <a:r>
              <a:rPr lang="ru-RU" sz="4400" dirty="0" smtClean="0"/>
              <a:t>Урок геометрии в 7 классе</a:t>
            </a:r>
          </a:p>
          <a:p>
            <a:r>
              <a:rPr lang="ru-RU" sz="4400" dirty="0" smtClean="0"/>
              <a:t>Учебник   Л .С. </a:t>
            </a:r>
            <a:r>
              <a:rPr lang="ru-RU" sz="4400" dirty="0" err="1" smtClean="0"/>
              <a:t>Атанасян</a:t>
            </a:r>
            <a:r>
              <a:rPr lang="ru-RU" sz="4400" dirty="0" smtClean="0"/>
              <a:t> «Геометрия 7-9»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974850" algn="l"/>
              </a:tabLst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№3.      </a:t>
            </a:r>
            <a:r>
              <a:rPr lang="ru-RU" dirty="0" smtClean="0"/>
              <a:t>В </a:t>
            </a:r>
            <a:r>
              <a:rPr lang="ru-RU" b="1" dirty="0" smtClean="0"/>
              <a:t>   </a:t>
            </a:r>
            <a:r>
              <a:rPr lang="ru-RU" dirty="0" smtClean="0"/>
              <a:t>∆АВС   </a:t>
            </a:r>
            <a:r>
              <a:rPr lang="ru-RU" b="1" dirty="0" smtClean="0"/>
              <a:t> (</a:t>
            </a:r>
            <a:r>
              <a:rPr lang="ru-RU" dirty="0" smtClean="0"/>
              <a:t>∠А = 50˚, </a:t>
            </a:r>
            <a:r>
              <a:rPr lang="ru-RU" b="1" dirty="0" smtClean="0"/>
              <a:t> </a:t>
            </a:r>
            <a:r>
              <a:rPr lang="ru-RU" dirty="0" smtClean="0"/>
              <a:t>∠С = 60˚)</a:t>
            </a:r>
            <a:r>
              <a:rPr lang="ru-RU" b="1" dirty="0" smtClean="0"/>
              <a:t>  			</a:t>
            </a:r>
            <a:r>
              <a:rPr lang="ru-RU" sz="3100" dirty="0" smtClean="0"/>
              <a:t>проведена</a:t>
            </a:r>
            <a:r>
              <a:rPr lang="ru-RU" sz="3100" b="1" dirty="0" smtClean="0"/>
              <a:t>   </a:t>
            </a:r>
            <a:r>
              <a:rPr lang="ru-RU" sz="3100" dirty="0" smtClean="0"/>
              <a:t>высота </a:t>
            </a:r>
            <a:r>
              <a:rPr lang="ru-RU" sz="3100" b="1" dirty="0" smtClean="0"/>
              <a:t> </a:t>
            </a:r>
            <a:r>
              <a:rPr lang="ru-RU" dirty="0" smtClean="0"/>
              <a:t>АД. </a:t>
            </a:r>
            <a:br>
              <a:rPr lang="ru-RU" dirty="0" smtClean="0"/>
            </a:br>
            <a:r>
              <a:rPr lang="ru-RU" dirty="0" smtClean="0"/>
              <a:t>		Н</a:t>
            </a:r>
            <a:r>
              <a:rPr lang="ru-RU" sz="3100" dirty="0" smtClean="0"/>
              <a:t>айти углы треугольника</a:t>
            </a:r>
            <a:r>
              <a:rPr lang="ru-RU" dirty="0" smtClean="0"/>
              <a:t> АДВ.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А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                     Д       С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343400" cy="4110046"/>
          </a:xfrm>
        </p:spPr>
        <p:txBody>
          <a:bodyPr/>
          <a:lstStyle/>
          <a:p>
            <a:endParaRPr lang="ru-RU" u="sng" dirty="0" smtClean="0"/>
          </a:p>
          <a:p>
            <a:endParaRPr lang="ru-RU" u="sng" dirty="0" smtClean="0"/>
          </a:p>
          <a:p>
            <a:pPr>
              <a:buNone/>
            </a:pPr>
            <a:r>
              <a:rPr lang="ru-RU" u="sng" dirty="0" smtClean="0"/>
              <a:t>Дано: </a:t>
            </a:r>
            <a:r>
              <a:rPr lang="ru-RU" dirty="0" smtClean="0"/>
              <a:t>   ∆АВС ,                  ∠А = 50˚, </a:t>
            </a:r>
            <a:r>
              <a:rPr lang="ru-RU" b="1" dirty="0" smtClean="0"/>
              <a:t> </a:t>
            </a:r>
            <a:r>
              <a:rPr lang="ru-RU" dirty="0" smtClean="0"/>
              <a:t>∠С = 60˚</a:t>
            </a:r>
          </a:p>
          <a:p>
            <a:pPr>
              <a:buNone/>
            </a:pPr>
            <a:r>
              <a:rPr lang="ru-RU" dirty="0" smtClean="0"/>
              <a:t> АД – высота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u="sng" dirty="0" smtClean="0"/>
              <a:t>Найти:</a:t>
            </a:r>
            <a:r>
              <a:rPr lang="ru-RU" dirty="0" smtClean="0"/>
              <a:t>   ∠А,  ∠ДАВ, 		∠АДВ.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8662" y="5286388"/>
            <a:ext cx="3071834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928662" y="3214686"/>
            <a:ext cx="2357454" cy="20717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2607455" y="3893347"/>
            <a:ext cx="2071702" cy="71438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214546" y="4214818"/>
            <a:ext cx="2071702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2928926" y="4857760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714612" y="5072074"/>
            <a:ext cx="4286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№4.     </a:t>
            </a:r>
            <a:r>
              <a:rPr lang="ru-RU" sz="3100" dirty="0" smtClean="0"/>
              <a:t>В</a:t>
            </a:r>
            <a:r>
              <a:rPr lang="ru-RU" b="1" dirty="0" smtClean="0"/>
              <a:t> </a:t>
            </a:r>
            <a:r>
              <a:rPr lang="ru-RU" sz="2200" dirty="0" smtClean="0"/>
              <a:t>треугольнике</a:t>
            </a:r>
            <a:r>
              <a:rPr lang="ru-RU" dirty="0" smtClean="0"/>
              <a:t> СДЕ </a:t>
            </a:r>
            <a:r>
              <a:rPr lang="ru-RU" sz="2200" dirty="0" smtClean="0"/>
              <a:t>точка</a:t>
            </a:r>
            <a:r>
              <a:rPr lang="ru-RU" dirty="0" smtClean="0"/>
              <a:t> М </a:t>
            </a:r>
            <a:r>
              <a:rPr lang="ru-RU" sz="2200" dirty="0" smtClean="0"/>
              <a:t>лежит на стороне </a:t>
            </a:r>
            <a:r>
              <a:rPr lang="ru-RU" dirty="0" smtClean="0"/>
              <a:t>СЕ</a:t>
            </a:r>
            <a:r>
              <a:rPr lang="ru-RU" sz="2200" dirty="0" smtClean="0"/>
              <a:t>,   	причем  </a:t>
            </a:r>
            <a:r>
              <a:rPr lang="ru-RU" dirty="0" smtClean="0"/>
              <a:t>∠СМД </a:t>
            </a:r>
            <a:r>
              <a:rPr lang="ru-RU" sz="2200" dirty="0" smtClean="0"/>
              <a:t>– острый. </a:t>
            </a:r>
            <a:r>
              <a:rPr lang="ru-RU" sz="3100" dirty="0" smtClean="0"/>
              <a:t>Д</a:t>
            </a:r>
            <a:r>
              <a:rPr lang="ru-RU" sz="2200" dirty="0" smtClean="0"/>
              <a:t>окажите, что </a:t>
            </a:r>
            <a:r>
              <a:rPr lang="ru-RU" dirty="0" smtClean="0"/>
              <a:t>ДЕ  &gt; ДМ.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Д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</a:t>
            </a:r>
          </a:p>
          <a:p>
            <a:pPr>
              <a:buNone/>
            </a:pPr>
            <a:r>
              <a:rPr lang="ru-RU" dirty="0" smtClean="0"/>
              <a:t>   С                   М          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pPr>
              <a:buNone/>
            </a:pPr>
            <a:r>
              <a:rPr lang="ru-RU" u="sng" dirty="0" smtClean="0"/>
              <a:t>Дано: </a:t>
            </a:r>
            <a:r>
              <a:rPr lang="ru-RU" dirty="0" smtClean="0"/>
              <a:t>   ∆СДЕ ,</a:t>
            </a:r>
          </a:p>
          <a:p>
            <a:pPr>
              <a:buNone/>
            </a:pPr>
            <a:r>
              <a:rPr lang="ru-RU" dirty="0" smtClean="0"/>
              <a:t> ∠СМД – острый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u="sng" dirty="0" smtClean="0"/>
              <a:t>Доказать:</a:t>
            </a:r>
            <a:r>
              <a:rPr lang="ru-RU" dirty="0" smtClean="0"/>
              <a:t>  ДЕ  &gt; ДМ.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57224" y="4786322"/>
            <a:ext cx="3143272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07125" y="3250405"/>
            <a:ext cx="2286016" cy="7858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43042" y="2500306"/>
            <a:ext cx="2357454" cy="2286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142976" y="3000372"/>
            <a:ext cx="2286016" cy="12858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428860" y="4500570"/>
            <a:ext cx="357190" cy="21431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250265" y="4393413"/>
            <a:ext cx="500066" cy="28575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86050" y="4500570"/>
            <a:ext cx="428628" cy="2857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№5.    </a:t>
            </a:r>
            <a:r>
              <a:rPr lang="ru-RU" sz="2700" dirty="0" smtClean="0"/>
              <a:t>Периметр равнобедренного треугольника равен 45см, а одна из его сторон больше другой на 12см. найдите стороны треугольника.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53018" cy="4724400"/>
          </a:xfr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В</a:t>
            </a:r>
          </a:p>
          <a:p>
            <a:pPr>
              <a:buNone/>
            </a:pPr>
            <a:r>
              <a:rPr lang="ru-RU" sz="2000" dirty="0" smtClean="0"/>
              <a:t>1)                         2)               В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А                                            С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А                   С             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600200"/>
            <a:ext cx="3562344" cy="4724400"/>
          </a:xfrm>
        </p:spPr>
        <p:txBody>
          <a:bodyPr/>
          <a:lstStyle/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Дано:</a:t>
            </a:r>
            <a:r>
              <a:rPr lang="ru-RU" dirty="0" smtClean="0"/>
              <a:t>    ∆АВС ,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/>
              <a:t>1) АВ &gt; АС на 12 см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/>
              <a:t>2) АВ &lt; АС на 12 см</a:t>
            </a:r>
          </a:p>
          <a:p>
            <a:pPr>
              <a:buNone/>
            </a:pPr>
            <a:r>
              <a:rPr lang="ru-RU" u="sng" dirty="0" smtClean="0"/>
              <a:t>Найти:</a:t>
            </a:r>
            <a:r>
              <a:rPr lang="ru-RU" dirty="0" smtClean="0"/>
              <a:t>   АВ, АС, ВС.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00034" y="2357430"/>
            <a:ext cx="1500198" cy="3214710"/>
          </a:xfrm>
          <a:prstGeom prst="triangle">
            <a:avLst>
              <a:gd name="adj" fmla="val 474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85984" y="2643182"/>
            <a:ext cx="2571768" cy="1500198"/>
          </a:xfrm>
          <a:prstGeom prst="triangle">
            <a:avLst>
              <a:gd name="adj" fmla="val 5123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643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№6.</a:t>
            </a:r>
            <a:r>
              <a:rPr lang="ru-RU" dirty="0" smtClean="0"/>
              <a:t>     </a:t>
            </a:r>
            <a:r>
              <a:rPr lang="ru-RU" sz="3100" dirty="0" smtClean="0"/>
              <a:t>В</a:t>
            </a:r>
            <a:r>
              <a:rPr lang="ru-RU" sz="2700" dirty="0" smtClean="0"/>
              <a:t> прямоугольном треугольнике </a:t>
            </a:r>
            <a:r>
              <a:rPr lang="ru-RU" sz="3100" dirty="0" smtClean="0"/>
              <a:t>АВС</a:t>
            </a:r>
            <a:r>
              <a:rPr lang="ru-RU" sz="2700" dirty="0" smtClean="0"/>
              <a:t> 				гипотенуза </a:t>
            </a:r>
            <a:r>
              <a:rPr lang="ru-RU" sz="3100" dirty="0" smtClean="0"/>
              <a:t>АВ</a:t>
            </a:r>
            <a:r>
              <a:rPr lang="ru-RU" sz="2700" dirty="0" smtClean="0"/>
              <a:t> равна 10см.</a:t>
            </a:r>
            <a:br>
              <a:rPr lang="ru-RU" sz="2700" dirty="0" smtClean="0"/>
            </a:br>
            <a:r>
              <a:rPr lang="ru-RU" sz="2700" dirty="0" smtClean="0"/>
              <a:t>	</a:t>
            </a:r>
            <a:r>
              <a:rPr lang="ru-RU" sz="3200" dirty="0" smtClean="0"/>
              <a:t>Н</a:t>
            </a:r>
            <a:r>
              <a:rPr lang="ru-RU" sz="2700" dirty="0" smtClean="0"/>
              <a:t>айти </a:t>
            </a:r>
            <a:r>
              <a:rPr lang="ru-RU" sz="3100" dirty="0" smtClean="0"/>
              <a:t>СД</a:t>
            </a:r>
            <a:r>
              <a:rPr lang="ru-RU" sz="2700" dirty="0" smtClean="0"/>
              <a:t>, если </a:t>
            </a:r>
            <a:r>
              <a:rPr lang="ru-RU" sz="3100" dirty="0" smtClean="0"/>
              <a:t>ДВ = СД</a:t>
            </a:r>
            <a:r>
              <a:rPr lang="ru-RU" sz="2700" dirty="0" smtClean="0"/>
              <a:t>, точка </a:t>
            </a:r>
            <a:r>
              <a:rPr lang="ru-RU" sz="3100" dirty="0" smtClean="0"/>
              <a:t>Д</a:t>
            </a:r>
            <a:r>
              <a:rPr lang="ru-RU" sz="2700" dirty="0" smtClean="0"/>
              <a:t> лежит на </a:t>
            </a:r>
            <a:r>
              <a:rPr lang="ru-RU" sz="3100" dirty="0" smtClean="0"/>
              <a:t>АВ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928802"/>
            <a:ext cx="4191000" cy="47244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А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Д </a:t>
            </a:r>
          </a:p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sz="1400" dirty="0" smtClean="0"/>
              <a:t>1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С   </a:t>
            </a:r>
            <a:r>
              <a:rPr lang="ru-RU" sz="1400" dirty="0" smtClean="0"/>
              <a:t>2                            </a:t>
            </a:r>
            <a:r>
              <a:rPr lang="ru-RU" dirty="0" smtClean="0"/>
              <a:t>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5992"/>
            <a:ext cx="4343400" cy="4038608"/>
          </a:xfrm>
        </p:spPr>
        <p:txBody>
          <a:bodyPr/>
          <a:lstStyle/>
          <a:p>
            <a:endParaRPr lang="ru-RU" u="sng" dirty="0" smtClean="0"/>
          </a:p>
          <a:p>
            <a:pPr>
              <a:buNone/>
            </a:pPr>
            <a:r>
              <a:rPr lang="ru-RU" u="sng" dirty="0" smtClean="0"/>
              <a:t>Дано:</a:t>
            </a:r>
            <a:r>
              <a:rPr lang="ru-RU" dirty="0" smtClean="0"/>
              <a:t>    ∆АВС ,</a:t>
            </a:r>
          </a:p>
          <a:p>
            <a:pPr>
              <a:buNone/>
            </a:pPr>
            <a:r>
              <a:rPr lang="ru-RU" dirty="0" smtClean="0"/>
              <a:t>    ∠С = 90˚, АВ = 10см  </a:t>
            </a:r>
          </a:p>
          <a:p>
            <a:pPr>
              <a:buNone/>
            </a:pPr>
            <a:r>
              <a:rPr lang="ru-RU" dirty="0" smtClean="0"/>
              <a:t>     ДВ = СД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u="sng" dirty="0" smtClean="0"/>
              <a:t>Найти:</a:t>
            </a:r>
            <a:r>
              <a:rPr lang="ru-RU" dirty="0" smtClean="0"/>
              <a:t>   СД.                                                                                              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607255" y="4250537"/>
            <a:ext cx="3286148" cy="714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00100" y="5929330"/>
            <a:ext cx="1643074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214282" y="3500438"/>
            <a:ext cx="3286148" cy="157163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607191" y="4679165"/>
            <a:ext cx="1643074" cy="8572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1500166" y="4786322"/>
            <a:ext cx="142876" cy="1428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71670" y="5000636"/>
            <a:ext cx="214314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21431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V. Применение знаний в новой ситуации.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dirty="0" smtClean="0"/>
              <a:t>Представители групп объясняют решение задач. Чертежи на слайдах . </a:t>
            </a:r>
            <a:br>
              <a:rPr lang="ru-RU" sz="2000" dirty="0" smtClean="0"/>
            </a:br>
            <a:r>
              <a:rPr lang="ru-RU" sz="2000" dirty="0" smtClean="0"/>
              <a:t>Задачи 3, 4, 5 записать в тетрадь.  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Задачи 1, 2, 6 объясняют</a:t>
            </a:r>
            <a:r>
              <a:rPr lang="en-US" sz="2000" dirty="0" smtClean="0"/>
              <a:t> </a:t>
            </a:r>
            <a:r>
              <a:rPr lang="ru-RU" sz="2000" dirty="0" smtClean="0"/>
              <a:t>учителю устно.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C:\Documents and Settings\Admin\Рабочий стол\открытый урок\IMG_0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85926"/>
            <a:ext cx="2928958" cy="4538674"/>
          </a:xfrm>
          <a:prstGeom prst="rect">
            <a:avLst/>
          </a:prstGeom>
          <a:noFill/>
        </p:spPr>
      </p:pic>
      <p:pic>
        <p:nvPicPr>
          <p:cNvPr id="38915" name="Picture 3" descr="C:\Documents and Settings\Admin\Рабочий стол\открытый урок\IMG_06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857375"/>
            <a:ext cx="2786082" cy="4467225"/>
          </a:xfrm>
          <a:prstGeom prst="rect">
            <a:avLst/>
          </a:prstGeom>
          <a:noFill/>
        </p:spPr>
      </p:pic>
      <p:pic>
        <p:nvPicPr>
          <p:cNvPr id="38916" name="Picture 4" descr="C:\Documents and Settings\Admin\Рабочий стол\открытый урок\IMG_0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85992"/>
            <a:ext cx="2714644" cy="36433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открытый урок\IMG_0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13" y="1643050"/>
            <a:ext cx="3585507" cy="485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3" y="357166"/>
            <a:ext cx="3714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VІ. Контроль усвоения знаний.</a:t>
            </a:r>
            <a:r>
              <a:rPr lang="ru-RU" sz="2800" dirty="0" smtClean="0"/>
              <a:t>    </a:t>
            </a:r>
            <a:r>
              <a:rPr lang="ru-RU" dirty="0" smtClean="0"/>
              <a:t>Тест.</a:t>
            </a:r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500562" y="357166"/>
            <a:ext cx="4286280" cy="627864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Домашнее задание.      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№ 224, № 253.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Рефлексия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  <a:r>
              <a:rPr lang="ru-RU" sz="2400" i="1" dirty="0" smtClean="0"/>
              <a:t>Продолжите предложения</a:t>
            </a:r>
          </a:p>
          <a:p>
            <a:r>
              <a:rPr lang="ru-RU" sz="2400" dirty="0" smtClean="0"/>
              <a:t>“Сегодня на уроке                        </a:t>
            </a:r>
          </a:p>
          <a:p>
            <a:r>
              <a:rPr lang="ru-RU" sz="2400" dirty="0" smtClean="0"/>
              <a:t>Я повторил …                                                                                                                                                                                           Я научился …                                                                                                                                                                                                                             Мне понравилось…                                                                                                                                                                                                         Я затруднялся…                                                                                                                                                                                                                        У меня получилось…                                                                                                                                                                                                       Я могу…                                                                                                                                                                                                                                                                 Я попробую…                                                                                                                                                                                          Меня удивило…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85778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Цель урока: </a:t>
            </a:r>
          </a:p>
          <a:p>
            <a:r>
              <a:rPr lang="ru-RU" dirty="0" smtClean="0"/>
              <a:t>•Обобщение и систематизация знаний</a:t>
            </a:r>
            <a:r>
              <a:rPr lang="ru-RU" i="1" dirty="0" smtClean="0"/>
              <a:t>. </a:t>
            </a:r>
          </a:p>
          <a:p>
            <a:r>
              <a:rPr lang="ru-RU" dirty="0" smtClean="0"/>
              <a:t>•Организация деятельности учащихся по восприятию, осмыслению и применению знаний в новой ситуации. </a:t>
            </a:r>
          </a:p>
          <a:p>
            <a:r>
              <a:rPr lang="ru-RU" dirty="0" smtClean="0"/>
              <a:t>•Показать практическое применение полученных знаний.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chemeClr val="bg2">
                    <a:lumMod val="10000"/>
                  </a:schemeClr>
                </a:solidFill>
              </a:rPr>
              <a:t>Тема урока:</a:t>
            </a:r>
            <a:endParaRPr lang="en-US" sz="48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0099"/>
                </a:solidFill>
              </a:rPr>
              <a:t>«Соотношения между</a:t>
            </a:r>
            <a:r>
              <a:rPr lang="en-US" sz="4400" b="1" i="1" dirty="0" smtClean="0">
                <a:solidFill>
                  <a:srgbClr val="000099"/>
                </a:solidFill>
              </a:rPr>
              <a:t> </a:t>
            </a:r>
            <a:r>
              <a:rPr lang="ru-RU" sz="4400" b="1" i="1" dirty="0" smtClean="0">
                <a:solidFill>
                  <a:srgbClr val="000099"/>
                </a:solidFill>
              </a:rPr>
              <a:t>сторонами </a:t>
            </a:r>
            <a:r>
              <a:rPr lang="en-US" sz="4400" b="1" i="1" dirty="0" smtClean="0">
                <a:solidFill>
                  <a:srgbClr val="000099"/>
                </a:solidFill>
              </a:rPr>
              <a:t>  </a:t>
            </a:r>
            <a:r>
              <a:rPr lang="ru-RU" sz="4400" b="1" i="1" dirty="0" smtClean="0">
                <a:solidFill>
                  <a:srgbClr val="000099"/>
                </a:solidFill>
              </a:rPr>
              <a:t>и углами в треугольнике».</a:t>
            </a:r>
            <a:endParaRPr lang="ru-RU" sz="44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86742" cy="43577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       «</a:t>
            </a:r>
            <a:r>
              <a:rPr lang="ru-RU" sz="3200" dirty="0" smtClean="0">
                <a:solidFill>
                  <a:srgbClr val="1500B4"/>
                </a:solidFill>
              </a:rPr>
              <a:t>Геометрия полна приключений, потому что за каждой  задачей скрывается  приключение мысли. </a:t>
            </a:r>
            <a:br>
              <a:rPr lang="ru-RU" sz="3200" dirty="0" smtClean="0">
                <a:solidFill>
                  <a:srgbClr val="1500B4"/>
                </a:solidFill>
              </a:rPr>
            </a:br>
            <a:r>
              <a:rPr lang="ru-RU" sz="3200" dirty="0" smtClean="0">
                <a:solidFill>
                  <a:srgbClr val="1500B4"/>
                </a:solidFill>
              </a:rPr>
              <a:t>	</a:t>
            </a:r>
            <a:br>
              <a:rPr lang="ru-RU" sz="3200" dirty="0" smtClean="0">
                <a:solidFill>
                  <a:srgbClr val="1500B4"/>
                </a:solidFill>
              </a:rPr>
            </a:br>
            <a:r>
              <a:rPr lang="ru-RU" sz="3200" dirty="0" smtClean="0">
                <a:solidFill>
                  <a:srgbClr val="1500B4"/>
                </a:solidFill>
              </a:rPr>
              <a:t>           Решить задачу – это значит пережить приключение.»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                                                  									                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В.Произволов</a:t>
            </a:r>
            <a:endParaRPr lang="ru-RU" sz="27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786842" y="4572008"/>
            <a:ext cx="52358" cy="22859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000100" y="1142984"/>
            <a:ext cx="1785950" cy="1643074"/>
          </a:xfrm>
          <a:prstGeom prst="hexagon">
            <a:avLst>
              <a:gd name="adj" fmla="val 28299"/>
              <a:gd name="vf" fmla="val 115470"/>
            </a:avLst>
          </a:prstGeom>
          <a:solidFill>
            <a:srgbClr val="66CCFF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>
            <a:stCxn id="1026" idx="4"/>
            <a:endCxn id="1026" idx="1"/>
          </p:cNvCxnSpPr>
          <p:nvPr/>
        </p:nvCxnSpPr>
        <p:spPr>
          <a:xfrm rot="16200000" flipH="1">
            <a:off x="1071538" y="1536519"/>
            <a:ext cx="1643074" cy="85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1026" idx="3"/>
            <a:endCxn id="1026" idx="0"/>
          </p:cNvCxnSpPr>
          <p:nvPr/>
        </p:nvCxnSpPr>
        <p:spPr>
          <a:xfrm rot="10800000" flipH="1">
            <a:off x="1000100" y="1964521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026" idx="5"/>
            <a:endCxn id="1026" idx="2"/>
          </p:cNvCxnSpPr>
          <p:nvPr/>
        </p:nvCxnSpPr>
        <p:spPr>
          <a:xfrm rot="16200000" flipH="1" flipV="1">
            <a:off x="1071538" y="1536519"/>
            <a:ext cx="1643074" cy="85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214290"/>
            <a:ext cx="328614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Правильный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ШЕСТИУГОЛЬНИК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состоит из шести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правильных треугольников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14290"/>
            <a:ext cx="19288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РОМБ</a:t>
            </a:r>
          </a:p>
          <a:p>
            <a:r>
              <a:rPr lang="ru-RU" b="1" dirty="0" smtClean="0"/>
              <a:t> </a:t>
            </a:r>
            <a:r>
              <a:rPr lang="ru-RU" sz="1600" b="1" dirty="0" smtClean="0"/>
              <a:t>образуют два равнобедренных треугольника</a:t>
            </a:r>
            <a:endParaRPr lang="ru-RU" sz="1600" dirty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4143372" y="1285860"/>
            <a:ext cx="1285884" cy="1500198"/>
          </a:xfrm>
          <a:prstGeom prst="diamond">
            <a:avLst/>
          </a:prstGeom>
          <a:solidFill>
            <a:srgbClr val="CBFC8A"/>
          </a:solidFill>
          <a:ln w="38100">
            <a:solidFill>
              <a:srgbClr val="66CCFF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>
            <a:stCxn id="1028" idx="1"/>
            <a:endCxn id="1028" idx="3"/>
          </p:cNvCxnSpPr>
          <p:nvPr/>
        </p:nvCxnSpPr>
        <p:spPr>
          <a:xfrm rot="10800000" flipH="1">
            <a:off x="4143372" y="2035959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57159" y="335756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Пирамида (тетраэдр).</a:t>
            </a:r>
            <a:endParaRPr lang="ru-RU" sz="1600" dirty="0" smtClean="0">
              <a:latin typeface="Arial" pitchFamily="34" charset="0"/>
            </a:endParaRPr>
          </a:p>
        </p:txBody>
      </p:sp>
      <p:pic>
        <p:nvPicPr>
          <p:cNvPr id="1030" name="Picture 6" descr="тетраэдр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05263"/>
            <a:ext cx="2317738" cy="2138381"/>
          </a:xfrm>
          <a:prstGeom prst="rect">
            <a:avLst/>
          </a:prstGeom>
          <a:noFill/>
        </p:spPr>
      </p:pic>
      <p:pic>
        <p:nvPicPr>
          <p:cNvPr id="1031" name="Picture 7" descr="октаэд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00504"/>
            <a:ext cx="2857520" cy="2171702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 rot="10800000" flipV="1">
            <a:off x="2571736" y="3292186"/>
            <a:ext cx="36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Октаэдр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3" name="Picture 9" descr="икосаэд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29066"/>
            <a:ext cx="2714644" cy="257176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643702" y="3357562"/>
            <a:ext cx="2500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Икосаэдр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6" name="Picture 12" descr="пирамида Хеопс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71480"/>
            <a:ext cx="2428892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Актуализация и восприятие опорных знаний.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    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Фронтальный опрос. Разгадываем кроссворд. Теоретическая разминка.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1.Фигура, состоящая из трех точек, не лежащих на одной прямой, соединенных отрезками, называется…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2.Геометрическая фигура, состоящая из двух лучей, выходящих из общей точки  …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3.Угол, смежный с углом треугольника, называется   … углом треугольника.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4.Угол, градусная мера которого больше градусной меры прямого угла, называется …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5.Треугольник, у которого все углы острые, называется  …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6.Каждая сторона в треугольнике … суммы двух других сторон.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7.В треугольнике АВС выражение АВ &lt; АС + ВС называется   …  треугольника.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8.Существует ли  треугольник со сторонами 1м, 2м, 3м ?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9.Чему равна третья сторона равнобедренного треугольника, если две другие равны 4см и 10 см ?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10.Пространственная геометрическая фигура, состоящая из  20  равносторонних треугольников, называется…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открытый урок\IMG_0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21570" y="678636"/>
            <a:ext cx="6357982" cy="54292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343400" cy="5681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714356"/>
            <a:ext cx="4071966" cy="489364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b="1" dirty="0" smtClean="0">
              <a:latin typeface="Times New Roman" pitchFamily="18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ІV. 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Обобщение и систематизация знаний.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Работа в группах</a:t>
            </a:r>
            <a:r>
              <a:rPr kumimoji="0" lang="ru-RU" altLang="zh-CN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 и парах.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Каждая группа получает карточку с заданием.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1) читаем задачу.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2) определяем ход решения.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3) необходима помощь – сигнальная карточка.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 descr="C:\Documents and Settings\Admin\Рабочий стол\открытый урок\IMG_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4429156" cy="57864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№1.</a:t>
            </a:r>
            <a:r>
              <a:rPr lang="ru-RU" dirty="0" smtClean="0"/>
              <a:t> (№299)     Н</a:t>
            </a:r>
            <a:r>
              <a:rPr lang="ru-RU" sz="2700" dirty="0" smtClean="0"/>
              <a:t>а рисунке </a:t>
            </a:r>
            <a:r>
              <a:rPr lang="ru-RU" dirty="0" smtClean="0"/>
              <a:t>АВ = АС,                    				АР = РК = КМ = МВ.                                       			Н</a:t>
            </a:r>
            <a:r>
              <a:rPr lang="ru-RU" sz="2700" dirty="0" smtClean="0"/>
              <a:t>айдите угол </a:t>
            </a:r>
            <a:r>
              <a:rPr lang="ru-RU" dirty="0" smtClean="0"/>
              <a:t>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9720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</a:t>
            </a:r>
            <a:r>
              <a:rPr lang="ru-RU" sz="2400" dirty="0" smtClean="0"/>
              <a:t>А       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Р                </a:t>
            </a:r>
          </a:p>
          <a:p>
            <a:r>
              <a:rPr lang="ru-RU" sz="2400" dirty="0" smtClean="0"/>
              <a:t>              </a:t>
            </a:r>
            <a:r>
              <a:rPr lang="ru-RU" sz="1400" b="1" dirty="0" smtClean="0"/>
              <a:t>2</a:t>
            </a:r>
            <a:endParaRPr lang="ru-RU" sz="2400" b="1" dirty="0" smtClean="0"/>
          </a:p>
          <a:p>
            <a:r>
              <a:rPr lang="ru-RU" sz="2400" dirty="0" smtClean="0"/>
              <a:t>                        </a:t>
            </a:r>
            <a:r>
              <a:rPr lang="ru-RU" sz="1400" dirty="0" smtClean="0"/>
              <a:t>1</a:t>
            </a:r>
            <a:r>
              <a:rPr lang="ru-RU" sz="2400" dirty="0" smtClean="0"/>
              <a:t>        </a:t>
            </a:r>
          </a:p>
          <a:p>
            <a:r>
              <a:rPr lang="ru-RU" sz="2400" dirty="0" smtClean="0"/>
              <a:t>                       </a:t>
            </a:r>
            <a:r>
              <a:rPr lang="ru-RU" sz="1400" dirty="0" smtClean="0"/>
              <a:t>3</a:t>
            </a:r>
            <a:r>
              <a:rPr lang="ru-RU" sz="2400" dirty="0" smtClean="0"/>
              <a:t>     К</a:t>
            </a:r>
          </a:p>
          <a:p>
            <a:r>
              <a:rPr lang="ru-RU" sz="2400" dirty="0" smtClean="0"/>
              <a:t>         </a:t>
            </a:r>
            <a:r>
              <a:rPr lang="ru-RU" sz="1400" dirty="0" smtClean="0"/>
              <a:t>  4                       5</a:t>
            </a:r>
            <a:endParaRPr lang="ru-RU" sz="2400" dirty="0" smtClean="0"/>
          </a:p>
          <a:p>
            <a:r>
              <a:rPr lang="ru-RU" sz="2400" dirty="0" smtClean="0"/>
              <a:t>  М                            </a:t>
            </a:r>
          </a:p>
          <a:p>
            <a:r>
              <a:rPr lang="ru-RU" sz="2400" dirty="0" smtClean="0"/>
              <a:t>     </a:t>
            </a:r>
            <a:r>
              <a:rPr lang="ru-RU" sz="1400" dirty="0" smtClean="0"/>
              <a:t>8</a:t>
            </a:r>
            <a:endParaRPr lang="ru-RU" sz="2400" dirty="0" smtClean="0"/>
          </a:p>
          <a:p>
            <a:r>
              <a:rPr lang="ru-RU" sz="2400" dirty="0" smtClean="0"/>
              <a:t>                    </a:t>
            </a:r>
            <a:r>
              <a:rPr lang="ru-RU" sz="1400" dirty="0" smtClean="0"/>
              <a:t>7              6</a:t>
            </a:r>
            <a:endParaRPr lang="ru-RU" sz="2400" dirty="0" smtClean="0"/>
          </a:p>
          <a:p>
            <a:r>
              <a:rPr lang="ru-RU" sz="2400" dirty="0" smtClean="0"/>
              <a:t> С                          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Дано: </a:t>
            </a:r>
            <a:r>
              <a:rPr lang="ru-RU" dirty="0" smtClean="0"/>
              <a:t>АВ = ВС</a:t>
            </a:r>
          </a:p>
          <a:p>
            <a:pPr>
              <a:buNone/>
            </a:pPr>
            <a:r>
              <a:rPr lang="ru-RU" dirty="0" smtClean="0"/>
              <a:t>АР=РК=КМ=МВ=ВС</a:t>
            </a:r>
          </a:p>
          <a:p>
            <a:pPr>
              <a:buNone/>
            </a:pPr>
            <a:r>
              <a:rPr lang="ru-RU" u="sng" dirty="0" smtClean="0"/>
              <a:t>Найти: </a:t>
            </a:r>
            <a:r>
              <a:rPr lang="ru-RU" dirty="0" smtClean="0"/>
              <a:t>∠ А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-500098" y="3214686"/>
            <a:ext cx="4286280" cy="1571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750067" y="3464719"/>
            <a:ext cx="4357718" cy="1000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5786" y="6143644"/>
            <a:ext cx="264320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85852" y="5000636"/>
            <a:ext cx="2071702" cy="11430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285852" y="4429132"/>
            <a:ext cx="1785950" cy="5715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V="1">
            <a:off x="1857356" y="3286124"/>
            <a:ext cx="1285884" cy="11430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1464447" y="2250273"/>
            <a:ext cx="1428760" cy="5000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№2. </a:t>
            </a:r>
            <a:r>
              <a:rPr lang="ru-RU" dirty="0" smtClean="0"/>
              <a:t>(№243)  Ч</a:t>
            </a:r>
            <a:r>
              <a:rPr lang="ru-RU" sz="2700" dirty="0" smtClean="0"/>
              <a:t>ерез вершину </a:t>
            </a:r>
            <a:r>
              <a:rPr lang="ru-RU" dirty="0" smtClean="0"/>
              <a:t>С </a:t>
            </a:r>
            <a:r>
              <a:rPr lang="ru-RU" sz="2700" dirty="0" smtClean="0"/>
              <a:t> треугольника </a:t>
            </a:r>
            <a:r>
              <a:rPr lang="ru-RU" dirty="0" smtClean="0"/>
              <a:t>АВС  </a:t>
            </a:r>
            <a:r>
              <a:rPr lang="ru-RU" sz="2700" dirty="0" smtClean="0"/>
              <a:t>проведена прямая, параллельная его биссектрисе </a:t>
            </a:r>
            <a:r>
              <a:rPr lang="ru-RU" dirty="0" smtClean="0"/>
              <a:t>АА</a:t>
            </a:r>
            <a:r>
              <a:rPr lang="ru-RU" baseline="-25000" dirty="0" smtClean="0"/>
              <a:t>1</a:t>
            </a:r>
            <a:r>
              <a:rPr lang="ru-RU" dirty="0" smtClean="0"/>
              <a:t> </a:t>
            </a:r>
            <a:r>
              <a:rPr lang="ru-RU" sz="2700" dirty="0" smtClean="0"/>
              <a:t>и пересекающая прямую </a:t>
            </a:r>
            <a:r>
              <a:rPr lang="ru-RU" dirty="0" smtClean="0"/>
              <a:t>АВ  </a:t>
            </a:r>
            <a:r>
              <a:rPr lang="ru-RU" sz="2700" dirty="0" smtClean="0"/>
              <a:t>в точке </a:t>
            </a:r>
            <a:r>
              <a:rPr lang="ru-RU" dirty="0" smtClean="0"/>
              <a:t>Д . Д</a:t>
            </a:r>
            <a:r>
              <a:rPr lang="ru-RU" sz="2700" dirty="0" smtClean="0"/>
              <a:t>окажите, что </a:t>
            </a:r>
            <a:r>
              <a:rPr lang="ru-RU" dirty="0" smtClean="0"/>
              <a:t>АС = АД.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38638" cy="47244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С</a:t>
            </a:r>
            <a:r>
              <a:rPr lang="ru-RU" sz="2000" dirty="0" smtClean="0"/>
              <a:t>   </a:t>
            </a:r>
          </a:p>
          <a:p>
            <a:r>
              <a:rPr lang="ru-RU" sz="1400" dirty="0" smtClean="0"/>
              <a:t>                      4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                       А</a:t>
            </a:r>
            <a:r>
              <a:rPr lang="ru-RU" sz="1200" dirty="0" smtClean="0"/>
              <a:t>1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r>
              <a:rPr lang="ru-RU" sz="2000" dirty="0" smtClean="0"/>
              <a:t>   Д     </a:t>
            </a:r>
            <a:r>
              <a:rPr lang="ru-RU" sz="1400" dirty="0" smtClean="0"/>
              <a:t>3                            1</a:t>
            </a:r>
            <a:r>
              <a:rPr lang="ru-RU" sz="2000" dirty="0" smtClean="0"/>
              <a:t> </a:t>
            </a:r>
            <a:r>
              <a:rPr lang="ru-RU" sz="1400" dirty="0" smtClean="0"/>
              <a:t> 2</a:t>
            </a:r>
            <a:r>
              <a:rPr lang="ru-RU" sz="2000" dirty="0" smtClean="0"/>
              <a:t>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  А                     В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u="sng" dirty="0" smtClean="0"/>
              <a:t>Дано:</a:t>
            </a:r>
            <a:r>
              <a:rPr lang="ru-RU" dirty="0" smtClean="0"/>
              <a:t> ∆АВС 	</a:t>
            </a:r>
          </a:p>
          <a:p>
            <a:pPr>
              <a:buNone/>
            </a:pPr>
            <a:r>
              <a:rPr lang="ru-RU" dirty="0" smtClean="0"/>
              <a:t>АА</a:t>
            </a:r>
            <a:r>
              <a:rPr lang="ru-RU" sz="1400" dirty="0" smtClean="0"/>
              <a:t>1</a:t>
            </a:r>
            <a:r>
              <a:rPr lang="ru-RU" dirty="0" smtClean="0"/>
              <a:t> -биссектриса ∠ А </a:t>
            </a:r>
          </a:p>
          <a:p>
            <a:pPr>
              <a:buNone/>
            </a:pPr>
            <a:r>
              <a:rPr lang="ru-RU" sz="2000" dirty="0" smtClean="0"/>
              <a:t>         </a:t>
            </a:r>
            <a:r>
              <a:rPr lang="ru-RU" dirty="0" smtClean="0"/>
              <a:t>АА</a:t>
            </a:r>
            <a:r>
              <a:rPr lang="ru-RU" sz="1400" dirty="0" smtClean="0"/>
              <a:t>1</a:t>
            </a:r>
            <a:r>
              <a:rPr lang="ru-RU" dirty="0" smtClean="0">
                <a:latin typeface="Times New Roman"/>
                <a:cs typeface="Times New Roman"/>
              </a:rPr>
              <a:t>││СД </a:t>
            </a:r>
          </a:p>
          <a:p>
            <a:pPr>
              <a:buNone/>
            </a:pPr>
            <a:r>
              <a:rPr lang="ru-RU" u="sng" dirty="0" err="1" smtClean="0">
                <a:latin typeface="Times New Roman"/>
                <a:cs typeface="Times New Roman"/>
              </a:rPr>
              <a:t>Доказать:</a:t>
            </a:r>
            <a:r>
              <a:rPr lang="ru-RU" dirty="0" err="1" smtClean="0">
                <a:latin typeface="Times New Roman"/>
                <a:cs typeface="Times New Roman"/>
              </a:rPr>
              <a:t>АС=СД</a:t>
            </a:r>
            <a:endParaRPr lang="ru-RU" u="sng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4348" y="5357826"/>
            <a:ext cx="3786214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07125" y="3607595"/>
            <a:ext cx="2428892" cy="10715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57356" y="2928934"/>
            <a:ext cx="2571768" cy="24288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357422" y="4500570"/>
            <a:ext cx="1143008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V="1">
            <a:off x="1035819" y="3750471"/>
            <a:ext cx="2428892" cy="7858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14480" y="3214686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892943" y="5107793"/>
            <a:ext cx="28575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71736" y="5072074"/>
            <a:ext cx="2143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2678893" y="5179231"/>
            <a:ext cx="214314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>
            <a:off x="2643174" y="5357826"/>
            <a:ext cx="178595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517</TotalTime>
  <Words>586</Words>
  <PresentationFormat>Экран (4:3)</PresentationFormat>
  <Paragraphs>159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Ермакова  Людмила Владимировна учитель математики МОУ «ООШ №14» </vt:lpstr>
      <vt:lpstr>Слайд 2</vt:lpstr>
      <vt:lpstr>          «Геометрия полна приключений, потому что за каждой  задачей скрывается  приключение мысли.               Решить задачу – это значит пережить приключение.»                                                                                                                                            В.Произволов</vt:lpstr>
      <vt:lpstr>Слайд 4</vt:lpstr>
      <vt:lpstr>Слайд 5</vt:lpstr>
      <vt:lpstr>Слайд 6</vt:lpstr>
      <vt:lpstr>Слайд 7</vt:lpstr>
      <vt:lpstr>  №1. (№299)     На рисунке АВ = АС,                        АР = РК = КМ = МВ.                                          Найдите угол А.</vt:lpstr>
      <vt:lpstr>№2. (№243)  Через вершину С  треугольника АВС  проведена прямая, параллельная его биссектрисе АА1 и пересекающая прямую АВ  в точке Д . Докажите, что АС = АД.</vt:lpstr>
      <vt:lpstr>  №3.      В    ∆АВС    (∠А = 50˚,  ∠С = 60˚)     проведена   высота  АД.    Найти углы треугольника АДВ.   </vt:lpstr>
      <vt:lpstr>№4.     В треугольнике СДЕ точка М лежит на стороне СЕ,    причем  ∠СМД – острый. Докажите, что ДЕ  &gt; ДМ.</vt:lpstr>
      <vt:lpstr>№5.    Периметр равнобедренного треугольника равен 45см, а одна из его сторон больше другой на 12см. найдите стороны треугольника. </vt:lpstr>
      <vt:lpstr>  №6.     В прямоугольном треугольнике АВС     гипотенуза АВ равна 10см.  Найти СД, если ДВ = СД, точка Д лежит на АВ.</vt:lpstr>
      <vt:lpstr>V. Применение знаний в новой ситуации.  Представители групп объясняют решение задач. Чертежи на слайдах .  Задачи 3, 4, 5 записать в тетрадь.      Задачи 1, 2, 6 объясняют учителю устно.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135</cp:revision>
  <dcterms:modified xsi:type="dcterms:W3CDTF">2015-06-11T10:47:52Z</dcterms:modified>
</cp:coreProperties>
</file>