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79" r:id="rId3"/>
    <p:sldId id="278" r:id="rId4"/>
    <p:sldId id="277" r:id="rId5"/>
    <p:sldId id="276" r:id="rId6"/>
    <p:sldId id="280" r:id="rId7"/>
    <p:sldId id="259" r:id="rId8"/>
    <p:sldId id="283" r:id="rId9"/>
    <p:sldId id="281" r:id="rId10"/>
    <p:sldId id="271" r:id="rId11"/>
    <p:sldId id="284" r:id="rId12"/>
    <p:sldId id="310" r:id="rId13"/>
    <p:sldId id="285" r:id="rId14"/>
    <p:sldId id="302" r:id="rId15"/>
    <p:sldId id="286" r:id="rId16"/>
    <p:sldId id="257" r:id="rId17"/>
    <p:sldId id="272" r:id="rId18"/>
    <p:sldId id="287" r:id="rId19"/>
    <p:sldId id="260" r:id="rId20"/>
    <p:sldId id="307" r:id="rId21"/>
    <p:sldId id="273" r:id="rId22"/>
    <p:sldId id="258" r:id="rId23"/>
    <p:sldId id="297" r:id="rId24"/>
    <p:sldId id="274" r:id="rId25"/>
    <p:sldId id="308" r:id="rId26"/>
    <p:sldId id="306" r:id="rId27"/>
    <p:sldId id="296" r:id="rId28"/>
    <p:sldId id="298" r:id="rId29"/>
    <p:sldId id="291" r:id="rId30"/>
    <p:sldId id="295" r:id="rId31"/>
    <p:sldId id="305" r:id="rId32"/>
    <p:sldId id="261" r:id="rId33"/>
    <p:sldId id="294" r:id="rId34"/>
    <p:sldId id="304" r:id="rId35"/>
    <p:sldId id="303" r:id="rId36"/>
    <p:sldId id="262" r:id="rId37"/>
    <p:sldId id="299" r:id="rId38"/>
    <p:sldId id="263" r:id="rId39"/>
    <p:sldId id="267" r:id="rId40"/>
    <p:sldId id="264" r:id="rId41"/>
    <p:sldId id="300" r:id="rId42"/>
    <p:sldId id="265" r:id="rId43"/>
    <p:sldId id="293" r:id="rId44"/>
    <p:sldId id="266" r:id="rId45"/>
    <p:sldId id="309" r:id="rId46"/>
    <p:sldId id="289" r:id="rId47"/>
    <p:sldId id="290" r:id="rId48"/>
    <p:sldId id="292" r:id="rId49"/>
    <p:sldId id="288" r:id="rId50"/>
    <p:sldId id="269" r:id="rId51"/>
    <p:sldId id="27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000066"/>
    <a:srgbClr val="003300"/>
    <a:srgbClr val="FF00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79A32-261C-4046-AC44-FB590192E76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AE1E3-F949-4E12-8FF3-BAF4285D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B6B3B-7EA5-49F6-BC3E-67CA309E8D85}" type="slidenum">
              <a:rPr lang="ru-RU" smtClean="0"/>
              <a:pPr>
                <a:defRPr/>
              </a:pPr>
              <a:t>47</a:t>
            </a:fld>
            <a:endParaRPr 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Detskie-pesni-Dorogoyu-dobra(muzofon.com).mp3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Pesnya-kota-Leopol_da-esli-dobryy-ty(muzofon.com).mp3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b="1" i="1" u="sng" dirty="0" smtClean="0">
                <a:solidFill>
                  <a:srgbClr val="000066"/>
                </a:solidFill>
              </a:rPr>
              <a:t>Константин Георгиевич</a:t>
            </a:r>
            <a:br>
              <a:rPr lang="ru-RU" sz="5300" b="1" i="1" u="sng" dirty="0" smtClean="0">
                <a:solidFill>
                  <a:srgbClr val="000066"/>
                </a:solidFill>
              </a:rPr>
            </a:br>
            <a:r>
              <a:rPr lang="ru-RU" sz="5300" b="1" i="1" u="sng" dirty="0" smtClean="0">
                <a:solidFill>
                  <a:srgbClr val="000066"/>
                </a:solidFill>
              </a:rPr>
              <a:t>  Паустовский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03648" y="1556792"/>
            <a:ext cx="6696744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Главная </a:t>
            </a:r>
            <a:r>
              <a:rPr lang="ru-RU" sz="5400" b="1" u="sng" dirty="0" smtClean="0">
                <a:solidFill>
                  <a:srgbClr val="FF0000"/>
                </a:solidFill>
              </a:rPr>
              <a:t>проблема</a:t>
            </a:r>
            <a:r>
              <a:rPr lang="ru-RU" sz="5400" b="1" u="sng" dirty="0" smtClean="0">
                <a:solidFill>
                  <a:srgbClr val="000099"/>
                </a:solidFill>
              </a:rPr>
              <a:t> произведения  </a:t>
            </a:r>
            <a:r>
              <a:rPr lang="ru-RU" sz="5400" b="1" dirty="0" smtClean="0"/>
              <a:t>Константина Георгиевича Паустовского «Тёплый хлеб» -  </a:t>
            </a: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проблема </a:t>
            </a:r>
            <a:r>
              <a:rPr lang="ru-RU" sz="5400" b="1" dirty="0" smtClean="0"/>
              <a:t>….. </a:t>
            </a:r>
            <a:endParaRPr lang="ru-RU" sz="5400" dirty="0"/>
          </a:p>
        </p:txBody>
      </p:sp>
      <p:pic>
        <p:nvPicPr>
          <p:cNvPr id="6" name="Рисунок 4" descr="теплый хлеб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020272" y="3573016"/>
            <a:ext cx="212372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Главная </a:t>
            </a:r>
            <a:r>
              <a:rPr lang="ru-RU" sz="4800" b="1" u="sng" dirty="0" smtClean="0">
                <a:solidFill>
                  <a:srgbClr val="FF0000"/>
                </a:solidFill>
              </a:rPr>
              <a:t>проблема</a:t>
            </a:r>
            <a:r>
              <a:rPr lang="ru-RU" sz="4800" b="1" u="sng" dirty="0" smtClean="0">
                <a:solidFill>
                  <a:srgbClr val="000099"/>
                </a:solidFill>
              </a:rPr>
              <a:t> произведения  </a:t>
            </a:r>
            <a:r>
              <a:rPr lang="ru-RU" sz="4800" b="1" dirty="0" smtClean="0"/>
              <a:t>Константина Георгиевича Паустовского «Тёплый хлеб» -  проблема ….. </a:t>
            </a:r>
            <a:endParaRPr lang="ru-RU" sz="4800" dirty="0"/>
          </a:p>
        </p:txBody>
      </p:sp>
      <p:pic>
        <p:nvPicPr>
          <p:cNvPr id="4" name="Detskie-pesni-Dorogoyu-dobr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6165304"/>
            <a:ext cx="304800" cy="304800"/>
          </a:xfrm>
          <a:prstGeom prst="rect">
            <a:avLst/>
          </a:prstGeom>
        </p:spPr>
      </p:pic>
      <p:pic>
        <p:nvPicPr>
          <p:cNvPr id="5" name="Рисунок 4" descr="теплый хлеб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355976" y="3933056"/>
            <a:ext cx="239076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Главная </a:t>
            </a:r>
            <a:r>
              <a:rPr lang="ru-RU" sz="4800" b="1" u="sng" dirty="0" smtClean="0">
                <a:solidFill>
                  <a:srgbClr val="FF0000"/>
                </a:solidFill>
              </a:rPr>
              <a:t>проблема</a:t>
            </a:r>
            <a:r>
              <a:rPr lang="ru-RU" sz="4800" b="1" u="sng" dirty="0" smtClean="0">
                <a:solidFill>
                  <a:srgbClr val="000099"/>
                </a:solidFill>
              </a:rPr>
              <a:t> произведения  </a:t>
            </a:r>
            <a:r>
              <a:rPr lang="ru-RU" sz="4800" b="1" dirty="0" smtClean="0"/>
              <a:t>Константина Георгиевича Паустовского «Тёплый хлеб» -  проблема ….. </a:t>
            </a:r>
            <a:endParaRPr lang="ru-RU" sz="4800" dirty="0"/>
          </a:p>
        </p:txBody>
      </p:sp>
      <p:pic>
        <p:nvPicPr>
          <p:cNvPr id="5" name="Рисунок 4" descr="теплый хлеб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355976" y="3933056"/>
            <a:ext cx="239076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endParaRPr lang="ru-RU" sz="54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Главная </a:t>
            </a:r>
            <a:r>
              <a:rPr lang="ru-RU" sz="4800" b="1" u="sng" dirty="0" smtClean="0"/>
              <a:t>проблема произведения  </a:t>
            </a:r>
            <a:r>
              <a:rPr lang="ru-RU" sz="4800" b="1" dirty="0" smtClean="0"/>
              <a:t>Константина Георгиевича Паустовского «Тёплый хлеб» -  </a:t>
            </a:r>
            <a:r>
              <a:rPr lang="ru-RU" sz="4800" b="1" u="sng" dirty="0" smtClean="0"/>
              <a:t>проблема</a:t>
            </a:r>
            <a:r>
              <a:rPr lang="ru-RU" sz="4800" b="1" dirty="0" smtClean="0"/>
              <a:t>  </a:t>
            </a:r>
            <a:r>
              <a:rPr lang="ru-RU" sz="4800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доброты</a:t>
            </a:r>
            <a:r>
              <a:rPr lang="ru-RU" sz="4800" b="1" dirty="0" smtClean="0"/>
              <a:t>.</a:t>
            </a:r>
            <a:endParaRPr lang="ru-RU" sz="4800" dirty="0"/>
          </a:p>
        </p:txBody>
      </p:sp>
      <p:pic>
        <p:nvPicPr>
          <p:cNvPr id="6" name="Рисунок 4" descr="теплый хлеб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393195" y="3584773"/>
            <a:ext cx="2750805" cy="3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-1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86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750" y="2564904"/>
            <a:ext cx="813593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Доброта</a:t>
            </a:r>
            <a:r>
              <a:rPr lang="ru-RU" sz="4800" b="1" dirty="0"/>
              <a:t> – отзывчивость, душевное расположение </a:t>
            </a:r>
            <a:r>
              <a:rPr lang="ru-RU" sz="4800" b="1" dirty="0" smtClean="0"/>
              <a:t>ко всему живому, стремление </a:t>
            </a:r>
            <a:r>
              <a:rPr lang="ru-RU" sz="4800" b="1" dirty="0"/>
              <a:t>делать добро </a:t>
            </a:r>
            <a:r>
              <a:rPr lang="ru-RU" sz="4800" b="1" dirty="0" smtClean="0"/>
              <a:t>другим.</a:t>
            </a:r>
            <a:endParaRPr lang="ru-RU" sz="4800" b="1" dirty="0"/>
          </a:p>
          <a:p>
            <a:pPr algn="r"/>
            <a:r>
              <a:rPr lang="ru-RU" dirty="0">
                <a:solidFill>
                  <a:srgbClr val="008000"/>
                </a:solidFill>
              </a:rPr>
              <a:t/>
            </a:r>
            <a:br>
              <a:rPr lang="ru-RU" dirty="0">
                <a:solidFill>
                  <a:srgbClr val="008000"/>
                </a:solidFill>
              </a:rPr>
            </a:br>
            <a:r>
              <a:rPr lang="ru-RU" sz="4000" b="1" i="1" dirty="0">
                <a:solidFill>
                  <a:srgbClr val="000099"/>
                </a:solidFill>
              </a:rPr>
              <a:t>Словарь   Ожегова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 rot="2147205">
            <a:off x="5631624" y="2532008"/>
            <a:ext cx="3360667" cy="16039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Конь Мальчик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 rot="20528537">
            <a:off x="1308720" y="978524"/>
            <a:ext cx="3964662" cy="14126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Жители Бережков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 rot="19938798">
            <a:off x="853935" y="3015068"/>
            <a:ext cx="2515132" cy="13573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бабка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 rot="20883064">
            <a:off x="1005757" y="4937294"/>
            <a:ext cx="2952089" cy="13573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Панкрат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643306" y="3500438"/>
            <a:ext cx="2872910" cy="1357322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Филька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580112" y="4653136"/>
            <a:ext cx="273630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rot="20403173">
            <a:off x="1095451" y="21665"/>
            <a:ext cx="1811934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4869160"/>
            <a:ext cx="1414466" cy="180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flipH="1">
            <a:off x="7452320" y="0"/>
            <a:ext cx="1505930" cy="2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2060848"/>
            <a:ext cx="114679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Стрелка вправо с вырезом 27"/>
          <p:cNvSpPr/>
          <p:nvPr/>
        </p:nvSpPr>
        <p:spPr>
          <a:xfrm rot="18728103">
            <a:off x="5403713" y="2901781"/>
            <a:ext cx="901754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34" name="Стрелка вправо с вырезом 33"/>
          <p:cNvSpPr/>
          <p:nvPr/>
        </p:nvSpPr>
        <p:spPr>
          <a:xfrm rot="8006369">
            <a:off x="3199381" y="4521930"/>
            <a:ext cx="636799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36" name="Стрелка вправо с вырезом 35"/>
          <p:cNvSpPr/>
          <p:nvPr/>
        </p:nvSpPr>
        <p:spPr>
          <a:xfrm rot="12250622">
            <a:off x="2900719" y="3649323"/>
            <a:ext cx="803604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37" name="Стрелка вправо с вырезом 36"/>
          <p:cNvSpPr/>
          <p:nvPr/>
        </p:nvSpPr>
        <p:spPr>
          <a:xfrm rot="13693309">
            <a:off x="2922535" y="2745466"/>
            <a:ext cx="1424115" cy="4286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6000" b="1" u="sng" dirty="0"/>
          </a:p>
        </p:txBody>
      </p:sp>
      <p:pic>
        <p:nvPicPr>
          <p:cNvPr id="9" name="Picture 4" descr="animals_5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 l="24619" t="13753" r="45372" b="23787"/>
          <a:stretch>
            <a:fillRect/>
          </a:stretch>
        </p:blipFill>
        <p:spPr>
          <a:xfrm>
            <a:off x="1763688" y="260648"/>
            <a:ext cx="4680520" cy="65973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u="sng" dirty="0" smtClean="0"/>
              <a:t>Грехи Фильки.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900" b="1" u="sng" dirty="0" smtClean="0">
                <a:solidFill>
                  <a:srgbClr val="CC0000"/>
                </a:solidFill>
              </a:rPr>
              <a:t>Продолжи предложения</a:t>
            </a:r>
            <a:endParaRPr lang="ru-RU" sz="4900" u="sng" dirty="0">
              <a:solidFill>
                <a:srgbClr val="CC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1) </a:t>
            </a:r>
            <a:r>
              <a:rPr lang="ru-RU" sz="4400" b="1" dirty="0" smtClean="0"/>
              <a:t>обзывал</a:t>
            </a:r>
            <a:r>
              <a:rPr lang="ru-RU" sz="4400" dirty="0" smtClean="0"/>
              <a:t> (коня) </a:t>
            </a:r>
            <a:br>
              <a:rPr lang="ru-RU" sz="4400" dirty="0" smtClean="0"/>
            </a:br>
            <a:r>
              <a:rPr lang="ru-RU" sz="4400" dirty="0" smtClean="0"/>
              <a:t>2) </a:t>
            </a:r>
            <a:r>
              <a:rPr lang="ru-RU" sz="4400" b="1" dirty="0" smtClean="0"/>
              <a:t>ударил</a:t>
            </a:r>
            <a:r>
              <a:rPr lang="ru-RU" sz="4400" dirty="0" smtClean="0"/>
              <a:t> </a:t>
            </a:r>
            <a:br>
              <a:rPr lang="ru-RU" sz="4400" dirty="0" smtClean="0"/>
            </a:br>
            <a:r>
              <a:rPr lang="ru-RU" sz="4400" dirty="0" smtClean="0"/>
              <a:t>3) </a:t>
            </a:r>
            <a:r>
              <a:rPr lang="ru-RU" sz="4400" b="1" dirty="0" smtClean="0"/>
              <a:t>кинул хлеб</a:t>
            </a:r>
            <a:r>
              <a:rPr lang="ru-RU" sz="4400" dirty="0" smtClean="0"/>
              <a:t> </a:t>
            </a:r>
            <a:br>
              <a:rPr lang="ru-RU" sz="4400" dirty="0" smtClean="0"/>
            </a:br>
            <a:r>
              <a:rPr lang="ru-RU" sz="4400" dirty="0" smtClean="0"/>
              <a:t>4) </a:t>
            </a:r>
            <a:r>
              <a:rPr lang="ru-RU" sz="4400" b="1" dirty="0" smtClean="0"/>
              <a:t>не поделился</a:t>
            </a:r>
            <a:r>
              <a:rPr lang="ru-RU" sz="4400" dirty="0" smtClean="0"/>
              <a:t> </a:t>
            </a:r>
            <a:r>
              <a:rPr lang="ru-RU" sz="4400" dirty="0" smtClean="0"/>
              <a:t>с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6000" b="1" i="1" u="sng" dirty="0" smtClean="0"/>
              <a:t>Грехи Фильки.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900" u="sng" dirty="0">
              <a:solidFill>
                <a:srgbClr val="0000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1) </a:t>
            </a:r>
            <a:r>
              <a:rPr lang="ru-RU" sz="4400" b="1" dirty="0" smtClean="0"/>
              <a:t>обзывал</a:t>
            </a:r>
            <a:r>
              <a:rPr lang="ru-RU" sz="4400" dirty="0" smtClean="0"/>
              <a:t> (коня) </a:t>
            </a:r>
            <a:endParaRPr lang="ru-RU" sz="4400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</a:rPr>
              <a:t>дьяволом», «христарадником</a:t>
            </a:r>
            <a:r>
              <a:rPr lang="ru-RU" sz="4400" b="1" dirty="0" smtClean="0">
                <a:solidFill>
                  <a:srgbClr val="C00000"/>
                </a:solidFill>
              </a:rPr>
              <a:t>»;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2</a:t>
            </a:r>
            <a:r>
              <a:rPr lang="ru-RU" sz="4400" dirty="0" smtClean="0"/>
              <a:t>) </a:t>
            </a:r>
            <a:r>
              <a:rPr lang="ru-RU" sz="4400" b="1" dirty="0" smtClean="0"/>
              <a:t>ударил</a:t>
            </a:r>
            <a:r>
              <a:rPr lang="ru-RU" sz="4400" dirty="0" smtClean="0"/>
              <a:t> </a:t>
            </a:r>
            <a:endParaRPr lang="ru-RU" sz="4400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по губам</a:t>
            </a:r>
          </a:p>
          <a:p>
            <a:pPr>
              <a:buNone/>
            </a:pPr>
            <a:r>
              <a:rPr lang="ru-RU" sz="4400" dirty="0" smtClean="0"/>
              <a:t>3</a:t>
            </a:r>
            <a:r>
              <a:rPr lang="ru-RU" sz="4400" dirty="0" smtClean="0"/>
              <a:t>) </a:t>
            </a:r>
            <a:r>
              <a:rPr lang="ru-RU" sz="4400" b="1" dirty="0" smtClean="0"/>
              <a:t>кинул </a:t>
            </a:r>
            <a:r>
              <a:rPr lang="ru-RU" sz="4400" b="1" dirty="0" smtClean="0"/>
              <a:t>хлеб</a:t>
            </a:r>
          </a:p>
          <a:p>
            <a:pPr>
              <a:buNone/>
            </a:pPr>
            <a:r>
              <a:rPr lang="ru-RU" sz="4400" dirty="0" smtClean="0"/>
              <a:t> </a:t>
            </a: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в снег ,т.е. на землю</a:t>
            </a:r>
            <a:r>
              <a:rPr lang="ru-RU" sz="4400" dirty="0" smtClean="0"/>
              <a:t>;</a:t>
            </a:r>
          </a:p>
          <a:p>
            <a:pPr>
              <a:buNone/>
            </a:pPr>
            <a:r>
              <a:rPr lang="ru-RU" sz="4400" dirty="0" smtClean="0"/>
              <a:t>4</a:t>
            </a:r>
            <a:r>
              <a:rPr lang="ru-RU" sz="4400" dirty="0" smtClean="0"/>
              <a:t>) </a:t>
            </a:r>
            <a:r>
              <a:rPr lang="ru-RU" sz="4400" b="1" dirty="0" smtClean="0"/>
              <a:t>не </a:t>
            </a:r>
            <a:r>
              <a:rPr lang="ru-RU" sz="4400" b="1" dirty="0" smtClean="0"/>
              <a:t>поделился</a:t>
            </a:r>
          </a:p>
          <a:p>
            <a:pPr>
              <a:buNone/>
            </a:pPr>
            <a:r>
              <a:rPr lang="ru-RU" sz="4400" dirty="0" smtClean="0"/>
              <a:t> </a:t>
            </a:r>
            <a:r>
              <a:rPr lang="ru-RU" sz="4400" b="1" dirty="0" smtClean="0">
                <a:solidFill>
                  <a:srgbClr val="C00000"/>
                </a:solidFill>
              </a:rPr>
              <a:t>с голодным и нуждающимся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Изображение 0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 l="37190" t="15622" r="6497" b="19179"/>
          <a:stretch>
            <a:fillRect/>
          </a:stretch>
        </p:blipFill>
        <p:spPr bwMode="auto">
          <a:xfrm>
            <a:off x="1115616" y="476672"/>
            <a:ext cx="64087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6000" b="1" u="sng" dirty="0" smtClean="0"/>
              <a:t>ТЕСТ</a:t>
            </a:r>
            <a:endParaRPr lang="ru-RU" sz="6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ru-RU" sz="4400" b="1" i="1" u="sng" dirty="0" smtClean="0">
                <a:solidFill>
                  <a:srgbClr val="000099"/>
                </a:solidFill>
              </a:rPr>
              <a:t>1) Почему конь остался в деревне?  </a:t>
            </a:r>
          </a:p>
          <a:p>
            <a:pPr>
              <a:buNone/>
            </a:pPr>
            <a:r>
              <a:rPr lang="ru-RU" b="1" i="1" u="sng" dirty="0" smtClean="0"/>
              <a:t>                                                                                                                                                             </a:t>
            </a:r>
            <a:r>
              <a:rPr lang="ru-RU" sz="4800" b="1" dirty="0" smtClean="0"/>
              <a:t>А)   Его ранили.</a:t>
            </a:r>
          </a:p>
          <a:p>
            <a:r>
              <a:rPr lang="ru-RU" sz="4800" b="1" dirty="0" smtClean="0"/>
              <a:t> Б)  Так захотел </a:t>
            </a:r>
            <a:r>
              <a:rPr lang="ru-RU" sz="4800" b="1" dirty="0" err="1" smtClean="0"/>
              <a:t>Панкрат</a:t>
            </a:r>
            <a:r>
              <a:rPr lang="ru-RU" sz="4800" b="1" dirty="0" smtClean="0"/>
              <a:t>. </a:t>
            </a:r>
          </a:p>
          <a:p>
            <a:r>
              <a:rPr lang="ru-RU" sz="4800" b="1" dirty="0" smtClean="0"/>
              <a:t>В)Конь не захотел идти дальше.       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Изображение 056"/>
          <p:cNvPicPr>
            <a:picLocks noChangeAspect="1" noChangeArrowheads="1"/>
          </p:cNvPicPr>
          <p:nvPr/>
        </p:nvPicPr>
        <p:blipFill>
          <a:blip r:embed="rId2" cstate="print"/>
          <a:srcRect l="30931" t="33499" r="11708" b="222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vetton_ru_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36508"/>
          </a:xfrm>
          <a:prstGeom prst="rect">
            <a:avLst/>
          </a:prstGeom>
          <a:noFill/>
        </p:spPr>
      </p:pic>
      <p:pic>
        <p:nvPicPr>
          <p:cNvPr id="6" name="Picture 2" descr="vetton_ru_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9144000" cy="683650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9918a11c07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58608" y="0"/>
            <a:ext cx="90853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800" b="1" dirty="0" smtClean="0"/>
              <a:t>- Можно ли изменить зло? </a:t>
            </a:r>
          </a:p>
          <a:p>
            <a:pPr marL="514350" indent="-514350">
              <a:buAutoNum type="arabicPeriod"/>
            </a:pPr>
            <a:r>
              <a:rPr lang="ru-RU" sz="4800" b="1" dirty="0" smtClean="0"/>
              <a:t>-</a:t>
            </a:r>
            <a:r>
              <a:rPr lang="ru-RU" sz="4800" b="1" dirty="0" smtClean="0">
                <a:solidFill>
                  <a:srgbClr val="000099"/>
                </a:solidFill>
              </a:rPr>
              <a:t>Когда же Филька понял, что он злой, жестокий?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endParaRPr lang="ru-RU" sz="6000" b="1" u="sng" dirty="0"/>
          </a:p>
        </p:txBody>
      </p:sp>
      <p:pic>
        <p:nvPicPr>
          <p:cNvPr id="4" name="Рисунок 16" descr="http://cenelona.narod.ru/text/tjeplyj-hleb/na-pech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043608" y="188640"/>
            <a:ext cx="7128792" cy="6480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/>
              <a:t>- </a:t>
            </a:r>
            <a:r>
              <a:rPr lang="ru-RU" sz="4000" b="1" dirty="0" smtClean="0"/>
              <a:t>К</a:t>
            </a:r>
            <a:r>
              <a:rPr lang="ru-RU" sz="4000" b="1" dirty="0" smtClean="0"/>
              <a:t>ак </a:t>
            </a:r>
            <a:r>
              <a:rPr lang="ru-RU" sz="4000" b="1" dirty="0" smtClean="0"/>
              <a:t>вы думаете, о чём думал Филька, слушая бабушку? 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000099"/>
                </a:solidFill>
              </a:rPr>
              <a:t>- А как мальчик вёл себя? </a:t>
            </a:r>
          </a:p>
          <a:p>
            <a:pPr marL="514350" indent="-514350">
              <a:buAutoNum type="arabicPeriod"/>
            </a:pPr>
            <a:r>
              <a:rPr lang="ru-RU" sz="4000" b="1" dirty="0" smtClean="0"/>
              <a:t>Почему умер злой мужик? 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000099"/>
                </a:solidFill>
              </a:rPr>
              <a:t>Что произошло с Филькой после рассказа бабушки?</a:t>
            </a:r>
            <a:endParaRPr lang="ru-RU" sz="4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зображение 05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 l="1715" t="5124" r="45103" b="52904"/>
          <a:stretch>
            <a:fillRect/>
          </a:stretch>
        </p:blipFill>
        <p:spPr bwMode="auto">
          <a:xfrm>
            <a:off x="971600" y="332656"/>
            <a:ext cx="662473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конь и мельник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>
          <a:xfrm>
            <a:off x="1547664" y="0"/>
            <a:ext cx="5256709" cy="666936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600" b="1" dirty="0" smtClean="0"/>
              <a:t> Совершить зло очень легко, а раскаяться, искупить вину могут лишь немногие.</a:t>
            </a:r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Как же это делает Филька?</a:t>
            </a:r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File0364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6000" b="1" u="sng" dirty="0" smtClean="0"/>
              <a:t>ТЕСТ</a:t>
            </a:r>
            <a:endParaRPr lang="ru-RU" sz="6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ru-RU" sz="4400" b="1" i="1" u="sng" dirty="0" smtClean="0">
                <a:solidFill>
                  <a:srgbClr val="000099"/>
                </a:solidFill>
              </a:rPr>
              <a:t> 2) Какая кличка была у Фильки?   </a:t>
            </a:r>
          </a:p>
          <a:p>
            <a:pPr>
              <a:buNone/>
            </a:pPr>
            <a:r>
              <a:rPr lang="ru-RU" b="1" i="1" u="sng" dirty="0" smtClean="0">
                <a:solidFill>
                  <a:srgbClr val="000099"/>
                </a:solidFill>
              </a:rPr>
              <a:t>                                                                                                                                                                </a:t>
            </a:r>
            <a:r>
              <a:rPr lang="ru-RU" sz="5400" b="1" dirty="0" smtClean="0"/>
              <a:t>А)   «Ничего не знаю».  </a:t>
            </a:r>
          </a:p>
          <a:p>
            <a:r>
              <a:rPr lang="ru-RU" sz="5400" b="1" dirty="0" smtClean="0"/>
              <a:t>Б)    «Да ну тебя!».         </a:t>
            </a:r>
          </a:p>
          <a:p>
            <a:r>
              <a:rPr lang="ru-RU" sz="5400" b="1" dirty="0" smtClean="0"/>
              <a:t> В)   «Все вы умные».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мельница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>
          <a:xfrm>
            <a:off x="683568" y="0"/>
            <a:ext cx="7272808" cy="652534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зображение 0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 l="30980" r="10237" b="50150"/>
          <a:stretch>
            <a:fillRect/>
          </a:stretch>
        </p:blipFill>
        <p:spPr bwMode="auto">
          <a:xfrm>
            <a:off x="539552" y="0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115616" y="0"/>
            <a:ext cx="6552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филька дает хлеб коню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251520" y="260648"/>
            <a:ext cx="8352928" cy="659735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зображение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67544" y="260648"/>
            <a:ext cx="806489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зображение 0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20638" t="8521" r="10239" b="4935"/>
          <a:stretch>
            <a:fillRect/>
          </a:stretch>
        </p:blipFill>
        <p:spPr bwMode="auto">
          <a:xfrm>
            <a:off x="1403648" y="0"/>
            <a:ext cx="56166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000099"/>
                </a:solidFill>
              </a:rPr>
              <a:t>«Чтобы поверить в </a:t>
            </a:r>
            <a:r>
              <a:rPr lang="ru-RU" sz="6600" b="1" dirty="0" smtClean="0">
                <a:solidFill>
                  <a:srgbClr val="CC0000"/>
                </a:solidFill>
              </a:rPr>
              <a:t>добро</a:t>
            </a:r>
            <a:r>
              <a:rPr lang="ru-RU" sz="6600" b="1" dirty="0" smtClean="0">
                <a:solidFill>
                  <a:srgbClr val="000099"/>
                </a:solidFill>
              </a:rPr>
              <a:t>, надо начать его делать.»</a:t>
            </a:r>
          </a:p>
          <a:p>
            <a:pPr algn="r">
              <a:buNone/>
            </a:pPr>
            <a:r>
              <a:rPr lang="ru-RU" sz="4800" b="1" dirty="0" smtClean="0"/>
              <a:t>Л.Н.Толстой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126163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/>
              <a:t>Изменился ли Филька?</a:t>
            </a:r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«Да ну тебя»  «Филька»</a:t>
            </a:r>
          </a:p>
          <a:p>
            <a:pPr>
              <a:buNone/>
            </a:pPr>
            <a:endParaRPr lang="ru-RU" sz="5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692696"/>
          </a:xfrm>
        </p:spPr>
        <p:txBody>
          <a:bodyPr>
            <a:normAutofit fontScale="90000"/>
          </a:bodyPr>
          <a:lstStyle/>
          <a:p>
            <a:r>
              <a:rPr lang="ru-RU" sz="6000" b="1" u="sng" dirty="0" smtClean="0">
                <a:solidFill>
                  <a:srgbClr val="000099"/>
                </a:solidFill>
              </a:rPr>
              <a:t>Вечная борьба </a:t>
            </a:r>
            <a:r>
              <a:rPr lang="ru-RU" sz="6000" b="1" u="sng" dirty="0" smtClean="0">
                <a:solidFill>
                  <a:srgbClr val="C00000"/>
                </a:solidFill>
              </a:rPr>
              <a:t>добра </a:t>
            </a:r>
            <a:r>
              <a:rPr lang="ru-RU" sz="6000" b="1" u="sng" dirty="0" smtClean="0">
                <a:solidFill>
                  <a:srgbClr val="000099"/>
                </a:solidFill>
              </a:rPr>
              <a:t>и</a:t>
            </a:r>
            <a:r>
              <a:rPr lang="ru-RU" sz="6000" b="1" u="sng" dirty="0" smtClean="0">
                <a:solidFill>
                  <a:srgbClr val="C00000"/>
                </a:solidFill>
              </a:rPr>
              <a:t> </a:t>
            </a:r>
            <a:r>
              <a:rPr lang="ru-RU" sz="6000" b="1" u="sng" dirty="0" smtClean="0"/>
              <a:t>зла</a:t>
            </a:r>
            <a:r>
              <a:rPr lang="ru-RU" u="sng" dirty="0" smtClean="0"/>
              <a:t>.</a:t>
            </a:r>
            <a:endParaRPr lang="ru-R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908720"/>
            <a:ext cx="9318658" cy="5949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721499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Чему учит сказка К.Г.Паустовского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“Теплый хлеб”?</a:t>
            </a:r>
          </a:p>
          <a:p>
            <a:endParaRPr lang="ru-RU" dirty="0"/>
          </a:p>
        </p:txBody>
      </p:sp>
      <p:pic>
        <p:nvPicPr>
          <p:cNvPr id="4" name="Рисунок 4" descr="теплый хлеб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771800" y="2492896"/>
            <a:ext cx="3470885" cy="43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6000" b="1" u="sng" dirty="0" smtClean="0"/>
              <a:t>ТЕСТ</a:t>
            </a:r>
            <a:endParaRPr lang="ru-RU" sz="6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ru-RU" b="1" i="1" u="sng" dirty="0" smtClean="0"/>
              <a:t>3</a:t>
            </a:r>
            <a:r>
              <a:rPr lang="ru-RU" sz="4000" b="1" i="1" u="sng" dirty="0" smtClean="0">
                <a:solidFill>
                  <a:srgbClr val="000099"/>
                </a:solidFill>
              </a:rPr>
              <a:t>) Какую историю рассказала бабушка Фильке</a:t>
            </a:r>
            <a:r>
              <a:rPr lang="ru-RU" sz="4000" dirty="0" smtClean="0">
                <a:solidFill>
                  <a:srgbClr val="000099"/>
                </a:solidFill>
              </a:rPr>
              <a:t>?</a:t>
            </a:r>
          </a:p>
          <a:p>
            <a:r>
              <a:rPr lang="ru-RU" sz="4000" b="1" dirty="0" smtClean="0"/>
              <a:t>А)   О том, как она обидела когда-то солдата.  </a:t>
            </a:r>
          </a:p>
          <a:p>
            <a:r>
              <a:rPr lang="ru-RU" sz="4000" b="1" dirty="0" smtClean="0"/>
              <a:t> Б)    О том, как мужик из деревни обидел старого солдата.                          </a:t>
            </a:r>
          </a:p>
          <a:p>
            <a:r>
              <a:rPr lang="ru-RU" sz="4000" b="1" dirty="0" smtClean="0"/>
              <a:t> В)   О том, как закончилась война.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686800" cy="6453336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None/>
            </a:pPr>
            <a:r>
              <a:rPr lang="ru-RU" sz="4000" b="1" dirty="0" smtClean="0">
                <a:solidFill>
                  <a:srgbClr val="CC0000"/>
                </a:solidFill>
              </a:rPr>
              <a:t>1.</a:t>
            </a:r>
            <a:r>
              <a:rPr lang="ru-RU" sz="4000" b="1" dirty="0" smtClean="0"/>
              <a:t>Что посеешь, то и пожнёшь.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2.</a:t>
            </a:r>
            <a:r>
              <a:rPr lang="ru-RU" sz="4000" b="1" dirty="0" smtClean="0">
                <a:solidFill>
                  <a:srgbClr val="000099"/>
                </a:solidFill>
              </a:rPr>
              <a:t>Делу-время, потехе- час.   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CC0000"/>
                </a:solidFill>
              </a:rPr>
              <a:t>3</a:t>
            </a:r>
            <a:r>
              <a:rPr lang="ru-RU" sz="4000" b="1" dirty="0" smtClean="0"/>
              <a:t>.Встречают по одёжке, провожают по уму   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CC0000"/>
                </a:solidFill>
              </a:rPr>
              <a:t>4</a:t>
            </a:r>
            <a:r>
              <a:rPr lang="ru-RU" sz="4000" b="1" dirty="0" smtClean="0"/>
              <a:t>. </a:t>
            </a:r>
            <a:r>
              <a:rPr lang="ru-RU" sz="4000" b="1" dirty="0" smtClean="0">
                <a:solidFill>
                  <a:srgbClr val="000099"/>
                </a:solidFill>
              </a:rPr>
              <a:t>Поступай по отношению к другим так, как ты желал бы, чтобы поступили с тобой.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CC0000"/>
                </a:solidFill>
              </a:rPr>
              <a:t>5</a:t>
            </a:r>
            <a:r>
              <a:rPr lang="ru-RU" sz="4000" b="1" dirty="0" smtClean="0"/>
              <a:t>.   Умение прощать – свойство сильных. Слабые никогда не прощают.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C0000"/>
                </a:solidFill>
              </a:rPr>
              <a:t>  6</a:t>
            </a:r>
            <a:r>
              <a:rPr lang="ru-RU" sz="4000" b="1" dirty="0" smtClean="0"/>
              <a:t>. </a:t>
            </a:r>
            <a:r>
              <a:rPr lang="ru-RU" sz="4000" b="1" dirty="0" smtClean="0">
                <a:solidFill>
                  <a:srgbClr val="000099"/>
                </a:solidFill>
              </a:rPr>
              <a:t>Нет ничего отважнее, чем победа над собой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686800" cy="6453336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ru-RU" sz="4000" b="1" dirty="0" smtClean="0">
                <a:solidFill>
                  <a:srgbClr val="CC0000"/>
                </a:solidFill>
              </a:rPr>
              <a:t>.</a:t>
            </a:r>
            <a:r>
              <a:rPr lang="ru-RU" sz="4000" b="1" dirty="0" smtClean="0"/>
              <a:t>Что посеешь, то и пожнёшь.</a:t>
            </a:r>
          </a:p>
          <a:p>
            <a:pPr lvl="0">
              <a:buNone/>
            </a:pPr>
            <a:r>
              <a:rPr lang="ru-RU" sz="4000" b="1" dirty="0" smtClean="0"/>
              <a:t>  </a:t>
            </a:r>
          </a:p>
          <a:p>
            <a:pPr lvl="0">
              <a:buNone/>
            </a:pPr>
            <a:r>
              <a:rPr lang="ru-RU" sz="4000" b="1" dirty="0" smtClean="0"/>
              <a:t>.</a:t>
            </a:r>
            <a:r>
              <a:rPr lang="ru-RU" sz="4000" b="1" dirty="0" smtClean="0">
                <a:solidFill>
                  <a:srgbClr val="000099"/>
                </a:solidFill>
              </a:rPr>
              <a:t> Поступай по отношению к другим так, как ты желал бы, чтобы поступили с тобой.</a:t>
            </a:r>
          </a:p>
          <a:p>
            <a:pPr lvl="0">
              <a:buNone/>
            </a:pPr>
            <a:r>
              <a:rPr lang="ru-RU" sz="4000" b="1" dirty="0" smtClean="0"/>
              <a:t>.   Умение прощать – свойство сильных. Слабые никогда не прощают.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C0000"/>
                </a:solidFill>
              </a:rPr>
              <a:t>  </a:t>
            </a:r>
            <a:r>
              <a:rPr lang="ru-RU" sz="4000" b="1" dirty="0" smtClean="0"/>
              <a:t>. </a:t>
            </a:r>
            <a:r>
              <a:rPr lang="ru-RU" sz="4000" b="1" dirty="0" smtClean="0">
                <a:solidFill>
                  <a:srgbClr val="000099"/>
                </a:solidFill>
              </a:rPr>
              <a:t>Нет ничего отважнее, чем победа над собой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5800" b="1" i="1" u="sng" dirty="0" smtClean="0">
                <a:solidFill>
                  <a:srgbClr val="C00000"/>
                </a:solidFill>
              </a:rPr>
              <a:t>ИДЕЯ СКАЗКИ</a:t>
            </a:r>
            <a:endParaRPr lang="ru-RU" sz="5800" b="1" i="1" u="sng" dirty="0" smtClean="0">
              <a:solidFill>
                <a:srgbClr val="C00000"/>
              </a:solidFill>
            </a:endParaRPr>
          </a:p>
          <a:p>
            <a:r>
              <a:rPr lang="ru-RU" sz="4000" b="1" i="1" dirty="0" smtClean="0">
                <a:solidFill>
                  <a:srgbClr val="000099"/>
                </a:solidFill>
              </a:rPr>
              <a:t>Добрый </a:t>
            </a:r>
            <a:r>
              <a:rPr lang="ru-RU" sz="4000" b="1" i="1" dirty="0" smtClean="0">
                <a:solidFill>
                  <a:srgbClr val="000099"/>
                </a:solidFill>
              </a:rPr>
              <a:t>человек – это тот, кто не умеет делать зла</a:t>
            </a:r>
            <a:r>
              <a:rPr lang="ru-RU" sz="4000" b="1" dirty="0" smtClean="0">
                <a:solidFill>
                  <a:srgbClr val="000099"/>
                </a:solidFill>
              </a:rPr>
              <a:t>. </a:t>
            </a:r>
          </a:p>
          <a:p>
            <a:r>
              <a:rPr lang="ru-RU" sz="4000" b="1" i="1" dirty="0" smtClean="0"/>
              <a:t>Человек становится добрым только среди добрых людей.</a:t>
            </a:r>
            <a:endParaRPr lang="ru-RU" sz="4000" b="1" dirty="0" smtClean="0"/>
          </a:p>
          <a:p>
            <a:r>
              <a:rPr lang="ru-RU" sz="4000" b="1" i="1" dirty="0" smtClean="0">
                <a:solidFill>
                  <a:srgbClr val="000099"/>
                </a:solidFill>
              </a:rPr>
              <a:t>Злое дело обязательно нужно исправить - совершить добрый поступок.</a:t>
            </a:r>
            <a:endParaRPr lang="ru-RU" sz="4000" b="1" dirty="0" smtClean="0">
              <a:solidFill>
                <a:srgbClr val="000099"/>
              </a:solidFill>
            </a:endParaRPr>
          </a:p>
          <a:p>
            <a:r>
              <a:rPr lang="ru-RU" sz="4000" b="1" i="1" dirty="0" smtClean="0"/>
              <a:t>Злой человек вредит прежде всего самому себе</a:t>
            </a:r>
            <a:endParaRPr lang="ru-RU" sz="4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umb_9232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malchik-i-kon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2771800" y="0"/>
            <a:ext cx="6828373" cy="6858000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 rot="20495091">
            <a:off x="-195467" y="392454"/>
            <a:ext cx="4131382" cy="3502928"/>
          </a:xfrm>
          <a:prstGeom prst="wedgeEllipseCallout">
            <a:avLst>
              <a:gd name="adj1" fmla="val 13682"/>
              <a:gd name="adj2" fmla="val 69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Надо с добром относиться к людям. И тогда жить станет легче, интереснее. Надо делать добро, а если ошибешься, то не надо бояться покаяться и исправить ошибку.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4355976" y="0"/>
            <a:ext cx="2949478" cy="2924944"/>
          </a:xfrm>
          <a:prstGeom prst="wedgeEllipseCallout">
            <a:avLst>
              <a:gd name="adj1" fmla="val -49332"/>
              <a:gd name="adj2" fmla="val 58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Надо уметь прощать ошибки, ведь ошибиться может каждый</a:t>
            </a:r>
            <a:r>
              <a:rPr lang="ru-RU" b="1" i="1" dirty="0" smtClean="0">
                <a:solidFill>
                  <a:srgbClr val="002060"/>
                </a:solidFill>
              </a:rPr>
              <a:t>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0099"/>
                </a:solidFill>
              </a:rPr>
              <a:t>Перед вами карточки и цветные карандаши, дайте цветовую характеристику героям</a:t>
            </a:r>
            <a:r>
              <a:rPr lang="ru-RU" sz="3600" b="1" u="sng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Конь           </a:t>
            </a:r>
          </a:p>
          <a:p>
            <a:r>
              <a:rPr lang="ru-RU" sz="4800" b="1" dirty="0" smtClean="0"/>
              <a:t>Да ну тебя</a:t>
            </a:r>
          </a:p>
          <a:p>
            <a:r>
              <a:rPr lang="ru-RU" sz="4800" b="1" dirty="0" smtClean="0"/>
              <a:t>Филька</a:t>
            </a:r>
          </a:p>
          <a:p>
            <a:r>
              <a:rPr lang="ru-RU" sz="4800" b="1" dirty="0" err="1" smtClean="0"/>
              <a:t>Панкрат</a:t>
            </a:r>
            <a:endParaRPr lang="ru-RU" sz="4800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700808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636912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573016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509120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esnya-kota-Leopol_da-esli-dobryy-t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0099"/>
                </a:solidFill>
              </a:rPr>
              <a:t>Перед вами карточки и цветные карандаши, дайте цветовую характеристику героям</a:t>
            </a:r>
            <a:r>
              <a:rPr lang="ru-RU" sz="3600" b="1" u="sng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Конь           </a:t>
            </a:r>
          </a:p>
          <a:p>
            <a:r>
              <a:rPr lang="ru-RU" sz="4800" b="1" dirty="0" smtClean="0"/>
              <a:t>Да ну тебя</a:t>
            </a:r>
          </a:p>
          <a:p>
            <a:r>
              <a:rPr lang="ru-RU" sz="4800" b="1" dirty="0" smtClean="0"/>
              <a:t>Филька</a:t>
            </a:r>
          </a:p>
          <a:p>
            <a:r>
              <a:rPr lang="ru-RU" sz="4800" b="1" dirty="0" err="1" smtClean="0"/>
              <a:t>Панкрат</a:t>
            </a:r>
            <a:endParaRPr lang="ru-RU" sz="4800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700808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636912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573016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509120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 smtClean="0">
                <a:solidFill>
                  <a:srgbClr val="000099"/>
                </a:solidFill>
              </a:rPr>
              <a:t>Домашнее задание</a:t>
            </a:r>
            <a:endParaRPr lang="ru-RU" b="1" u="sng" dirty="0">
              <a:solidFill>
                <a:srgbClr val="000099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800" b="1" u="sng" dirty="0" smtClean="0">
                <a:solidFill>
                  <a:srgbClr val="C00000"/>
                </a:solidFill>
              </a:rPr>
              <a:t>1.Сочинение – миниатюра </a:t>
            </a:r>
          </a:p>
          <a:p>
            <a:pPr>
              <a:buFont typeface="Wingdings 2" pitchFamily="18" charset="2"/>
              <a:buNone/>
            </a:pPr>
            <a:r>
              <a:rPr lang="ru-RU" sz="4800" i="1" dirty="0" smtClean="0"/>
              <a:t>«</a:t>
            </a:r>
            <a:r>
              <a:rPr lang="ru-RU" sz="4800" b="1" i="1" dirty="0" smtClean="0">
                <a:solidFill>
                  <a:srgbClr val="000099"/>
                </a:solidFill>
              </a:rPr>
              <a:t>О чём заставила меня задуматься сказка </a:t>
            </a:r>
          </a:p>
          <a:p>
            <a:pPr>
              <a:buFont typeface="Wingdings 2" pitchFamily="18" charset="2"/>
              <a:buNone/>
            </a:pPr>
            <a:r>
              <a:rPr lang="ru-RU" sz="4800" b="1" i="1" dirty="0" smtClean="0">
                <a:solidFill>
                  <a:srgbClr val="000099"/>
                </a:solidFill>
              </a:rPr>
              <a:t>К. Г. Паустовского «Тёплый хлеб</a:t>
            </a:r>
            <a:r>
              <a:rPr lang="ru-RU" sz="4800" b="1" i="1" u="sng" dirty="0" smtClean="0">
                <a:solidFill>
                  <a:srgbClr val="000099"/>
                </a:solidFill>
              </a:rPr>
              <a:t>».</a:t>
            </a:r>
          </a:p>
          <a:p>
            <a:pPr>
              <a:buFont typeface="Wingdings 2" pitchFamily="18" charset="2"/>
              <a:buNone/>
            </a:pPr>
            <a:r>
              <a:rPr lang="ru-RU" sz="4800" b="1" i="1" u="sng" dirty="0" smtClean="0"/>
              <a:t>2.Кроссворд</a:t>
            </a:r>
            <a:endParaRPr lang="ru-RU" sz="4800" b="1" i="1" dirty="0" smtClean="0"/>
          </a:p>
        </p:txBody>
      </p:sp>
      <p:pic>
        <p:nvPicPr>
          <p:cNvPr id="5" name="Picture 4" descr="i-119"/>
          <p:cNvPicPr>
            <a:picLocks noChangeAspect="1" noChangeArrowheads="1" noCrop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724128" y="4653136"/>
            <a:ext cx="22320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7544" y="332656"/>
            <a:ext cx="8352928" cy="626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651" name="WordArt 2"/>
          <p:cNvSpPr>
            <a:spLocks noChangeArrowheads="1" noChangeShapeType="1" noTextEdit="1"/>
          </p:cNvSpPr>
          <p:nvPr/>
        </p:nvSpPr>
        <p:spPr bwMode="auto">
          <a:xfrm>
            <a:off x="2940050" y="1468438"/>
            <a:ext cx="3267075" cy="2449512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20780184"/>
                <a:gd name="adj2" fmla="val 28685"/>
              </a:avLst>
            </a:prstTxWarp>
          </a:bodyPr>
          <a:lstStyle/>
          <a:p>
            <a:pPr algn="ctr"/>
            <a:r>
              <a:rPr lang="ru-RU" sz="33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FF00"/>
                </a:soli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Молодцы!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rumb_9232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76" y="0"/>
            <a:ext cx="7572428" cy="1785926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B0F0"/>
                </a:solidFill>
              </a:rPr>
              <a:t>…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3" name="Рисунок 12" descr="мор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pic>
        <p:nvPicPr>
          <p:cNvPr id="12" name="Рисунок 11" descr="сорок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10604">
            <a:off x="-68182" y="808533"/>
            <a:ext cx="5005465" cy="402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4282" y="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Сорока полетела к теплому морю, разбудила летний ветер, упросила его прилететь в деревню и принести тепло…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Значение слова </a:t>
            </a:r>
            <a:r>
              <a:rPr lang="ru-RU" b="1" u="sng" dirty="0" smtClean="0">
                <a:solidFill>
                  <a:srgbClr val="0070C0"/>
                </a:solidFill>
              </a:rPr>
              <a:t>тёплый</a:t>
            </a:r>
            <a:r>
              <a:rPr lang="ru-RU" b="1" u="sng" dirty="0" smtClean="0">
                <a:solidFill>
                  <a:srgbClr val="FF0000"/>
                </a:solidFill>
              </a:rPr>
              <a:t> по словарю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705850" cy="4937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А) дающий или содержащий тепло ; 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Б) защищающий тело от холода (тёплый свитер);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В) хорошо сохраняющий тепло (тёплая комната)   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Г) отличающийся внутренней теплотой,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согревающий душу, ласковый, приветливый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6000" b="1" u="sng" dirty="0" smtClean="0"/>
              <a:t>ТЕСТ</a:t>
            </a:r>
            <a:endParaRPr lang="ru-RU" sz="6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ru-RU" sz="4000" b="1" i="1" u="sng" dirty="0" smtClean="0">
                <a:solidFill>
                  <a:srgbClr val="000099"/>
                </a:solidFill>
              </a:rPr>
              <a:t>4) Что случилось, когда Филька бросил коню хлеб в снег?</a:t>
            </a:r>
          </a:p>
          <a:p>
            <a:pPr>
              <a:buNone/>
            </a:pPr>
            <a:r>
              <a:rPr lang="ru-RU" sz="4000" b="1" i="1" u="sng" dirty="0" smtClean="0">
                <a:solidFill>
                  <a:srgbClr val="000099"/>
                </a:solidFill>
              </a:rPr>
              <a:t>                                                                                                                </a:t>
            </a:r>
            <a:r>
              <a:rPr lang="ru-RU" sz="4400" b="1" dirty="0" smtClean="0"/>
              <a:t>А)   Началась метель.          </a:t>
            </a:r>
          </a:p>
          <a:p>
            <a:pPr>
              <a:buNone/>
            </a:pPr>
            <a:r>
              <a:rPr lang="ru-RU" sz="4400" b="1" dirty="0" smtClean="0"/>
              <a:t>  Б)    Было наводнение.     </a:t>
            </a:r>
          </a:p>
          <a:p>
            <a:pPr>
              <a:buNone/>
            </a:pPr>
            <a:r>
              <a:rPr lang="ru-RU" sz="4400" b="1" dirty="0" smtClean="0"/>
              <a:t>   В)   Случилось землетрясение</a:t>
            </a:r>
            <a:r>
              <a:rPr lang="ru-RU" sz="4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6000" b="1" u="sng" dirty="0" smtClean="0"/>
              <a:t>ТЕСТ</a:t>
            </a:r>
            <a:endParaRPr lang="ru-RU" sz="6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r>
              <a:rPr lang="ru-RU" sz="4400" b="1" i="1" u="sng" dirty="0" smtClean="0">
                <a:solidFill>
                  <a:srgbClr val="000099"/>
                </a:solidFill>
              </a:rPr>
              <a:t>5) Как Филька искупал свою вину?                                                                                                                                                                  </a:t>
            </a:r>
            <a:r>
              <a:rPr lang="ru-RU" sz="4400" b="1" dirty="0" smtClean="0"/>
              <a:t>А)   Он не хотел меняться.              </a:t>
            </a:r>
          </a:p>
          <a:p>
            <a:pPr>
              <a:buNone/>
            </a:pPr>
            <a:r>
              <a:rPr lang="ru-RU" sz="4400" b="1" dirty="0" smtClean="0"/>
              <a:t> Б)    Накормил всех.        </a:t>
            </a:r>
          </a:p>
          <a:p>
            <a:pPr>
              <a:buNone/>
            </a:pPr>
            <a:r>
              <a:rPr lang="ru-RU" sz="4400" b="1" dirty="0" smtClean="0"/>
              <a:t> В)   Рубил лед с ребятами у мельницы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r>
              <a:rPr lang="ru-RU" sz="4000" b="1" i="1" u="sng" dirty="0" smtClean="0">
                <a:solidFill>
                  <a:srgbClr val="000099"/>
                </a:solidFill>
              </a:rPr>
              <a:t>6) О чем рассказывала сорока над плотиной?                                                                                                                                       </a:t>
            </a:r>
            <a:r>
              <a:rPr lang="ru-RU" sz="4000" b="1" dirty="0" smtClean="0"/>
              <a:t>А)   О том, что она разбудила летний ветер.    </a:t>
            </a:r>
          </a:p>
          <a:p>
            <a:pPr>
              <a:buNone/>
            </a:pPr>
            <a:r>
              <a:rPr lang="ru-RU" sz="4000" b="1" dirty="0" smtClean="0"/>
              <a:t>  Б)    О том, что Филька – плохой человек.                                                            В)   О том, что она самая умная.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r>
              <a:rPr lang="ru-RU" sz="4400" b="1" i="1" u="sng" dirty="0" smtClean="0">
                <a:solidFill>
                  <a:srgbClr val="000099"/>
                </a:solidFill>
              </a:rPr>
              <a:t>7) Когда заработала мельница?                                                                                                                                                            </a:t>
            </a:r>
            <a:r>
              <a:rPr lang="ru-RU" sz="4400" b="1" dirty="0" smtClean="0"/>
              <a:t>А)   Вечером.  </a:t>
            </a:r>
          </a:p>
          <a:p>
            <a:pPr>
              <a:buNone/>
            </a:pPr>
            <a:r>
              <a:rPr lang="ru-RU" sz="4400" b="1" dirty="0" smtClean="0"/>
              <a:t>  Б)    Она сломалась навсегда. </a:t>
            </a:r>
          </a:p>
          <a:p>
            <a:pPr>
              <a:buNone/>
            </a:pPr>
            <a:r>
              <a:rPr lang="ru-RU" sz="4400" b="1" dirty="0" smtClean="0"/>
              <a:t>  В)   Летом, когда потеплело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ru-RU" sz="4400" b="1" i="1" u="sng" dirty="0" smtClean="0">
                <a:solidFill>
                  <a:srgbClr val="000099"/>
                </a:solidFill>
              </a:rPr>
              <a:t>8) Как Филька помирился с конем</a:t>
            </a:r>
            <a:r>
              <a:rPr lang="ru-RU" sz="4400" b="1" dirty="0" smtClean="0">
                <a:solidFill>
                  <a:srgbClr val="000099"/>
                </a:solidFill>
              </a:rPr>
              <a:t>?                                                                                                                                                                                             </a:t>
            </a:r>
            <a:r>
              <a:rPr lang="ru-RU" sz="4400" b="1" dirty="0" smtClean="0"/>
              <a:t>А) Он принёс ему сена.</a:t>
            </a:r>
          </a:p>
          <a:p>
            <a:pPr>
              <a:buNone/>
            </a:pPr>
            <a:r>
              <a:rPr lang="ru-RU" sz="4400" b="1" dirty="0" smtClean="0"/>
              <a:t>  Б)    Он принес   ему свежего хлеба с солью.      </a:t>
            </a:r>
          </a:p>
          <a:p>
            <a:pPr>
              <a:buNone/>
            </a:pPr>
            <a:r>
              <a:rPr lang="ru-RU" sz="4400" b="1" dirty="0" smtClean="0"/>
              <a:t>  В)   Он покормил его морковкой</a:t>
            </a:r>
            <a:r>
              <a:rPr lang="ru-RU" dirty="0" smtClean="0"/>
              <a:t>.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681</Words>
  <Application>Microsoft Office PowerPoint</Application>
  <PresentationFormat>Экран (4:3)</PresentationFormat>
  <Paragraphs>128</Paragraphs>
  <Slides>51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Константин Георгиевич   Паустовский 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Тема урока</vt:lpstr>
      <vt:lpstr>Тема урока</vt:lpstr>
      <vt:lpstr>Тема урока</vt:lpstr>
      <vt:lpstr>Тема урока</vt:lpstr>
      <vt:lpstr>Слайд 14</vt:lpstr>
      <vt:lpstr>" </vt:lpstr>
      <vt:lpstr>Слайд 16</vt:lpstr>
      <vt:lpstr>Грехи Фильки.  Продолжи предложения</vt:lpstr>
      <vt:lpstr>Грехи Фильки. 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Вечная борьба добра и зла.</vt:lpstr>
      <vt:lpstr>Слайд 39</vt:lpstr>
      <vt:lpstr>Слайд 40</vt:lpstr>
      <vt:lpstr>Слайд 41</vt:lpstr>
      <vt:lpstr>Слайд 42</vt:lpstr>
      <vt:lpstr>Слайд 43</vt:lpstr>
      <vt:lpstr>Перед вами карточки и цветные карандаши, дайте цветовую характеристику героям.</vt:lpstr>
      <vt:lpstr>Перед вами карточки и цветные карандаши, дайте цветовую характеристику героям.</vt:lpstr>
      <vt:lpstr>Домашнее задание</vt:lpstr>
      <vt:lpstr>Слайд 47</vt:lpstr>
      <vt:lpstr>…</vt:lpstr>
      <vt:lpstr>Значение слова тёплый по словарю:  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Георгиевич   Паустовский </dc:title>
  <dc:creator>user</dc:creator>
  <cp:lastModifiedBy>user</cp:lastModifiedBy>
  <cp:revision>28</cp:revision>
  <dcterms:created xsi:type="dcterms:W3CDTF">2015-03-01T14:17:51Z</dcterms:created>
  <dcterms:modified xsi:type="dcterms:W3CDTF">2015-03-10T18:35:57Z</dcterms:modified>
</cp:coreProperties>
</file>