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1"/>
  </p:notesMasterIdLst>
  <p:sldIdLst>
    <p:sldId id="275" r:id="rId2"/>
    <p:sldId id="273" r:id="rId3"/>
    <p:sldId id="268" r:id="rId4"/>
    <p:sldId id="256" r:id="rId5"/>
    <p:sldId id="269" r:id="rId6"/>
    <p:sldId id="271" r:id="rId7"/>
    <p:sldId id="274" r:id="rId8"/>
    <p:sldId id="272" r:id="rId9"/>
    <p:sldId id="27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BBE0E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9AB17AF-4D44-4C6F-898F-936A861808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9756321-E8FA-46E6-8B3F-BCCA1C6439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F2CF7E-4AC8-4DC6-B535-43F8F7B3DC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F564E43-748A-43D5-9C97-168C0384DF8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D5F019A-E146-4E76-A467-E03CEF026E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1C1A09EA-62A9-4872-802D-74476E79A4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12B3CB0-EA92-4F33-8661-4C737A68F8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F4F3CE6-60FC-47F6-8266-C024FD6DFE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EEBEE9-1164-4B48-8290-D149193B33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B593702-DCB2-4E98-9ABB-926E036785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92C06A8-BCA1-43CE-A103-62D80EDE1A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792D962-E378-4CBB-8FD9-91B7453F02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483E50F-0F63-46D9-99DD-55260613414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con.s.photosight.ru/img/a/414/3705346_large.jpe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hyperlink" Target="http://mou140.chel-edu.ru/images/54322.jp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5257800"/>
            <a:ext cx="6934200" cy="1219200"/>
          </a:xfrm>
        </p:spPr>
        <p:txBody>
          <a:bodyPr>
            <a:normAutofit/>
          </a:bodyPr>
          <a:lstStyle/>
          <a:p>
            <a:r>
              <a:rPr lang="ru-RU" sz="2000" b="0" dirty="0" smtClean="0">
                <a:solidFill>
                  <a:srgbClr val="002060"/>
                </a:solidFill>
              </a:rPr>
              <a:t>Презентация подготовлена </a:t>
            </a:r>
            <a:r>
              <a:rPr lang="ru-RU" sz="2000" b="0" dirty="0" err="1" smtClean="0">
                <a:solidFill>
                  <a:srgbClr val="002060"/>
                </a:solidFill>
              </a:rPr>
              <a:t>Марютиной</a:t>
            </a:r>
            <a:r>
              <a:rPr lang="ru-RU" sz="2000" b="0" dirty="0" smtClean="0">
                <a:solidFill>
                  <a:srgbClr val="002060"/>
                </a:solidFill>
              </a:rPr>
              <a:t> Н.А., учителем русского языка и литературы </a:t>
            </a:r>
            <a:br>
              <a:rPr lang="ru-RU" sz="2000" b="0" dirty="0" smtClean="0">
                <a:solidFill>
                  <a:srgbClr val="002060"/>
                </a:solidFill>
              </a:rPr>
            </a:br>
            <a:r>
              <a:rPr lang="ru-RU" sz="2000" b="0" dirty="0" smtClean="0">
                <a:solidFill>
                  <a:srgbClr val="002060"/>
                </a:solidFill>
              </a:rPr>
              <a:t>МОУ «Лицей №3 </a:t>
            </a:r>
            <a:r>
              <a:rPr lang="ru-RU" sz="2000" b="0" dirty="0" err="1" smtClean="0">
                <a:solidFill>
                  <a:srgbClr val="002060"/>
                </a:solidFill>
              </a:rPr>
              <a:t>им.П.А.Столыпина</a:t>
            </a:r>
            <a:r>
              <a:rPr lang="ru-RU" sz="2000" b="0" dirty="0" smtClean="0">
                <a:solidFill>
                  <a:srgbClr val="002060"/>
                </a:solidFill>
              </a:rPr>
              <a:t> г.Ртищево»</a:t>
            </a:r>
            <a:endParaRPr lang="ru-RU" sz="2000" b="0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81000"/>
            <a:ext cx="7620000" cy="4419600"/>
          </a:xfrm>
        </p:spPr>
        <p:txBody>
          <a:bodyPr>
            <a:noAutofit/>
          </a:bodyPr>
          <a:lstStyle/>
          <a:p>
            <a:pPr algn="just"/>
            <a:r>
              <a:rPr lang="ru-RU" sz="3600" b="1" dirty="0" smtClean="0">
                <a:solidFill>
                  <a:srgbClr val="7030A0"/>
                </a:solidFill>
              </a:rPr>
              <a:t>Презентация к уроку </a:t>
            </a:r>
            <a:r>
              <a:rPr lang="ru-RU" sz="3600" b="1" dirty="0" smtClean="0">
                <a:solidFill>
                  <a:srgbClr val="7030A0"/>
                </a:solidFill>
              </a:rPr>
              <a:t>русского </a:t>
            </a:r>
            <a:r>
              <a:rPr lang="ru-RU" sz="3600" b="1" dirty="0" smtClean="0">
                <a:solidFill>
                  <a:srgbClr val="7030A0"/>
                </a:solidFill>
              </a:rPr>
              <a:t>языка в </a:t>
            </a:r>
            <a:r>
              <a:rPr lang="ru-RU" sz="3600" b="1" dirty="0" smtClean="0">
                <a:solidFill>
                  <a:srgbClr val="7030A0"/>
                </a:solidFill>
              </a:rPr>
              <a:t>5 </a:t>
            </a:r>
            <a:r>
              <a:rPr lang="ru-RU" sz="3600" b="1" dirty="0" smtClean="0">
                <a:solidFill>
                  <a:srgbClr val="7030A0"/>
                </a:solidFill>
              </a:rPr>
              <a:t>классе</a:t>
            </a:r>
          </a:p>
          <a:p>
            <a:pPr algn="just"/>
            <a:r>
              <a:rPr lang="ru-RU" sz="3600" b="1" dirty="0" smtClean="0">
                <a:solidFill>
                  <a:srgbClr val="7030A0"/>
                </a:solidFill>
              </a:rPr>
              <a:t>п</a:t>
            </a:r>
            <a:r>
              <a:rPr lang="ru-RU" sz="3600" b="1" dirty="0" smtClean="0">
                <a:solidFill>
                  <a:srgbClr val="7030A0"/>
                </a:solidFill>
              </a:rPr>
              <a:t>о теме «Обобщающие слова при однородных членах предложения» </a:t>
            </a:r>
          </a:p>
          <a:p>
            <a:endParaRPr lang="ru-RU" sz="4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1356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Составьте распространённые предложения с глаголом-сказуемым, используя данные слова как однородные члены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14600"/>
            <a:ext cx="7239000" cy="394113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1ряд.</a:t>
            </a:r>
            <a:r>
              <a:rPr lang="ru-RU" sz="3600" dirty="0" smtClean="0"/>
              <a:t> З..</a:t>
            </a:r>
            <a:r>
              <a:rPr lang="ru-RU" sz="3600" dirty="0" err="1" smtClean="0"/>
              <a:t>ма</a:t>
            </a:r>
            <a:r>
              <a:rPr lang="ru-RU" sz="3600" dirty="0" smtClean="0"/>
              <a:t>, весна, </a:t>
            </a:r>
            <a:r>
              <a:rPr lang="ru-RU" sz="3600" dirty="0" err="1" smtClean="0"/>
              <a:t>вр</a:t>
            </a:r>
            <a:r>
              <a:rPr lang="ru-RU" sz="3600" dirty="0" smtClean="0"/>
              <a:t>..мена года, лето.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2 ряд.</a:t>
            </a:r>
            <a:r>
              <a:rPr lang="ru-RU" sz="3600" dirty="0" smtClean="0"/>
              <a:t> Стол, стул, мебель, </a:t>
            </a:r>
            <a:r>
              <a:rPr lang="ru-RU" sz="3600" dirty="0" err="1" smtClean="0"/>
              <a:t>шка</a:t>
            </a:r>
            <a:r>
              <a:rPr lang="ru-RU" sz="3600" dirty="0" smtClean="0"/>
              <a:t>..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3 ряд. </a:t>
            </a:r>
            <a:r>
              <a:rPr lang="ru-RU" sz="3600" dirty="0" err="1" smtClean="0"/>
              <a:t>Ду</a:t>
            </a:r>
            <a:r>
              <a:rPr lang="ru-RU" sz="3600" dirty="0" smtClean="0"/>
              <a:t>.., б..рёза, дерево, липа.</a:t>
            </a:r>
            <a:endParaRPr lang="ru-RU" sz="3600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79277" y="290444"/>
            <a:ext cx="2312323" cy="1843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3400" y="304800"/>
            <a:ext cx="83391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7030A0"/>
                </a:solidFill>
              </a:rPr>
              <a:t>Найдите «четвёртое лишнее» слово в каждой группе.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5800" y="1066800"/>
            <a:ext cx="426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70C0"/>
                </a:solidFill>
              </a:rPr>
              <a:t>Дуб, берёза, дерево, липа</a:t>
            </a:r>
            <a:r>
              <a:rPr lang="ru-RU" sz="2000" b="1" i="1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5800" y="1600200"/>
            <a:ext cx="464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70C0"/>
                </a:solidFill>
              </a:rPr>
              <a:t>Стол, стул, мебель, шкаф</a:t>
            </a:r>
            <a:r>
              <a:rPr lang="ru-RU" sz="2400" i="1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5800" y="2209800"/>
            <a:ext cx="541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70C0"/>
                </a:solidFill>
              </a:rPr>
              <a:t>Зима, весна, лето, </a:t>
            </a:r>
            <a:r>
              <a:rPr lang="ru-RU" sz="2400" b="1" i="1" dirty="0" smtClean="0">
                <a:solidFill>
                  <a:srgbClr val="0070C0"/>
                </a:solidFill>
              </a:rPr>
              <a:t>времена </a:t>
            </a:r>
            <a:r>
              <a:rPr lang="ru-RU" sz="2400" b="1" i="1" dirty="0">
                <a:solidFill>
                  <a:srgbClr val="0070C0"/>
                </a:solidFill>
              </a:rPr>
              <a:t>года</a:t>
            </a:r>
            <a:r>
              <a:rPr lang="ru-RU" sz="2400" i="1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362200" y="2819400"/>
            <a:ext cx="2133600" cy="457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</a:rPr>
              <a:t>Проверьте себя</a:t>
            </a:r>
          </a:p>
        </p:txBody>
      </p:sp>
      <p:pic>
        <p:nvPicPr>
          <p:cNvPr id="21508" name="Picture 4" descr="http://voprosotvet.net/pic/2011/09/shkolnaja_mebel-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91225" y="1524000"/>
            <a:ext cx="29432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676400" y="3352800"/>
            <a:ext cx="441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Почему эти слова «лишние»?</a:t>
            </a: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457200" y="3810000"/>
            <a:ext cx="8229600" cy="762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Это не конкретные, а общие, родовые названия </a:t>
            </a:r>
          </a:p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для каждого вида наименований.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219200" y="6172200"/>
            <a:ext cx="42592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Сформулируйте тему урока.</a:t>
            </a:r>
          </a:p>
        </p:txBody>
      </p:sp>
      <p:sp>
        <p:nvSpPr>
          <p:cNvPr id="14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629400" y="6019800"/>
            <a:ext cx="990600" cy="685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28600" y="4648200"/>
            <a:ext cx="8686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Могут ли оставшиеся слова из каждой группы быть однородными членами предложения? </a:t>
            </a:r>
          </a:p>
          <a:p>
            <a:r>
              <a:rPr lang="ru-RU" sz="2400" dirty="0"/>
              <a:t>Поставьте обобщающее слово впереди группы однородных членов. Что вы заметили?</a:t>
            </a: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381000" y="2819400"/>
            <a:ext cx="5105400" cy="533400"/>
          </a:xfrm>
          <a:prstGeom prst="wedgeRoundRectCallout">
            <a:avLst>
              <a:gd name="adj1" fmla="val -50542"/>
              <a:gd name="adj2" fmla="val 10515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dirty="0">
                <a:solidFill>
                  <a:schemeClr val="tx1"/>
                </a:solidFill>
              </a:rPr>
              <a:t>Дерево, мебель, времена 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 animBg="1"/>
      <p:bldP spid="11" grpId="0" build="p"/>
      <p:bldP spid="12" grpId="0" build="p" animBg="1"/>
      <p:bldP spid="13" grpId="0" build="p" autoUpdateAnimBg="0"/>
      <p:bldP spid="14" grpId="0" animBg="1" autoUpdateAnimBg="0"/>
      <p:bldP spid="15" grpId="0" build="p"/>
      <p:bldP spid="1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382000" cy="3429000"/>
          </a:xfrm>
        </p:spPr>
        <p:txBody>
          <a:bodyPr>
            <a:noAutofit/>
          </a:bodyPr>
          <a:lstStyle/>
          <a:p>
            <a:pPr eaLnBrk="1" hangingPunct="1"/>
            <a:r>
              <a:rPr lang="ru-RU" sz="4800" b="1" dirty="0" smtClean="0">
                <a:solidFill>
                  <a:srgbClr val="C00000"/>
                </a:solidFill>
              </a:rPr>
              <a:t/>
            </a:r>
            <a:br>
              <a:rPr lang="ru-RU" sz="4800" b="1" dirty="0" smtClean="0">
                <a:solidFill>
                  <a:srgbClr val="C00000"/>
                </a:solidFill>
              </a:rPr>
            </a:br>
            <a:r>
              <a:rPr lang="ru-RU" sz="4800" b="1" dirty="0" smtClean="0">
                <a:solidFill>
                  <a:srgbClr val="C00000"/>
                </a:solidFill>
              </a:rPr>
              <a:t> </a:t>
            </a:r>
            <a:r>
              <a:rPr lang="ru-RU" sz="5400" b="1" dirty="0" smtClean="0">
                <a:solidFill>
                  <a:srgbClr val="C00000"/>
                </a:solidFill>
              </a:rPr>
              <a:t>обобщающие слова</a:t>
            </a:r>
            <a:br>
              <a:rPr lang="ru-RU" sz="5400" b="1" dirty="0" smtClean="0">
                <a:solidFill>
                  <a:srgbClr val="C00000"/>
                </a:solidFill>
              </a:rPr>
            </a:br>
            <a:r>
              <a:rPr lang="ru-RU" sz="5400" b="1" dirty="0" smtClean="0">
                <a:solidFill>
                  <a:srgbClr val="C00000"/>
                </a:solidFill>
              </a:rPr>
              <a:t> при однородных членах предложения</a:t>
            </a:r>
            <a:endParaRPr lang="ru-RU" sz="4800" b="1" dirty="0" smtClean="0">
              <a:solidFill>
                <a:srgbClr val="C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667000"/>
            <a:ext cx="8229600" cy="2743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dirty="0" smtClean="0"/>
              <a:t>                                                                                 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62000" y="57150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ru-RU" sz="2000" dirty="0"/>
          </a:p>
        </p:txBody>
      </p:sp>
      <p:pic>
        <p:nvPicPr>
          <p:cNvPr id="2053" name="Picture 5" descr="sova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4191000"/>
            <a:ext cx="2130425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609600" y="228600"/>
            <a:ext cx="7924800" cy="5334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dirty="0">
                <a:solidFill>
                  <a:schemeClr val="tx2"/>
                </a:solidFill>
              </a:rPr>
              <a:t> Открываем новые знания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" y="914400"/>
            <a:ext cx="861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/>
              <a:t>Сделайте вывод, какие слова называются обобщающими.</a:t>
            </a: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514600" y="1828800"/>
            <a:ext cx="2590800" cy="609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Проверьте себя.</a:t>
            </a: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152400" y="3657600"/>
            <a:ext cx="8610600" cy="1752600"/>
          </a:xfrm>
          <a:prstGeom prst="wedgeRoundRectCallout">
            <a:avLst>
              <a:gd name="adj1" fmla="val -46909"/>
              <a:gd name="adj2" fmla="val 83349"/>
              <a:gd name="adj3" fmla="val 16667"/>
            </a:avLst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>
                <a:solidFill>
                  <a:schemeClr val="tx1"/>
                </a:solidFill>
              </a:rPr>
              <a:t>При однородных членах могут быть слова, которые являются общими по значению для стоящих при них однородных членах. Эти слова называются </a:t>
            </a:r>
            <a:r>
              <a:rPr lang="ru-RU" sz="2400" b="1" i="1">
                <a:solidFill>
                  <a:schemeClr val="tx1"/>
                </a:solidFill>
              </a:rPr>
              <a:t>обобщающими</a:t>
            </a:r>
            <a:r>
              <a:rPr lang="ru-RU" sz="2400">
                <a:solidFill>
                  <a:schemeClr val="tx1"/>
                </a:solidFill>
              </a:rPr>
              <a:t>. </a:t>
            </a: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600200"/>
            <a:ext cx="2590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 animBg="1"/>
      <p:bldP spid="8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838200" y="228600"/>
            <a:ext cx="6705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0000"/>
                </a:solidFill>
              </a:rPr>
              <a:t>Запомним рифмовку</a:t>
            </a:r>
            <a:endParaRPr lang="ru-RU" sz="3600">
              <a:solidFill>
                <a:schemeClr val="tx2"/>
              </a:solidFill>
            </a:endParaRPr>
          </a:p>
          <a:p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90600" y="1066800"/>
            <a:ext cx="51054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 dirty="0">
                <a:solidFill>
                  <a:srgbClr val="7030A0"/>
                </a:solidFill>
              </a:rPr>
              <a:t>Я важней, чем запятая</a:t>
            </a:r>
          </a:p>
          <a:p>
            <a:r>
              <a:rPr lang="ru-RU" sz="2800" b="1" i="1" dirty="0">
                <a:solidFill>
                  <a:srgbClr val="7030A0"/>
                </a:solidFill>
              </a:rPr>
              <a:t>Или точка с запятой,</a:t>
            </a:r>
          </a:p>
          <a:p>
            <a:r>
              <a:rPr lang="ru-RU" sz="2800" b="1" i="1" dirty="0">
                <a:solidFill>
                  <a:srgbClr val="7030A0"/>
                </a:solidFill>
              </a:rPr>
              <a:t>Потому что я в два раза</a:t>
            </a:r>
          </a:p>
          <a:p>
            <a:r>
              <a:rPr lang="ru-RU" sz="2800" b="1" i="1" dirty="0">
                <a:solidFill>
                  <a:srgbClr val="7030A0"/>
                </a:solidFill>
              </a:rPr>
              <a:t>Больше точки одноглазой.</a:t>
            </a:r>
          </a:p>
          <a:p>
            <a:r>
              <a:rPr lang="ru-RU" sz="2800" b="1" i="1" dirty="0">
                <a:solidFill>
                  <a:srgbClr val="7030A0"/>
                </a:solidFill>
              </a:rPr>
              <a:t>В оба глаза я гляжу,</a:t>
            </a:r>
          </a:p>
          <a:p>
            <a:r>
              <a:rPr lang="ru-RU" sz="2800" b="1" i="1" dirty="0">
                <a:solidFill>
                  <a:srgbClr val="7030A0"/>
                </a:solidFill>
              </a:rPr>
              <a:t>За порядком я слежу.</a:t>
            </a:r>
          </a:p>
        </p:txBody>
      </p:sp>
      <p:pic>
        <p:nvPicPr>
          <p:cNvPr id="34818" name="Picture 2" descr="Картинка 10 из 2753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2209800"/>
            <a:ext cx="183832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3400" y="3886200"/>
            <a:ext cx="5638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Какой знак препинания мог так сказать о себе?</a:t>
            </a:r>
          </a:p>
        </p:txBody>
      </p:sp>
      <p:sp>
        <p:nvSpPr>
          <p:cNvPr id="8" name="Выноска-облако 7"/>
          <p:cNvSpPr/>
          <p:nvPr/>
        </p:nvSpPr>
        <p:spPr>
          <a:xfrm>
            <a:off x="4191000" y="4724400"/>
            <a:ext cx="3581400" cy="1295400"/>
          </a:xfrm>
          <a:prstGeom prst="cloudCallout">
            <a:avLst>
              <a:gd name="adj1" fmla="val -100509"/>
              <a:gd name="adj2" fmla="val 645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Двоеточие</a:t>
            </a:r>
          </a:p>
        </p:txBody>
      </p:sp>
      <p:pic>
        <p:nvPicPr>
          <p:cNvPr id="9" name="Picture 2" descr="Картинка 94 из 164038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5105400"/>
            <a:ext cx="1828800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  <p:bldP spid="8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6858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Тест №15 стр.42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7239000" cy="5465136"/>
          </a:xfrm>
        </p:spPr>
        <p:txBody>
          <a:bodyPr>
            <a:normAutofit fontScale="92500" lnSpcReduction="10000"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 1 </a:t>
            </a:r>
            <a:r>
              <a:rPr lang="ru-RU" sz="4000" b="1" dirty="0" smtClean="0"/>
              <a:t>- 1</a:t>
            </a:r>
          </a:p>
          <a:p>
            <a:r>
              <a:rPr lang="ru-RU" sz="4000" b="1" dirty="0" smtClean="0">
                <a:solidFill>
                  <a:srgbClr val="7030A0"/>
                </a:solidFill>
              </a:rPr>
              <a:t> 2 </a:t>
            </a:r>
            <a:r>
              <a:rPr lang="ru-RU" sz="4000" b="1" dirty="0" smtClean="0"/>
              <a:t>- 2</a:t>
            </a:r>
          </a:p>
          <a:p>
            <a:r>
              <a:rPr lang="ru-RU" sz="4000" b="1" dirty="0" smtClean="0">
                <a:solidFill>
                  <a:srgbClr val="7030A0"/>
                </a:solidFill>
              </a:rPr>
              <a:t> 3 </a:t>
            </a:r>
            <a:r>
              <a:rPr lang="ru-RU" sz="4000" b="1" dirty="0" smtClean="0"/>
              <a:t>- 1</a:t>
            </a:r>
          </a:p>
          <a:p>
            <a:r>
              <a:rPr lang="ru-RU" sz="4000" b="1" dirty="0" smtClean="0">
                <a:solidFill>
                  <a:srgbClr val="7030A0"/>
                </a:solidFill>
              </a:rPr>
              <a:t> 4 </a:t>
            </a:r>
            <a:r>
              <a:rPr lang="ru-RU" sz="4000" b="1" dirty="0" smtClean="0"/>
              <a:t>- 3</a:t>
            </a:r>
          </a:p>
          <a:p>
            <a:r>
              <a:rPr lang="ru-RU" sz="4000" b="1" dirty="0" smtClean="0">
                <a:solidFill>
                  <a:srgbClr val="7030A0"/>
                </a:solidFill>
              </a:rPr>
              <a:t> 5 </a:t>
            </a:r>
            <a:r>
              <a:rPr lang="ru-RU" sz="4000" b="1" dirty="0" smtClean="0"/>
              <a:t>- 2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Часть2</a:t>
            </a: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ru-RU" sz="3000" b="1" dirty="0" smtClean="0"/>
              <a:t>[</a:t>
            </a:r>
            <a:r>
              <a:rPr lang="en-US" sz="3000" b="1" dirty="0" smtClean="0"/>
              <a:t>O:O,O,O</a:t>
            </a:r>
            <a:r>
              <a:rPr lang="ru-RU" sz="3000" b="1" dirty="0" smtClean="0"/>
              <a:t> </a:t>
            </a:r>
            <a:r>
              <a:rPr lang="ru-RU" b="1" dirty="0" smtClean="0"/>
              <a:t>И </a:t>
            </a:r>
            <a:r>
              <a:rPr lang="en-US" sz="3000" b="1" dirty="0" smtClean="0"/>
              <a:t>O]</a:t>
            </a:r>
            <a:endParaRPr lang="ru-RU" sz="3000" b="1" dirty="0" smtClean="0"/>
          </a:p>
          <a:p>
            <a:pPr marL="514350" indent="-514350">
              <a:buAutoNum type="arabicPeriod"/>
            </a:pPr>
            <a:r>
              <a:rPr lang="ru-RU" sz="3000" b="1" dirty="0" smtClean="0"/>
              <a:t>Примчались и рассказали, пронёсся и протащил (сказуемые)</a:t>
            </a:r>
          </a:p>
          <a:p>
            <a:pPr marL="514350" indent="-514350">
              <a:buAutoNum type="arabicPeriod"/>
            </a:pPr>
            <a:r>
              <a:rPr lang="ru-RU" sz="3000" b="1" dirty="0" smtClean="0"/>
              <a:t>поклялись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6"/>
          <p:cNvSpPr>
            <a:spLocks noChangeArrowheads="1"/>
          </p:cNvSpPr>
          <p:nvPr/>
        </p:nvSpPr>
        <p:spPr bwMode="auto">
          <a:xfrm>
            <a:off x="838200" y="381000"/>
            <a:ext cx="7696200" cy="6096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chemeClr val="tx2"/>
                </a:solidFill>
              </a:rPr>
              <a:t>Рефлексия</a:t>
            </a:r>
          </a:p>
        </p:txBody>
      </p:sp>
      <p:pic>
        <p:nvPicPr>
          <p:cNvPr id="7176" name="Picture 8" descr="http://www.segment.ru/data/images/1po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524000"/>
            <a:ext cx="3352800" cy="468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Использованные ресурсы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http://school2100.com/pedagogam/lessons/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1651</TotalTime>
  <Words>304</Words>
  <Application>Microsoft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Презентация подготовлена Марютиной Н.А., учителем русского языка и литературы  МОУ «Лицей №3 им.П.А.Столыпина г.Ртищево»</vt:lpstr>
      <vt:lpstr>Составьте распространённые предложения с глаголом-сказуемым, используя данные слова как однородные члены</vt:lpstr>
      <vt:lpstr>Слайд 3</vt:lpstr>
      <vt:lpstr>  обобщающие слова  при однородных членах предложения</vt:lpstr>
      <vt:lpstr>Слайд 5</vt:lpstr>
      <vt:lpstr>Слайд 6</vt:lpstr>
      <vt:lpstr>Тест №15 стр.42</vt:lpstr>
      <vt:lpstr>Слайд 8</vt:lpstr>
      <vt:lpstr>Использованные 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Нина</dc:creator>
  <cp:lastModifiedBy>пользователь</cp:lastModifiedBy>
  <cp:revision>90</cp:revision>
  <cp:lastPrinted>1601-01-01T00:00:00Z</cp:lastPrinted>
  <dcterms:created xsi:type="dcterms:W3CDTF">2012-04-22T07:54:54Z</dcterms:created>
  <dcterms:modified xsi:type="dcterms:W3CDTF">2015-02-08T17:19:03Z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