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5"/>
  </p:notesMasterIdLst>
  <p:sldIdLst>
    <p:sldId id="256" r:id="rId2"/>
    <p:sldId id="258" r:id="rId3"/>
    <p:sldId id="259" r:id="rId4"/>
    <p:sldId id="280" r:id="rId5"/>
    <p:sldId id="290" r:id="rId6"/>
    <p:sldId id="291" r:id="rId7"/>
    <p:sldId id="292" r:id="rId8"/>
    <p:sldId id="265" r:id="rId9"/>
    <p:sldId id="267" r:id="rId10"/>
    <p:sldId id="293" r:id="rId11"/>
    <p:sldId id="268" r:id="rId12"/>
    <p:sldId id="294" r:id="rId13"/>
    <p:sldId id="272" r:id="rId14"/>
    <p:sldId id="270" r:id="rId15"/>
    <p:sldId id="277" r:id="rId16"/>
    <p:sldId id="284" r:id="rId17"/>
    <p:sldId id="295" r:id="rId18"/>
    <p:sldId id="296" r:id="rId19"/>
    <p:sldId id="287" r:id="rId20"/>
    <p:sldId id="273" r:id="rId21"/>
    <p:sldId id="297" r:id="rId22"/>
    <p:sldId id="275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3DC6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>
        <p:scale>
          <a:sx n="73" d="100"/>
          <a:sy n="73" d="100"/>
        </p:scale>
        <p:origin x="-12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E4378-04CD-41E0-836C-618912E717B6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5F0B8-52CA-45EA-B2D5-8CC78AEEF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5F0B8-52CA-45EA-B2D5-8CC78AEEF5C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suhin.narod.ru/mat4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964488" cy="122237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ПРИЕМЫ </a:t>
            </a: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УСТНОГО СЧЕТА. Умножение</a:t>
            </a: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6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3886200"/>
            <a:ext cx="5491336" cy="2135088"/>
          </a:xfr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Подготовила учитель математики первой квалификационной категории МОУ «Основная общеобразовательная школа №14»  г. Саратова                                            Ермакова  Людмила Владимировна.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339752" y="5157192"/>
            <a:ext cx="1080120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2424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12160" y="5229200"/>
            <a:ext cx="936104" cy="288032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8787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548680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Умножение двузначного числа   на 101.</a:t>
            </a:r>
            <a:endParaRPr lang="ru-RU" sz="32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126876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1 способ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используя распределительный закон умножения      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b+c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a∙c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58 ∙ 101 = 58∙(100+1)= 58 ∙ 100 + 58 ∙ 1 =   			= 5800 + 58  = 5858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2 способ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умножить двузначное число на 101 , надо приписать к данному числу ( справа или слева) еще раз само это число.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 ∙ 101 = 5454  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24 ∙ 101 =                        87 ∙ 101 =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339752" y="5229200"/>
            <a:ext cx="1296144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256256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44208" y="5157192"/>
            <a:ext cx="1512168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789789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548680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Умножение трёхзначного числа на 1001.</a:t>
            </a:r>
            <a:endParaRPr lang="ru-RU" sz="32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26876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1 способ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используя распределительный закон умножения     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b+c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a∙c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548 ∙ 1001 = 548∙(1000+1)= 548 ∙ 1000 + 548 ∙ 1 = 		= 548000 + 548  = 548548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2 способ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Чтобы умножить трехзначное число на 1001, надо мысленно приписать к данному числу    (справа или слева) еще раз само это число.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256 ∙ 1001 =                          789 ∙ 1001 = </a:t>
            </a:r>
          </a:p>
        </p:txBody>
      </p:sp>
    </p:spTree>
    <p:extLst>
      <p:ext uri="{BB962C8B-B14F-4D97-AF65-F5344CB8AC3E}">
        <p14:creationId xmlns="" xmlns:p14="http://schemas.microsoft.com/office/powerpoint/2010/main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524328" y="4509120"/>
            <a:ext cx="792088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40352" y="4941168"/>
            <a:ext cx="1008112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700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84368" y="5373216"/>
            <a:ext cx="1080120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7000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1\Desktop\о школе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"/>
            <a:ext cx="1914525" cy="227687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915816" y="476672"/>
            <a:ext cx="50466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Умножение на 5, 25, 125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1556792"/>
            <a:ext cx="6365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∙ 2 = 10     25 ∙ 4 = 100     125 ∙ 8 = 1000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636912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Чтобы умножить число на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25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125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надо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разделить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число соответственно на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   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результат умножить на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1000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4437112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46 ∙ 5 = 46:2 ∙ 10 = 230;                          14 ∙ 5 =                 48 ∙ 25 = 48:4 ∙ 100 = 1200;                    28 ∙ 25 =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32 ∙ 125 = 32:8 ∙ 1000 = 4000.                56 ∙ 125 =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56992"/>
            <a:ext cx="8686800" cy="2952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1) 53∙5 = 26 ∙ 10 + 1 ∙ 5 = 265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53: 2 = 26 и 1 в остатке;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2) 43 ∙ 25 = 10 ∙ 100 + 3 ∙ 25 =1075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43:4 = 10 и в остатке 3;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3) 66 ∙ 125 = 8 ∙ 1000 + 2 ∙ 125 = 8250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66:8 = 8 и в остатке 2.</a:t>
            </a:r>
          </a:p>
          <a:p>
            <a:endParaRPr lang="ru-RU" dirty="0"/>
          </a:p>
        </p:txBody>
      </p:sp>
      <p:pic>
        <p:nvPicPr>
          <p:cNvPr id="10242" name="Picture 2" descr="C:\Users\1\Desktop\о школе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44208" y="4005064"/>
            <a:ext cx="2499122" cy="253479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052736"/>
            <a:ext cx="835126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Если множитель не делится нацело на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 деление производится с остатком.</a:t>
            </a:r>
          </a:p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Затем  частное умножают  соответственно на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</a:t>
            </a:r>
          </a:p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1000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остаток на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125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8208912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Умножение  чисел  </a:t>
            </a: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15.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043608" y="1340768"/>
            <a:ext cx="7643192" cy="4785395"/>
          </a:xfrm>
          <a:blipFill rotWithShape="1">
            <a:blip r:embed="rId2" cstate="print"/>
            <a:stretch>
              <a:fillRect l="-1994" t="-1656"/>
            </a:stretch>
          </a:blipFill>
        </p:spPr>
        <p:txBody>
          <a:bodyPr/>
          <a:lstStyle/>
          <a:p>
            <a:pPr lvl="8"/>
            <a:endParaRPr lang="ru-RU" dirty="0">
              <a:noFill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1\Desktop\о школе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92280" y="4653136"/>
            <a:ext cx="1872208" cy="2004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151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76672"/>
            <a:ext cx="5779368" cy="8382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Умножение на 9, 99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999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92088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Умножение на 9, 99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999                               		     с помощью применения                               		     распределительного закона  			     умножения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 (b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=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a∙c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286 ∙ 9 = 286 ∙ (10-1) = 2860 – 286 = 2574;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23 ∙ 99 = 23∙(100-1) = 2300 -23 =2277;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 ∙ 999 = 18∙(1000-1) = 18000 – 18 = 17982.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1\Desktop\о школе\images (15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699792" cy="3617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476672"/>
            <a:ext cx="3547120" cy="8382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604867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9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08304" y="4149080"/>
            <a:ext cx="576064" cy="288032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96336" y="4653136"/>
            <a:ext cx="936104" cy="432048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8415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84368" y="5445224"/>
            <a:ext cx="1259632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547452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1\Desktop\о школе\images (15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9792" cy="321297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915816" y="260648"/>
            <a:ext cx="62281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Задача С.А. Рачинского «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Умножение на 9, 99 и 999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чисел,  имеющих  одинаковое количество  цифр». </a:t>
            </a:r>
            <a:endParaRPr lang="ru-RU" sz="28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1556792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Правило:                                                         1)от первого множителя надо отнять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записать ответ.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от второго множителя надо отнять полученную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записать ответ.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861048"/>
            <a:ext cx="57961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 ∙ 9 = (7-1)(9-6) = 63</a:t>
            </a:r>
          </a:p>
          <a:p>
            <a:pPr>
              <a:buNone/>
            </a:pPr>
            <a:endParaRPr lang="ru-RU" sz="2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37 ∙ 99 = (37-1)(99-36) = 3663</a:t>
            </a:r>
            <a:endParaRPr lang="ru-RU" sz="2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127∙ 999 = (127-1)(999-126) = 126873 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187624" y="3933056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547664" y="4797152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91680" y="5661248"/>
            <a:ext cx="2592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372200" y="4077072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∙ 9 =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00192" y="3573016"/>
            <a:ext cx="2050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Вычисли сам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72200" y="4653136"/>
            <a:ext cx="1359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85 ∙ 99 =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72200" y="5373216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548 ∙ 999 =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499992" y="5301208"/>
            <a:ext cx="1224136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2025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4008" y="5733256"/>
            <a:ext cx="864096" cy="432048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625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3" descr="C:\Users\1\Desktop\о школе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411760" cy="233176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51520" y="476672"/>
            <a:ext cx="6552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Возведение в квадрат двузначных   	чисел, оканчивающихся на 5</a:t>
            </a: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1844825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Правило основано на тождестве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(10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+ 5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=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100a∙(a + 1) + 25</a:t>
            </a:r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1225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Цифру десятков в числе надо умножить на цифру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больше данной, т.е.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3∙4 =12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К полученному результату приписать число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marL="514350" indent="-514350"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/>
              <a:t>     </a:t>
            </a:r>
            <a:r>
              <a:rPr lang="en-US" sz="2800" dirty="0" smtClean="0"/>
              <a:t>              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(7∙8)25 = 5625.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(4∙5)25 = 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25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(2∙3)25 =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131840" y="494116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131840" y="537321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03848" y="580526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43808" y="6021288"/>
            <a:ext cx="1152128" cy="288032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3364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6021288"/>
            <a:ext cx="1080120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2916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1\Desktop\о школе\images (14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5728" y="1412776"/>
            <a:ext cx="2448272" cy="417646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827584" y="476672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Возведение в квадрат двузначных чисел, имеющих 5 десятков.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1484784"/>
            <a:ext cx="6606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способ основан на тождестве       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(50 + а)</a:t>
            </a:r>
            <a:r>
              <a:rPr lang="ru-RU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=100∙(25 +а) +а</a:t>
            </a:r>
            <a:r>
              <a:rPr lang="ru-RU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Правило:                                                             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числу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прибавить цифру в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разряде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единиц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данного числа, записать ответ.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2)Справа к результату приписать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квадрат числа единиц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чтобы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получилось четырехзначное число.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5517232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(25+1) 1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=2601,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58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= (25+8) 8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            , 54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sz="28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259632" y="5589240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59632" y="6021288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476672"/>
            <a:ext cx="3547120" cy="8382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003232" cy="604867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9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35696" y="5733256"/>
            <a:ext cx="1080120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1209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4008" y="5661248"/>
            <a:ext cx="936104" cy="432048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7216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08304" y="5661248"/>
            <a:ext cx="1259632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4224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1\Desktop\о школе\images (15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5" cy="2924944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467544" y="5661248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31 ∙ 39 = 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5085184"/>
            <a:ext cx="235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Вычисли сам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75856" y="5589240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82 ∙ 88 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940152" y="5589240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64 ∙ 66 = 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83768" y="188640"/>
            <a:ext cx="66602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Умножение чисел, сумма цифр   единиц  которых равна 10,                    а число десятков одинаково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1772816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Этот способ умножения основан на тождестве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(10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b)(10a+c) = 100a∙(a+1) +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1)Цифру десятков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умножить на число, большее данного на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Записать результат.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2)Справа приписать произведение единиц множителей.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∙ 47 = (4 ∙ 5)(3 ∙ 7) = 2021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635896" y="4365104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проекта « приёмы устного счета. Умножение.»: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686800" cy="3895725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/>
              <a:t>                          • Найти (самостоятельно);</a:t>
            </a:r>
          </a:p>
          <a:p>
            <a:pPr eaLnBrk="1" hangingPunct="1">
              <a:buNone/>
            </a:pPr>
            <a:r>
              <a:rPr lang="ru-RU" sz="2800" dirty="0" smtClean="0"/>
              <a:t>                          • Изучить (обязательно); </a:t>
            </a:r>
          </a:p>
          <a:p>
            <a:pPr eaLnBrk="1" hangingPunct="1">
              <a:buNone/>
            </a:pPr>
            <a:r>
              <a:rPr lang="ru-RU" sz="2800" dirty="0" smtClean="0"/>
              <a:t>                          • Применить на практике  приемы                                   		      быстрого счета (все без исключения);</a:t>
            </a:r>
          </a:p>
          <a:p>
            <a:pPr eaLnBrk="1" hangingPunct="1">
              <a:buNone/>
            </a:pPr>
            <a:r>
              <a:rPr lang="ru-RU" sz="2800" dirty="0" smtClean="0"/>
              <a:t>			      • Познакомить с приемами 				        быстрого счета одноклассников.</a:t>
            </a:r>
          </a:p>
        </p:txBody>
      </p:sp>
      <p:pic>
        <p:nvPicPr>
          <p:cNvPr id="2050" name="Picture 2" descr="C:\Users\1\Desktop\о школе\images (20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2448272" cy="33843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382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Русский способ умножения, или способ изменения сомножителей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Если один сомножитель увеличить в несколько раз, а другой уменьшить во столько же раз, то произведение не изменится.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 ∙ 16 = 86∙ 8 = 172∙ 4 = 344∙ 2 = 688 ∙ 1 = 688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∙ 27 = 69 ∙ 9 = 207 ∙ 3 = 621 ∙ 1 = 621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125 ∙ 24 = 500 ∙ 6 = 1500 ∙ 2 = 3000 ∙ 1 = 3000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0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139952" y="6093296"/>
            <a:ext cx="1224136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8277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Древнеиндийский «воздушный счет»    	умножения двузначных чисел. </a:t>
            </a:r>
            <a:endParaRPr lang="ru-RU" sz="3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071801"/>
            <a:ext cx="849694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Вычислить  96 ∙ 92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1)Найдем дополнения до ста каждого множителя        		100–96 = 4  и  100– 92 = 8.                                                            2)Отнимем от первого сомножителя дополнение второго             (96–8 = 88) или от второго сомножителя дополнение первого     (92–4 = 88).                                                                                              И в том, и в другом случае получаем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                Это первые цифры искомого произведения.                                                                                                                                             3)Перемножаем дополнения (4·8 = 32).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последние цифры произведения.                                       Итак,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96 · 92 = (96–8)(4∙8) = 8832.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Вычислить   89 ∙ 93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Дополнения до ста – соответственно 11 и 7.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89 ∙ 93 = (89 - 7)(11∙7) =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979712" y="6093296"/>
            <a:ext cx="1728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843808" y="4869160"/>
            <a:ext cx="1584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Литература</a:t>
            </a:r>
            <a:r>
              <a:rPr lang="ru-RU" sz="32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7859216" cy="452596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И.И.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Чевелев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«Приемы устного счета и вычисления на счетных приборах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Виленкин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Н.Я,  Жохов В.И, Чесноков А.С,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Шварцбурд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С.И.    Математика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charset="0"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Б.А.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Кордемский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«Математическая смекалка».</a:t>
            </a:r>
          </a:p>
          <a:p>
            <a:pPr marL="0" indent="0">
              <a:buFont typeface="Arial" charset="0"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Ф.Ф. Нагибин «Математическая шкатулка».</a:t>
            </a:r>
          </a:p>
          <a:p>
            <a:pPr marL="0" indent="0">
              <a:buFont typeface="Arial" charset="0"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Журнал «Математика в школе»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6.Перельман Н.Я. «Быстрый счет. 30 простых приемов устного счета».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68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8382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Используемые интернет-ресурсы: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ru-RU" dirty="0" smtClean="0"/>
              <a:t>картинки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0113811931e7b7ea6065023992b6cf52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hlinkClick r:id="rId2"/>
              </a:rPr>
              <a:t>http://suhin.narod.ru/mat4.htm</a:t>
            </a:r>
            <a:endParaRPr lang="en-US" dirty="0" smtClean="0"/>
          </a:p>
          <a:p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smtClean="0"/>
              <a:t>all</a:t>
            </a:r>
            <a:r>
              <a:rPr lang="ru-RU" dirty="0" smtClean="0"/>
              <a:t>-</a:t>
            </a:r>
            <a:r>
              <a:rPr lang="en-US" dirty="0" err="1" smtClean="0"/>
              <a:t>fizika</a:t>
            </a:r>
            <a:r>
              <a:rPr lang="ru-RU" dirty="0" smtClean="0"/>
              <a:t>.</a:t>
            </a:r>
            <a:r>
              <a:rPr lang="en-US" dirty="0" smtClean="0"/>
              <a:t>com</a:t>
            </a:r>
            <a:endParaRPr lang="ru-RU" dirty="0" smtClean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36904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  работы  над  проектом: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0916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Постановка целей работы; </a:t>
            </a:r>
          </a:p>
          <a:p>
            <a:pPr eaLnBrk="1" hangingPunct="1"/>
            <a:r>
              <a:rPr lang="ru-RU" sz="2800" b="1" dirty="0" smtClean="0"/>
              <a:t>Сбор материала (интернет, дополнительная литература, у родителей) </a:t>
            </a:r>
          </a:p>
          <a:p>
            <a:pPr eaLnBrk="1" hangingPunct="1"/>
            <a:r>
              <a:rPr lang="ru-RU" sz="2800" b="1" dirty="0" smtClean="0"/>
              <a:t>Анализ собранного материала; </a:t>
            </a:r>
          </a:p>
          <a:p>
            <a:pPr eaLnBrk="1" hangingPunct="1"/>
            <a:r>
              <a:rPr lang="ru-RU" sz="2800" b="1" dirty="0" smtClean="0"/>
              <a:t>Подготовка презентации и доклада; </a:t>
            </a:r>
          </a:p>
          <a:p>
            <a:pPr eaLnBrk="1" hangingPunct="1"/>
            <a:r>
              <a:rPr lang="ru-RU" sz="2800" b="1" dirty="0" smtClean="0"/>
              <a:t>Применение новых знаний на уроках математики 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3074" name="Picture 2" descr="C:\Users\1\Desktop\о школе\images (4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25144"/>
            <a:ext cx="3081511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Умножение методом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Ферроля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двузначных чисел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991600" cy="4595341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способ умножения следует из тождества                    	</a:t>
            </a:r>
            <a:r>
              <a:rPr lang="ru-RU" b="1" dirty="0" smtClean="0">
                <a:solidFill>
                  <a:srgbClr val="FF0000"/>
                </a:solidFill>
              </a:rPr>
              <a:t>(10а +</a:t>
            </a:r>
            <a:r>
              <a:rPr lang="ru-RU" b="1" dirty="0" err="1" smtClean="0">
                <a:solidFill>
                  <a:srgbClr val="FF0000"/>
                </a:solidFill>
              </a:rPr>
              <a:t>b</a:t>
            </a:r>
            <a:r>
              <a:rPr lang="ru-RU" b="1" dirty="0" smtClean="0">
                <a:solidFill>
                  <a:srgbClr val="FF0000"/>
                </a:solidFill>
              </a:rPr>
              <a:t>)(10с + </a:t>
            </a:r>
            <a:r>
              <a:rPr lang="ru-RU" b="1" dirty="0" err="1" smtClean="0">
                <a:solidFill>
                  <a:srgbClr val="FF0000"/>
                </a:solidFill>
              </a:rPr>
              <a:t>d</a:t>
            </a:r>
            <a:r>
              <a:rPr lang="ru-RU" b="1" dirty="0" smtClean="0">
                <a:solidFill>
                  <a:srgbClr val="FF0000"/>
                </a:solidFill>
              </a:rPr>
              <a:t>) = 100ас +10(</a:t>
            </a:r>
            <a:r>
              <a:rPr lang="ru-RU" b="1" dirty="0" err="1" smtClean="0">
                <a:solidFill>
                  <a:srgbClr val="FF0000"/>
                </a:solidFill>
              </a:rPr>
              <a:t>аd</a:t>
            </a:r>
            <a:r>
              <a:rPr lang="ru-RU" b="1" dirty="0" smtClean="0">
                <a:solidFill>
                  <a:srgbClr val="FF0000"/>
                </a:solidFill>
              </a:rPr>
              <a:t> + </a:t>
            </a:r>
            <a:r>
              <a:rPr lang="ru-RU" b="1" dirty="0" err="1" smtClean="0">
                <a:solidFill>
                  <a:srgbClr val="FF0000"/>
                </a:solidFill>
              </a:rPr>
              <a:t>bc</a:t>
            </a:r>
            <a:r>
              <a:rPr lang="ru-RU" b="1" dirty="0" smtClean="0">
                <a:solidFill>
                  <a:srgbClr val="FF0000"/>
                </a:solidFill>
              </a:rPr>
              <a:t>) + </a:t>
            </a:r>
            <a:r>
              <a:rPr lang="ru-RU" b="1" dirty="0" err="1" smtClean="0">
                <a:solidFill>
                  <a:srgbClr val="FF0000"/>
                </a:solidFill>
              </a:rPr>
              <a:t>bd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Для получения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единиц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произведения перемножают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единицы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множителей.                                                      Для получения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десятков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умножают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десятки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одного на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единицы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другого множителя и наоборот и результаты складывают.                                                                                     Для получения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сотен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перемножают десятки.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445224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37∙ 48 =(3∙4)(3∙8+7∙4)(7∙8) = 1776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91680" y="5445224"/>
            <a:ext cx="259228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 descr="C:\Users\1\Desktop\о школе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36296" y="4437112"/>
            <a:ext cx="1907704" cy="217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796136" y="5445224"/>
            <a:ext cx="936104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96136" y="6237312"/>
            <a:ext cx="864096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240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1\Desktop\о школе\images (10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123728" cy="1809750"/>
          </a:xfrm>
          <a:prstGeom prst="rect">
            <a:avLst/>
          </a:prstGeom>
          <a:noFill/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8382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Умножение методом </a:t>
            </a:r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Ферроля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чисел второго   	десятка (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20)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1988840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способ умножения основан на тождестве     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(10 + a)∙(10 + b) = 100 + 10∙(a + b) 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12∙17 = 100 + (2+7)∙10 + 2∙7 = 204</a:t>
            </a:r>
          </a:p>
          <a:p>
            <a:pPr marL="457200" indent="-4572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К числу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прибавить произведения:</a:t>
            </a:r>
          </a:p>
          <a:p>
            <a:pPr marL="457200" indent="-4572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Сумму единиц чисел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)умножить 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Перемножить единицы;</a:t>
            </a:r>
          </a:p>
          <a:p>
            <a:pPr marL="457200" indent="-45720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14∙13 = 100 + (4+3)∙10 + 4∙3 =</a:t>
            </a:r>
          </a:p>
          <a:p>
            <a:pPr marL="457200" indent="-4572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457200" indent="-45720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5616" y="6165304"/>
            <a:ext cx="4968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15∙16 = 100 + (5+6)∙10 + 5∙6 =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3968" y="4365104"/>
            <a:ext cx="896211" cy="360039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473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5301208"/>
            <a:ext cx="1080120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7766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1\Desktop\о школе\images (10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286000" cy="18097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771800" y="548680"/>
            <a:ext cx="5480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Умножение чисел на 11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77281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1способ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помощью применения распределительного свойства умножения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b+c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a∙c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52 · 11 = 52 · (10+1) = 520 + 52 = 572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43 ∙ 11 = 43 ∙ (10+1) =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∙ 11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∙ (10+1) =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59832" y="6165304"/>
            <a:ext cx="864096" cy="288032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682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28384" y="6165304"/>
            <a:ext cx="971600" cy="360040"/>
          </a:xfrm>
          <a:prstGeom prst="roundRect">
            <a:avLst/>
          </a:prstGeom>
          <a:solidFill>
            <a:srgbClr val="CCFF3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2794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1\Desktop\о школе\images (10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86000" cy="18097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915816" y="47667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Умножение чисел на 11.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1340769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Умножение методом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Ферроля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                         				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25∙11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умножении вторая цифра множителя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будет последней цифрой произведения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2.Средняя цифра произведения равна сумме цифр множителя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+ 5 = 7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3.первая цифра множителя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будет первой цифрой произведения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25 ∙ 11 = 2(2+5)5 = 275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354 ∙ 11 = 3(3+5)(5+4)4 = 3894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6021288"/>
            <a:ext cx="2992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62 ∙11 = 6(6+2)2 = 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6093296"/>
            <a:ext cx="410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254 ∙ 11 = 2(2+5)(5+4)4 = </a:t>
            </a:r>
            <a:endParaRPr lang="ru-RU" sz="28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699792" y="486916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843808" y="5301208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91680" y="6093296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796136" y="6165304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82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52936"/>
            <a:ext cx="8568952" cy="3816424"/>
          </a:xfrm>
        </p:spPr>
        <p:txBody>
          <a:bodyPr>
            <a:noAutofit/>
          </a:bodyPr>
          <a:lstStyle/>
          <a:p>
            <a:pPr marL="0" indent="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8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последняя цифра произведения.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8 + 6 = 14   -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вторая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цифра произведения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уме;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6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уме  будет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первая цифра  произведения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68 ∙ 11 = 6(6+8)8 = 748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478 ∙ 11 = 4(4+7)(7+8)8 = 5258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496944" cy="25202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умножении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когда сумма двух рядом стоящих цифр первого множителя больше или равна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цифру десятков прибавляют к следующей старшей цифре множителя. Причем, сложение цифр надо производить только с конца.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852936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68 ∙ 11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051720" y="4941168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95736" y="5373216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593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Умножение двузначного числа     				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111,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1111.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640960" cy="382428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	Умножение на 111, на 1111 аналогично умножению на 11.                                      	Мысленно  раздвигаем цифры первого сомножителя </a:t>
            </a:r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   (4…2)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предварительно найдя сумму его цифр </a:t>
            </a:r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4+2=6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и вставляем полученную сумму, повторив эту операцию дважды ( или трижды соответственно):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42∙111= 4(4+2)(4+2)2 = 4662</a:t>
            </a:r>
          </a:p>
          <a:p>
            <a:pPr eaLnBrk="1" hangingPunct="1">
              <a:buFont typeface="Wingdings 2" pitchFamily="18" charset="2"/>
              <a:buNone/>
            </a:pP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941168"/>
            <a:ext cx="81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72∙1111= 7(7+2)(7+2)(7+2)2 = 79992</a:t>
            </a: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938</TotalTime>
  <Words>1007</Words>
  <Application>Microsoft Office PowerPoint</Application>
  <PresentationFormat>Экран (4:3)</PresentationFormat>
  <Paragraphs>207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некоторые ПРИЕМЫ УСТНОГО СЧЕТА. Умножение. </vt:lpstr>
      <vt:lpstr>Цель проекта « приёмы устного счета. Умножение.»:</vt:lpstr>
      <vt:lpstr>План  работы  над  проектом:</vt:lpstr>
      <vt:lpstr>Умножение методом Ферроля двузначных чисел.</vt:lpstr>
      <vt:lpstr>Умножение методом Ферроля чисел второго    десятка (от10 до20).</vt:lpstr>
      <vt:lpstr>Слайд 6</vt:lpstr>
      <vt:lpstr>Слайд 7</vt:lpstr>
      <vt:lpstr>  8  - последняя цифра произведения.   8 + 6 = 14   - 4 –вторая цифра произведения, 1 в уме;                            6 да 1 в уме  будет 7  - первая цифра  произведения.          68 ∙ 11 = 6(6+8)8 = 748        478 ∙ 11 = 4(4+7)(7+8)8 = 5258 </vt:lpstr>
      <vt:lpstr>Умножение двузначного числа         на  111,  на 1111.</vt:lpstr>
      <vt:lpstr>Слайд 10</vt:lpstr>
      <vt:lpstr>Слайд 11</vt:lpstr>
      <vt:lpstr>Слайд 12</vt:lpstr>
      <vt:lpstr>Слайд 13</vt:lpstr>
      <vt:lpstr>Умножение  чисел  на 15. </vt:lpstr>
      <vt:lpstr>Умножение на 9, 99 и 999.</vt:lpstr>
      <vt:lpstr> </vt:lpstr>
      <vt:lpstr>Слайд 17</vt:lpstr>
      <vt:lpstr>Слайд 18</vt:lpstr>
      <vt:lpstr> </vt:lpstr>
      <vt:lpstr>Русский способ умножения, или способ изменения сомножителей</vt:lpstr>
      <vt:lpstr>Слайд 21</vt:lpstr>
      <vt:lpstr>Литература.</vt:lpstr>
      <vt:lpstr>Используемые интернет-ресурсы: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ПРИЕМЫ УСТНОГО СЧЕТА</dc:title>
  <dc:creator>Людмила</dc:creator>
  <cp:lastModifiedBy>1</cp:lastModifiedBy>
  <cp:revision>240</cp:revision>
  <dcterms:created xsi:type="dcterms:W3CDTF">2016-01-27T19:01:04Z</dcterms:created>
  <dcterms:modified xsi:type="dcterms:W3CDTF">2016-03-28T22:09:26Z</dcterms:modified>
</cp:coreProperties>
</file>