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73" r:id="rId2"/>
    <p:sldId id="257" r:id="rId3"/>
    <p:sldId id="272" r:id="rId4"/>
    <p:sldId id="275" r:id="rId5"/>
    <p:sldId id="259" r:id="rId6"/>
    <p:sldId id="277" r:id="rId7"/>
    <p:sldId id="278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A49F8-F1C7-452C-B8EB-FC41E9C7355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C007-7FC0-488C-A1B7-BAA2E2E50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C007-7FC0-488C-A1B7-BAA2E2E5001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C007-7FC0-488C-A1B7-BAA2E2E5001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C007-7FC0-488C-A1B7-BAA2E2E5001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5E5C9DF-CA7A-4F27-B1D6-65FF3F355D7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D0DE1A5-1AA0-423D-A1AD-11631C786E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bc.ru/politics/01/03/2018/5a97dd9e9a794781fe4bc64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 smtClean="0"/>
              <a:t>                                                                                                Опытом делюсь с коллегами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  </a:t>
            </a:r>
            <a:br>
              <a:rPr lang="ru-RU" sz="2800" b="1" dirty="0" smtClean="0"/>
            </a:br>
            <a:r>
              <a:rPr lang="ru-RU" sz="2800" b="1" dirty="0" smtClean="0"/>
              <a:t> Некоторые физические параметры</a:t>
            </a:r>
            <a:br>
              <a:rPr lang="ru-RU" sz="2800" b="1" dirty="0" smtClean="0"/>
            </a:br>
            <a:r>
              <a:rPr lang="ru-RU" sz="2800" b="1" dirty="0" smtClean="0"/>
              <a:t>шести видов суперсовременного оружия 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2819400"/>
            <a:ext cx="3978958" cy="246698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Автор презентации:</a:t>
            </a:r>
          </a:p>
          <a:p>
            <a:r>
              <a:rPr lang="ru-RU" sz="1600" b="1" dirty="0" smtClean="0"/>
              <a:t> </a:t>
            </a:r>
            <a:r>
              <a:rPr lang="ru-RU" sz="1600" b="1" dirty="0" err="1" smtClean="0"/>
              <a:t>Русакова</a:t>
            </a:r>
            <a:r>
              <a:rPr lang="ru-RU" sz="1600" b="1" dirty="0" smtClean="0"/>
              <a:t> Лидия Николаевна,</a:t>
            </a:r>
          </a:p>
          <a:p>
            <a:r>
              <a:rPr lang="ru-RU" sz="1600" b="1" dirty="0" smtClean="0"/>
              <a:t>  учитель физики </a:t>
            </a:r>
          </a:p>
          <a:p>
            <a:r>
              <a:rPr lang="ru-RU" sz="1600" b="1" dirty="0" smtClean="0"/>
              <a:t>филиала МОУ «СОШ п. Горный</a:t>
            </a:r>
          </a:p>
          <a:p>
            <a:r>
              <a:rPr lang="ru-RU" sz="1600" b="1" dirty="0" smtClean="0"/>
              <a:t> </a:t>
            </a:r>
            <a:r>
              <a:rPr lang="ru-RU" sz="1600" b="1" dirty="0" err="1" smtClean="0"/>
              <a:t>Краснопартизанского</a:t>
            </a:r>
            <a:r>
              <a:rPr lang="ru-RU" sz="1600" b="1" dirty="0" smtClean="0"/>
              <a:t> района </a:t>
            </a:r>
          </a:p>
          <a:p>
            <a:r>
              <a:rPr lang="ru-RU" sz="1600" b="1" dirty="0" smtClean="0"/>
              <a:t>Саратовской области» </a:t>
            </a:r>
          </a:p>
          <a:p>
            <a:r>
              <a:rPr lang="ru-RU" sz="1600" b="1" dirty="0" smtClean="0"/>
              <a:t>в с. </a:t>
            </a:r>
            <a:r>
              <a:rPr lang="ru-RU" sz="1600" b="1" dirty="0" err="1" smtClean="0"/>
              <a:t>Савельевка</a:t>
            </a:r>
            <a:endParaRPr lang="ru-RU" sz="1600" b="1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4" name="Рисунок 3" descr="Эксперты рассказали о преимуществах крылатых ракет с ядерной энергетической установко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3"/>
            <a:ext cx="8229600" cy="6674443"/>
          </a:xfrm>
        </p:spPr>
        <p:txBody>
          <a:bodyPr>
            <a:normAutofit/>
          </a:bodyPr>
          <a:lstStyle/>
          <a:p>
            <a:pPr algn="ctr"/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1600" b="1" dirty="0" smtClean="0">
                <a:solidFill>
                  <a:schemeClr val="tx1"/>
                </a:solidFill>
              </a:rPr>
              <a:t>В результате, малозаметная ракета, несущая ядерную боеголовку, едва заметна на радарах и может не опасаться всех существующих систем ПРО благодаря непредсказуемой траектории полета</a:t>
            </a:r>
            <a:r>
              <a:rPr lang="ru-RU" sz="900" dirty="0" smtClean="0"/>
              <a:t>.</a:t>
            </a:r>
            <a:br>
              <a:rPr lang="ru-RU" sz="900" dirty="0" smtClean="0"/>
            </a:br>
            <a:endParaRPr lang="ru-RU" sz="900" dirty="0"/>
          </a:p>
        </p:txBody>
      </p:sp>
      <p:pic>
        <p:nvPicPr>
          <p:cNvPr id="3" name="Рисунок 2" descr="Что такое - новейшее российское оружие Фото: Дмитрий ПОЛУХИ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85728"/>
            <a:ext cx="886313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Высокочастотный гиперзвуковой авиационный ракетный комплекс «Кинжал»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329114" cy="535785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1800" dirty="0" smtClean="0"/>
              <a:t>          </a:t>
            </a:r>
            <a:r>
              <a:rPr lang="ru-RU" sz="1900" b="1" dirty="0" smtClean="0"/>
              <a:t>Ракета воздушного базирования, которая с 1 декабря 2017 года проходит опытно-боевое дежурство в Южном военном округе. </a:t>
            </a:r>
          </a:p>
          <a:p>
            <a:pPr algn="just">
              <a:buNone/>
            </a:pPr>
            <a:r>
              <a:rPr lang="ru-RU" sz="1900" b="1" dirty="0" smtClean="0"/>
              <a:t>          Самолёт-носитель МиГ-31 доставляет «Кинжал» к точке пуска, после чего двигатель разгоняет её до 10 скоростей звука. Как известно, для обозначения высоких скоростей используется число Маха: 1 Мах равен 1062 км/ч на высоте 11 километров. Гиперзвук — это скорость от 5 Махов и выше. На сегодняшний день ни одна система ПРО и ПВО не способна сбить ракету, летящую с такой скоростью.  Это сам по себе шок для любой существующей и перспективной системы ПВО, но «Кинжал» к тому же способен на подходе к цели маневрировать. Дальность- более 2 тыс. км, то есть без захода самолёта в зону ПВО противника. </a:t>
            </a:r>
          </a:p>
          <a:p>
            <a:pPr algn="just">
              <a:buNone/>
            </a:pPr>
            <a:r>
              <a:rPr lang="ru-RU" sz="1900" b="1" dirty="0" smtClean="0"/>
              <a:t>         Возможно ядерное и обычное оснащение.</a:t>
            </a:r>
            <a:endParaRPr lang="ru-RU" sz="1900" b="1" dirty="0"/>
          </a:p>
        </p:txBody>
      </p:sp>
      <p:pic>
        <p:nvPicPr>
          <p:cNvPr id="5" name="Содержимое 4" descr="http://www.mk.ru/upload/entities/2018/03/01/photoreportsImages/detailPicture/69/8f/ed/8c/7462756_922290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71678"/>
            <a:ext cx="39290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1214423"/>
            <a:ext cx="37862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1600" dirty="0" smtClean="0"/>
              <a:t>Такие самолёты входят в систему «Кинжал», скорость которого превышает скорость звука в 10 раз.</a:t>
            </a:r>
            <a:endParaRPr lang="ru-RU" sz="1600" b="1" dirty="0"/>
          </a:p>
        </p:txBody>
      </p:sp>
      <p:pic>
        <p:nvPicPr>
          <p:cNvPr id="7" name="Рисунок 6" descr="http://www.mk.ru/upload/entities/2018/03/01/photoreportsImages/detailPicture/02/3e/9d/89/7448194_684733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357694"/>
            <a:ext cx="4013124" cy="196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390174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/>
              <a:t>Авиационная гиперзвуковая противокорабельная</a:t>
            </a:r>
            <a:br>
              <a:rPr lang="ru-RU" sz="1400" b="1" dirty="0" smtClean="0"/>
            </a:br>
            <a:r>
              <a:rPr lang="ru-RU" sz="1400" b="1" dirty="0" smtClean="0"/>
              <a:t> ракета «Кинжал» стартовала с Миг-31БМ</a:t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4" name="Содержимое 3" descr="https://www.pnp.ru/upload/entities/2018/03/01/articleImage/image/2c/83/60/cc/69feee88b7f23175506a7209ab35c8e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650085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виационная гиперзвуковая противокорабельная ракета «Кинжал» стартовала с Миг-31БМ Фото: скриншот виде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71810"/>
            <a:ext cx="4286280" cy="268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xpark.com/static/u/article_image/18/03/03/tmp_N0gnZ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143248"/>
            <a:ext cx="351868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36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Боевые лазерные комплексы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495800" cy="564360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1800" dirty="0" smtClean="0"/>
              <a:t> </a:t>
            </a:r>
          </a:p>
          <a:p>
            <a:pPr algn="just">
              <a:buNone/>
            </a:pPr>
            <a:endParaRPr lang="ru-RU" sz="1800" b="1" dirty="0" smtClean="0"/>
          </a:p>
          <a:p>
            <a:pPr algn="just">
              <a:buNone/>
            </a:pPr>
            <a:r>
              <a:rPr lang="ru-RU" sz="5600" b="1" dirty="0" smtClean="0"/>
              <a:t>               Президент отметил, что Россия достигла «существенных результатов» в создании лазерного оружия. Речь идет не об экспериментальных прототипах, а о вполне штатном вооружении: с 2017 года в войска уже поступают боевые лазерные комплексы. Детали президент пока не раскрыл: в коротком демонстрационном видеоролике можно заметить, что системы лазерного оружия установлены на бронетранспортерах, внутри которых расположены системы управления установкой.</a:t>
            </a:r>
          </a:p>
          <a:p>
            <a:pPr algn="just">
              <a:buNone/>
            </a:pPr>
            <a:r>
              <a:rPr lang="ru-RU" sz="5600" b="1" dirty="0" smtClean="0"/>
              <a:t>            Ранее предполагалось, что в ближайшей перспективе лазеры смогут ослеплять противника, подсвечивать цель, работать в качестве дальномера. Их можно применять для борьбы с </a:t>
            </a:r>
            <a:r>
              <a:rPr lang="ru-RU" sz="5600" b="1" dirty="0" err="1" smtClean="0"/>
              <a:t>беспилотниками</a:t>
            </a:r>
            <a:r>
              <a:rPr lang="ru-RU" sz="5600" b="1" dirty="0" smtClean="0"/>
              <a:t>. Впрочем, не зря же считается наша страна родиной лазера- возможно и здесь </a:t>
            </a:r>
            <a:r>
              <a:rPr lang="ru-RU" sz="5600" b="1" dirty="0" err="1" smtClean="0"/>
              <a:t>учёные-оборонщики</a:t>
            </a:r>
            <a:r>
              <a:rPr lang="ru-RU" sz="5600" b="1" dirty="0" smtClean="0"/>
              <a:t> смогли превзойти все ожидания.</a:t>
            </a:r>
          </a:p>
          <a:p>
            <a:pPr algn="just" fontAlgn="base">
              <a:buNone/>
            </a:pPr>
            <a:r>
              <a:rPr lang="ru-RU" sz="5600" b="1" dirty="0" smtClean="0"/>
              <a:t>             «Мы хорошо знаем и о том, что ряд государств работают над созданием перспективного оружия на новых физических принципах. Есть все основания полагать, что и здесь мы на шаг впереди», — отметил Путин.</a:t>
            </a:r>
          </a:p>
          <a:p>
            <a:pPr algn="just" fontAlgn="base">
              <a:buNone/>
            </a:pPr>
            <a:r>
              <a:rPr lang="ru-RU" sz="5600" b="1" dirty="0" smtClean="0"/>
              <a:t>             По словам зампреда думского Комитета по безопасности Анатолия Выборного, мощь новейших технологий, используемых в перспективных видах вооружения, мало кто сейчас может осознать до конца.</a:t>
            </a:r>
          </a:p>
          <a:p>
            <a:pPr algn="just">
              <a:buNone/>
            </a:pPr>
            <a:endParaRPr lang="ru-RU" sz="5600" dirty="0" smtClean="0"/>
          </a:p>
          <a:p>
            <a:endParaRPr lang="ru-RU" sz="5600" dirty="0"/>
          </a:p>
        </p:txBody>
      </p:sp>
      <p:pic>
        <p:nvPicPr>
          <p:cNvPr id="5" name="Содержимое 4" descr="https://www.pnp.ru/upload/entities/2018/03/01/articleImage/image/2b/af/00/50/04cd5c85e5b5cb7985604c452e31abb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46"/>
            <a:ext cx="4038600" cy="267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k.ru/upload/entities/2018/03/01/photoreportsImages/detailPicture/6c/a4/91/3a/7536133_46541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3715668" cy="224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Ракетный комплекс стратегического назначения с гиперзвуковым (до 20 «звуков») планирующим блоком «Авангард»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352956" cy="51435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 smtClean="0"/>
              <a:t>         </a:t>
            </a:r>
            <a:r>
              <a:rPr lang="ru-RU" sz="1800" b="1" dirty="0" smtClean="0"/>
              <a:t>Планирующий крылатый блок после отделения от второй ступени ракеты начинает активно маневрировать в стратосфере и атмосфере, причём амплитуда его «рысканий» может достигать нескольких тысяч километров. «Авангард» способен обходить зоны обнаружения и поражения всех современных и перспективных средств ПРО.</a:t>
            </a:r>
          </a:p>
          <a:p>
            <a:pPr algn="just">
              <a:buNone/>
            </a:pPr>
            <a:r>
              <a:rPr lang="ru-RU" sz="1800" b="1" dirty="0" smtClean="0"/>
              <a:t>            Всё это происходит на гиперзвуковых скоростях (до 20 «звуков»), так что боевой блок несётся к цели в облаке горящей плазмы. От сильного трения о воздух обшивка раскаляется до 2000 градусов, но новые композитные материалы сохраняют ядерный заряд до момента подрыва.   </a:t>
            </a:r>
          </a:p>
          <a:p>
            <a:pPr algn="just">
              <a:buNone/>
            </a:pPr>
            <a:r>
              <a:rPr lang="ru-RU" sz="1800" b="1" dirty="0" smtClean="0"/>
              <a:t>           Он идёт к цели как огненный шар.</a:t>
            </a:r>
            <a:endParaRPr lang="ru-RU" sz="1800" b="1" dirty="0"/>
          </a:p>
        </p:txBody>
      </p:sp>
      <p:pic>
        <p:nvPicPr>
          <p:cNvPr id="5" name="Содержимое 4" descr="http://www.mk.ru/upload/entities/2018/03/01/photoreportsImages/detailPicture/c1/f1/8f/93/3748238_6793864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00108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k.ru/upload/entities/2018/03/01/photoreportsImages/detailPicture/dc/a2/91/26/7493831_6128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2749170" cy="201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k.ru/upload/entities/2018/03/01/photoreportsImages/detailPicture/f5/69/59/1e/7501992_85154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857760"/>
            <a:ext cx="2928958" cy="173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2"/>
            <a:ext cx="7772400" cy="292736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     От традиционных боевых блоков, осуществляющих полет к цели по баллистической траектории, планирующий крылатый блок отличается тем, что траектория его полета проходит на высоте нескольких десятков километров.</a:t>
            </a:r>
          </a:p>
          <a:p>
            <a:pPr algn="just"/>
            <a:r>
              <a:rPr lang="ru-RU" b="1" dirty="0" smtClean="0"/>
              <a:t>     После старта ракета выходит в космос, от нее отделяется ступень, затем ударный блок резко маневрирует, обходя системы ПРО, входит в атмосферу и наносит удар. Путин подчеркнул, что не может «показать истинный облик изделия», но уверил, что «всё это есть в наличии и хорошо работает».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 descr="http://www.mk.ru/upload/entities/2018/03/01/photoreportsImages/detailPicture/17/28/a4/6b/7511955_43323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1881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k.ru/upload/entities/2018/03/01/photoreportsImages/detailPicture/50/8f/9d/6e/7520869_844135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Беспилотный подводный аппарат с ядерной энергоустановкой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357274"/>
            <a:ext cx="4281518" cy="55007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b="1" dirty="0" smtClean="0"/>
              <a:t>              В России разработаны беспилотные подводные аппараты, способные совершать межконтинентальные рейды </a:t>
            </a:r>
            <a:r>
              <a:rPr lang="ru-RU" sz="1200" b="1" dirty="0" smtClean="0"/>
              <a:t>на</a:t>
            </a:r>
            <a:r>
              <a:rPr lang="ru-RU" sz="1200" b="1" dirty="0" smtClean="0"/>
              <a:t> очень </a:t>
            </a:r>
            <a:r>
              <a:rPr lang="ru-RU" sz="1200" b="1" smtClean="0"/>
              <a:t>большой </a:t>
            </a:r>
            <a:r>
              <a:rPr lang="ru-RU" sz="1200" b="1" smtClean="0"/>
              <a:t>глубине. Благодаря </a:t>
            </a:r>
            <a:r>
              <a:rPr lang="ru-RU" sz="1200" b="1" dirty="0" smtClean="0"/>
              <a:t>огромной скорости, такие </a:t>
            </a:r>
            <a:r>
              <a:rPr lang="ru-RU" sz="1200" b="1" dirty="0" err="1" smtClean="0"/>
              <a:t>дроны</a:t>
            </a:r>
            <a:r>
              <a:rPr lang="ru-RU" sz="1200" b="1" dirty="0" smtClean="0"/>
              <a:t> могут не только успешно догонять подводные лодки, но и уходить от самых современных торпед. Боекомплектом служат как обычные, так и ядерные боеприпасы, за счет чего </a:t>
            </a:r>
            <a:r>
              <a:rPr lang="ru-RU" sz="1200" b="1" dirty="0" err="1" smtClean="0"/>
              <a:t>беспилотники</a:t>
            </a:r>
            <a:r>
              <a:rPr lang="ru-RU" sz="1200" b="1" dirty="0" smtClean="0"/>
              <a:t> могут эффективно уничтожать авианосцы, береговые укрепления и другую инфраструктуру.  </a:t>
            </a:r>
          </a:p>
          <a:p>
            <a:pPr algn="just">
              <a:buNone/>
            </a:pPr>
            <a:r>
              <a:rPr lang="ru-RU" sz="1200" b="1" dirty="0" smtClean="0"/>
              <a:t>              Президент уверил собравшихся, что низкая шумность в купе с высокой маневренностью делает их практически неуязвимыми. «Средств, которые могут им противостоять, на сегодняшний день в мире просто не существует», - сказал он. Беспилотные подводные аппараты, как и ракеты,  оснащены ядерной энергетической установкой: это решает проблему потребления энергии. В.В.Путин отметил, что при малом объеме (в 100 раз меньше, чем у установок современных атомных подводных лодок) системе требуется в 200 раз меньшее время выхода, чтобы переключиться на боевой режим с  максимальной мощностью.</a:t>
            </a:r>
          </a:p>
          <a:p>
            <a:pPr algn="just">
              <a:buNone/>
            </a:pPr>
            <a:r>
              <a:rPr lang="ru-RU" sz="1200" b="1" dirty="0" smtClean="0"/>
              <a:t>            </a:t>
            </a:r>
            <a:r>
              <a:rPr lang="ru-RU" sz="1200" b="1" dirty="0" err="1" smtClean="0"/>
              <a:t>Беспилотники</a:t>
            </a:r>
            <a:r>
              <a:rPr lang="ru-RU" sz="1200" b="1" dirty="0" smtClean="0"/>
              <a:t> могут быть запущены как с подводной лодки, так и  просто лежать на дне в ожидании приказа.</a:t>
            </a:r>
          </a:p>
          <a:p>
            <a:endParaRPr lang="ru-RU" sz="1200" b="1" dirty="0"/>
          </a:p>
        </p:txBody>
      </p:sp>
      <p:pic>
        <p:nvPicPr>
          <p:cNvPr id="5" name="Содержимое 4" descr="http://www.mk.ru/upload/entities/2018/03/01/photoreportsImages/detailPicture/06/6c/3a/40/7414117_890190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143380"/>
            <a:ext cx="3857652" cy="226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pnp.ru/upload/entities/2018/03/01/articleImage/image/81/6a/93/db/a0d263a601e031fe3a69e835f72475c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357694"/>
            <a:ext cx="8501122" cy="2286016"/>
          </a:xfrm>
        </p:spPr>
        <p:txBody>
          <a:bodyPr>
            <a:normAutofit fontScale="85000" lnSpcReduction="1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</a:t>
            </a:r>
            <a:r>
              <a:rPr lang="ru-RU" b="1" dirty="0" smtClean="0"/>
              <a:t>Из – за того, что  </a:t>
            </a:r>
            <a:r>
              <a:rPr lang="ru-RU" b="1" dirty="0" err="1" smtClean="0"/>
              <a:t>подлодки-беспилотники</a:t>
            </a:r>
            <a:r>
              <a:rPr lang="ru-RU" b="1" dirty="0" smtClean="0"/>
              <a:t> бесшумные, их невозможно обнаружить. Они могут подойти к любой </a:t>
            </a:r>
            <a:r>
              <a:rPr lang="ru-RU" b="1" smtClean="0"/>
              <a:t>точке Земли </a:t>
            </a:r>
            <a:r>
              <a:rPr lang="ru-RU" b="1" dirty="0" smtClean="0"/>
              <a:t>и нанести сокрушительный удар. </a:t>
            </a:r>
          </a:p>
          <a:p>
            <a:pPr algn="just"/>
            <a:r>
              <a:rPr lang="ru-RU" b="1" dirty="0" smtClean="0"/>
              <a:t>       Прочный корпус позволяет аппарату двигаться на глубине более 1000 м. </a:t>
            </a:r>
          </a:p>
          <a:p>
            <a:pPr algn="just"/>
            <a:r>
              <a:rPr lang="ru-RU" b="1" dirty="0" smtClean="0"/>
              <a:t>       Средств борьбы с такими аппаратами не существует. </a:t>
            </a:r>
          </a:p>
          <a:p>
            <a:pPr algn="just"/>
            <a:r>
              <a:rPr lang="ru-RU" b="1" dirty="0" smtClean="0"/>
              <a:t>       «Мы хорошо знаем и о том, что ряд государств работают над созданием перспективного оружия на новых физических принципах. Есть все основания полагать, что и здесь мы на шаг впереди», — отметил  В.В. Путин.</a:t>
            </a:r>
          </a:p>
          <a:p>
            <a:pPr algn="ctr"/>
            <a:endParaRPr lang="ru-RU" b="1" dirty="0"/>
          </a:p>
        </p:txBody>
      </p:sp>
      <p:pic>
        <p:nvPicPr>
          <p:cNvPr id="5" name="Рисунок 4" descr="https://www.pnp.ru/upload/entities/2018/03/01/articleImage/image/14/95/e9/2e/a9f7fef78e5d83c6f338062508dc024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4291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pnp.ru/upload/entities/2018/03/01/articleImage/image/0c/5d/8f/7d/8e269c750e59bf66b4f276649a30f8a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435895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Для презентации использовались следующие источники информации: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 smtClean="0"/>
              <a:t>Статьи из газет: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1900" dirty="0" smtClean="0"/>
              <a:t>- </a:t>
            </a:r>
            <a:r>
              <a:rPr lang="ru-RU" sz="2900" dirty="0" smtClean="0"/>
              <a:t>В. </a:t>
            </a:r>
            <a:r>
              <a:rPr lang="ru-RU" sz="2900" dirty="0" err="1" smtClean="0"/>
              <a:t>Фронин</a:t>
            </a:r>
            <a:r>
              <a:rPr lang="ru-RU" sz="2900" dirty="0" smtClean="0"/>
              <a:t> «Пока «Кинжал» в ножнах» </a:t>
            </a:r>
          </a:p>
          <a:p>
            <a:pPr>
              <a:buNone/>
            </a:pPr>
            <a:r>
              <a:rPr lang="ru-RU" sz="1900" dirty="0" smtClean="0"/>
              <a:t>                       Российская газета  №45 (2-14 марта)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</a:t>
            </a:r>
          </a:p>
          <a:p>
            <a:pPr>
              <a:buNone/>
            </a:pPr>
            <a:r>
              <a:rPr lang="ru-RU" sz="1900" dirty="0" smtClean="0"/>
              <a:t> - </a:t>
            </a:r>
            <a:r>
              <a:rPr lang="ru-RU" sz="2900" dirty="0" smtClean="0"/>
              <a:t>В. Цепляев «Послушайте нас сейчас»</a:t>
            </a:r>
          </a:p>
          <a:p>
            <a:pPr>
              <a:buNone/>
            </a:pPr>
            <a:r>
              <a:rPr lang="ru-RU" sz="1900" dirty="0" smtClean="0"/>
              <a:t>                        Аргументы и факты №10 (7-13 марта 2018г.)</a:t>
            </a:r>
          </a:p>
          <a:p>
            <a:pPr>
              <a:buNone/>
            </a:pPr>
            <a:r>
              <a:rPr lang="ru-RU" sz="1900" dirty="0" smtClean="0"/>
              <a:t> 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2900" dirty="0" smtClean="0"/>
              <a:t>Сайты Интернет:</a:t>
            </a:r>
          </a:p>
          <a:p>
            <a:pPr>
              <a:buNone/>
            </a:pPr>
            <a:r>
              <a:rPr lang="ru-RU" sz="2400" dirty="0" smtClean="0"/>
              <a:t>  </a:t>
            </a:r>
          </a:p>
          <a:p>
            <a:pPr>
              <a:buNone/>
            </a:pPr>
            <a:r>
              <a:rPr lang="ru-RU" sz="2900" dirty="0" smtClean="0"/>
              <a:t>- </a:t>
            </a:r>
            <a:r>
              <a:rPr lang="en-US" sz="2900" dirty="0" smtClean="0"/>
              <a:t>rg.ru</a:t>
            </a:r>
            <a:r>
              <a:rPr lang="ru-RU" sz="2900" dirty="0" smtClean="0"/>
              <a:t>/</a:t>
            </a:r>
            <a:r>
              <a:rPr lang="en-US" sz="2900" dirty="0" smtClean="0"/>
              <a:t> art </a:t>
            </a:r>
            <a:r>
              <a:rPr lang="ru-RU" sz="2900" dirty="0" smtClean="0"/>
              <a:t>/</a:t>
            </a:r>
            <a:r>
              <a:rPr lang="en-US" sz="2900" dirty="0" smtClean="0"/>
              <a:t>rg.ru</a:t>
            </a:r>
            <a:r>
              <a:rPr lang="ru-RU" sz="2900" dirty="0" smtClean="0"/>
              <a:t>/</a:t>
            </a:r>
            <a:r>
              <a:rPr lang="en-US" sz="2900" dirty="0" smtClean="0"/>
              <a:t> art</a:t>
            </a:r>
            <a:r>
              <a:rPr lang="ru-RU" sz="2900" dirty="0" smtClean="0"/>
              <a:t>/</a:t>
            </a:r>
            <a:r>
              <a:rPr lang="en-US" sz="2900" dirty="0" smtClean="0"/>
              <a:t>1514630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- </a:t>
            </a:r>
            <a:r>
              <a:rPr lang="ru-RU" sz="2900" u="sng" dirty="0" smtClean="0">
                <a:hlinkClick r:id="rId2"/>
              </a:rPr>
              <a:t>https://www.rbc.ru/politics/01/03/2018/5a97dd9e9a794781fe4bc64b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- Фото </a:t>
            </a:r>
            <a:r>
              <a:rPr lang="ru-RU" sz="2900" b="1" cap="all" dirty="0" smtClean="0"/>
              <a:t>«РОССИЯ-24»/YOUTUBE.COM</a:t>
            </a:r>
            <a:endParaRPr lang="ru-RU" sz="29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Из послания президента РФ В.В. Путина Федеральному собранию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Новейшие военные разработки  - не угроза, а гарантия мира на Земле и призыв к переговорам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928802"/>
            <a:ext cx="4186238" cy="424339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   «</a:t>
            </a:r>
            <a:r>
              <a:rPr lang="ru-RU" sz="2000" b="1" dirty="0" smtClean="0"/>
              <a:t>Мы никому не угрожаем, ни на кого не собираемся нападать, ничего ни у кого, угрожая оружием, не собираемся отнять: у нас у самих всё есть. Наоборот, считаю необходимым подчеркнуть (и это очень важно): растущая мощь России – это надёжная гарантия мира на нашей планете»</a:t>
            </a:r>
          </a:p>
          <a:p>
            <a:r>
              <a:rPr lang="ru-RU" sz="2000" dirty="0" smtClean="0"/>
              <a:t>                                       </a:t>
            </a:r>
            <a:r>
              <a:rPr lang="ru-RU" sz="2000" b="1" dirty="0" smtClean="0"/>
              <a:t>В. В. Путин.</a:t>
            </a:r>
          </a:p>
          <a:p>
            <a:endParaRPr lang="ru-RU" sz="2000" dirty="0"/>
          </a:p>
        </p:txBody>
      </p:sp>
      <p:pic>
        <p:nvPicPr>
          <p:cNvPr id="5" name="Содержимое 4" descr="Президент России Владимир Путин во время оглашения послания Федеральному Собранию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50059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5786454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В. В. Путин </a:t>
            </a:r>
            <a:r>
              <a:rPr lang="ru-RU" dirty="0"/>
              <a:t>во </a:t>
            </a:r>
            <a:r>
              <a:rPr lang="ru-RU" dirty="0" smtClean="0"/>
              <a:t>время послания </a:t>
            </a:r>
            <a:r>
              <a:rPr lang="ru-RU" dirty="0"/>
              <a:t>Федеральному </a:t>
            </a:r>
            <a:r>
              <a:rPr lang="ru-RU" dirty="0" smtClean="0"/>
              <a:t>собранию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1 марта 2018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cs typeface="Aharoni" pitchFamily="2" charset="-79"/>
              </a:rPr>
              <a:t>Что известно про вооружения России, представленные президентом В.В.Путиным?</a:t>
            </a:r>
            <a:endParaRPr lang="ru-RU" sz="2800" b="1" dirty="0"/>
          </a:p>
        </p:txBody>
      </p:sp>
      <p:pic>
        <p:nvPicPr>
          <p:cNvPr id="4" name="Содержимое 3" descr="Российское оружие, о котором никто официально не говори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01121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17617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А теперь о каждом виде оружия поподробнее</a:t>
            </a:r>
            <a:endParaRPr lang="ru-RU" sz="2000" b="1" dirty="0"/>
          </a:p>
        </p:txBody>
      </p:sp>
      <p:pic>
        <p:nvPicPr>
          <p:cNvPr id="3" name="Рисунок 2" descr="C:\Users\Домашний\Desktop\wx108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9"/>
            <a:ext cx="6643734" cy="565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Межбаллистическая</a:t>
            </a:r>
            <a:r>
              <a:rPr lang="ru-RU" sz="2800" b="1" dirty="0" smtClean="0"/>
              <a:t> ракета «Сармат»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357718" cy="495490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      </a:t>
            </a:r>
            <a:r>
              <a:rPr lang="ru-RU" sz="1800" b="1" dirty="0" smtClean="0"/>
              <a:t>Тяжёлая жидкостная МБР, призванная заменить систему «Воевода», которая была разработана ещё в СССР. Имеет больше боевых блоков и меньший активный участок траектории (до разделения ступеней), что практически исключает их перехват средствами ПРО.</a:t>
            </a:r>
          </a:p>
          <a:p>
            <a:pPr algn="just">
              <a:buNone/>
            </a:pPr>
            <a:r>
              <a:rPr lang="ru-RU" sz="1800" b="1" dirty="0" smtClean="0"/>
              <a:t>          Если у «Воеводы» дальность была 11 тыс.км, то у «Сармата» она практически неограниченна.</a:t>
            </a:r>
          </a:p>
          <a:p>
            <a:pPr algn="just">
              <a:buNone/>
            </a:pPr>
            <a:r>
              <a:rPr lang="ru-RU" sz="1800" b="1" dirty="0" smtClean="0"/>
              <a:t>         Ракета может атаковать не только через Северный, но и через Южный полюс.</a:t>
            </a:r>
          </a:p>
          <a:p>
            <a:pPr algn="just">
              <a:buNone/>
            </a:pPr>
            <a:r>
              <a:rPr lang="ru-RU" sz="1800" b="1" dirty="0" smtClean="0"/>
              <a:t>          К тому же размеры «Сармата» позволяют размещать его в уже существующих шахтных пусковых установках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                        </a:t>
            </a:r>
            <a:r>
              <a:rPr lang="ru-RU" sz="1400" b="1" dirty="0" smtClean="0"/>
              <a:t>«Сармат» на полигоне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5" name="Содержимое 4" descr="Ракета &quot;Сармат&quot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5719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expert.ru/data/public/465513/465540/029_expert_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643314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4114800" cy="578645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</a:t>
            </a:r>
            <a:r>
              <a:rPr lang="ru-RU" sz="2200" b="1" dirty="0" smtClean="0">
                <a:solidFill>
                  <a:schemeClr val="tx1"/>
                </a:solidFill>
              </a:rPr>
              <a:t>«</a:t>
            </a:r>
            <a:r>
              <a:rPr lang="ru-RU" sz="2200" b="1" dirty="0" err="1" smtClean="0">
                <a:solidFill>
                  <a:schemeClr val="tx1"/>
                </a:solidFill>
              </a:rPr>
              <a:t>Шахматка</a:t>
            </a:r>
            <a:r>
              <a:rPr lang="ru-RU" sz="2200" b="1" dirty="0" smtClean="0">
                <a:solidFill>
                  <a:schemeClr val="tx1"/>
                </a:solidFill>
              </a:rPr>
              <a:t>» на ракете – для определения скорости выхода из шахты. «Сармат» быстрее всех существующих МБР выходит на баллистическую траекторию. И исключает своё поражение от комплексов ПРО на начальном участке.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 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     Российские ученые решили проблему, сделав «Сармат» в два раза легче «Воеводы», но с такими двигателями и с таким горючим, которое позволяет ракете молнией выпрыгнуть из шахты. Засечь не смогут самые лучшие компьютеры США.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" name="Содержимое 6" descr="Межбаллистическая ракета «Сармат». Был продемонстрирован пуск на полную дальность. «Шахматка» на ракете – для определения скорости выхода из шахты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40386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53218"/>
            <a:ext cx="4541299" cy="624761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А дальше - ракета ложится на боевой курс и на определенной высоте «выплевывает» букет боеголовок. И настоящих, и ложных. Они идут на цель против законов классической баллистики. Меняют высоту и курс (из-за этого американцы прозвали их «бешеными»).   Рассчитать точку приземления такой боеголовки не способен ни один компьютерный комплекс ПРО в мире.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  Этот комплекс является не только спасением стратегических ядерных сил России, но он также выполняет роль гаранта независимости и суверенитета России.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3" name="Рисунок 2" descr="http://2.bp.blogspot.com/-90kri2gVzEQ/VQZZlb9V0VI/AAAAAAAALCY/_Q-15GNfvyw/s1600/d43da3104f0a62760f81f1693b0cbbc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5005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047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dfnc.ru/wp-content/uploads/2016/07/Raketa-Sarmat-harakteristiki-1024x7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64399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Малогабаритная сверхмощная крылатая ракета с ядерной энергетической установкой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5000660" cy="5429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800" b="1" dirty="0" smtClean="0"/>
              <a:t>В конце 2017 года на Центральном полигоне Плесецк Российской Федерации состоялся успешный пуск новейшей российской крылатой ракеты с ядерной энергоустановкой. В ходе полета энергоустановка вышла на заданную мощность, обеспечила необходимый уровень тяги двигателя.</a:t>
            </a:r>
          </a:p>
          <a:p>
            <a:pPr>
              <a:buNone/>
            </a:pPr>
            <a:r>
              <a:rPr lang="ru-RU" sz="1800" b="1" dirty="0" smtClean="0"/>
              <a:t>        Испытания подтвердили, что уровень тяги двигателя позволяет ракете находиться в воздухе практически неограниченное время.</a:t>
            </a:r>
          </a:p>
          <a:p>
            <a:pPr>
              <a:buNone/>
            </a:pPr>
            <a:r>
              <a:rPr lang="ru-RU" sz="1800" b="1" dirty="0" smtClean="0"/>
              <a:t>         Как любая крылатая ракета, она летает низко , с </a:t>
            </a:r>
            <a:r>
              <a:rPr lang="ru-RU" sz="1800" b="1" dirty="0" err="1" smtClean="0"/>
              <a:t>огибанием</a:t>
            </a:r>
            <a:r>
              <a:rPr lang="ru-RU" sz="1800" b="1" dirty="0" smtClean="0"/>
              <a:t> рельефа местности, что затрудняет её перехват. А ядерный двигатель позволяет заходить на цель с самых неожиданных ракурсов. При этом длительность боевого дежурства такой ракеты от момента пуска до получения сигнала к атаке может измеряться неделями.</a:t>
            </a:r>
          </a:p>
          <a:p>
            <a:endParaRPr lang="ru-RU" sz="1800" dirty="0"/>
          </a:p>
        </p:txBody>
      </p:sp>
      <p:pic>
        <p:nvPicPr>
          <p:cNvPr id="5" name="Содержимое 4" descr="Пуск ракеты &quot;Сармат&quot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444" y="3097689"/>
            <a:ext cx="3286148" cy="179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dn.iz.ru/sites/default/files/styles/255x170/public/article-2018-03/RIAN_159092.HR_.ru_1.jpg?itok=gH0bRzy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357298"/>
            <a:ext cx="242379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pnp.ru/upload/entities/2018/03/01/articleImage/image/7c/18/e7/af/fdcf51f791b456606878ddd91dc3a5e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000636"/>
            <a:ext cx="3257079" cy="171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583</TotalTime>
  <Words>836</Words>
  <Application>Microsoft Office PowerPoint</Application>
  <PresentationFormat>Экран (4:3)</PresentationFormat>
  <Paragraphs>103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                                                                                                Опытом делюсь с коллегами                    Некоторые физические параметры шести видов суперсовременного оружия Российской Федерации</vt:lpstr>
      <vt:lpstr>Из послания президента РФ В.В. Путина Федеральному собранию Новейшие военные разработки  - не угроза, а гарантия мира на Земле и призыв к переговорам</vt:lpstr>
      <vt:lpstr>Что известно про вооружения России, представленные президентом В.В.Путиным?</vt:lpstr>
      <vt:lpstr>А теперь о каждом виде оружия поподробнее</vt:lpstr>
      <vt:lpstr>Межбаллистическая ракета «Сармат»</vt:lpstr>
      <vt:lpstr>     «Шахматка» на ракете – для определения скорости выхода из шахты. «Сармат» быстрее всех существующих МБР выходит на баллистическую траекторию. И исключает своё поражение от комплексов ПРО на начальном участке.        Российские ученые решили проблему, сделав «Сармат» в два раза легче «Воеводы», но с такими двигателями и с таким горючим, которое позволяет ракете молнией выпрыгнуть из шахты. Засечь не смогут самые лучшие компьютеры США.  </vt:lpstr>
      <vt:lpstr>   А дальше - ракета ложится на боевой курс и на определенной высоте «выплевывает» букет боеголовок. И настоящих, и ложных. Они идут на цель против законов классической баллистики. Меняют высоту и курс (из-за этого американцы прозвали их «бешеными»).   Рассчитать точку приземления такой боеголовки не способен ни один компьютерный комплекс ПРО в мире.    Этот комплекс является не только спасением стратегических ядерных сил России, но он также выполняет роль гаранта независимости и суверенитета России. </vt:lpstr>
      <vt:lpstr>Слайд 8</vt:lpstr>
      <vt:lpstr>Малогабаритная сверхмощная крылатая ракета с ядерной энергетической установкой</vt:lpstr>
      <vt:lpstr>     В результате, малозаметная ракета, несущая ядерную боеголовку, едва заметна на радарах и может не опасаться всех существующих систем ПРО благодаря непредсказуемой траектории полета. </vt:lpstr>
      <vt:lpstr>Высокочастотный гиперзвуковой авиационный ракетный комплекс «Кинжал»</vt:lpstr>
      <vt:lpstr>Авиационная гиперзвуковая противокорабельная  ракета «Кинжал» стартовала с Миг-31БМ </vt:lpstr>
      <vt:lpstr>Боевые лазерные комплексы</vt:lpstr>
      <vt:lpstr>Ракетный комплекс стратегического назначения с гиперзвуковым (до 20 «звуков») планирующим блоком «Авангард» </vt:lpstr>
      <vt:lpstr>Слайд 15</vt:lpstr>
      <vt:lpstr>Беспилотный подводный аппарат с ядерной энергоустановкой </vt:lpstr>
      <vt:lpstr>Слайд 17</vt:lpstr>
      <vt:lpstr>Для презентации использовались следующие источники информации: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6 видов нового оружия    что известно про вооружения, представленные президентом?</dc:title>
  <dc:creator>Домашний</dc:creator>
  <cp:lastModifiedBy>Домашний</cp:lastModifiedBy>
  <cp:revision>104</cp:revision>
  <dcterms:created xsi:type="dcterms:W3CDTF">2018-03-11T13:27:09Z</dcterms:created>
  <dcterms:modified xsi:type="dcterms:W3CDTF">2018-04-20T18:19:49Z</dcterms:modified>
</cp:coreProperties>
</file>