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media/audio11.wav" ContentType="audio/x-wav"/>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56" r:id="rId2"/>
    <p:sldId id="258" r:id="rId3"/>
    <p:sldId id="259" r:id="rId4"/>
    <p:sldId id="261" r:id="rId5"/>
    <p:sldId id="262" r:id="rId6"/>
    <p:sldId id="263" r:id="rId7"/>
    <p:sldId id="260" r:id="rId8"/>
    <p:sldId id="277" r:id="rId9"/>
    <p:sldId id="27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80" d="100"/>
          <a:sy n="80" d="100"/>
        </p:scale>
        <p:origin x="-90" y="-7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9462EF3-3C4F-43EE-ACEE-D4B806740EA3}"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97385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786BE5-D2A3-4BF0-8B30-D7403E61B3DC}"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730127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786BE5-D2A3-4BF0-8B30-D7403E61B3DC}"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4441480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3DD5BDE-5A90-4611-82E9-0FC5746D30C5}"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727981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786BE5-D2A3-4BF0-8B30-D7403E61B3DC}"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7107845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0786BE5-D2A3-4BF0-8B30-D7403E61B3DC}"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15646553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51493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807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86964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09472EB-AC54-4713-BFC2-BEB621108C63}" type="datetimeFigureOut">
              <a:rPr lang="en-US" smtClean="0"/>
              <a:pPr/>
              <a:t>2/5/2018</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9386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pPr/>
              <a:t>2/5/2018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665536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pPr/>
              <a:t>2/5/2018</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3042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pPr/>
              <a:t>2/5/2018</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7407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pPr/>
              <a:t>2/5/2018</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8500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6ED06B6-C816-4861-964D-15A98395707D}" type="datetimeFigureOut">
              <a:rPr lang="en-US" smtClean="0"/>
              <a:pPr/>
              <a:t>2/5/2018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4300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0B1A8AB-EA7C-4B1B-9D73-E2551851FABE}" type="datetimeFigureOut">
              <a:rPr lang="en-US" smtClean="0"/>
              <a:pPr/>
              <a:t>2/5/2018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89209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786BE5-D2A3-4BF0-8B30-D7403E61B3DC}" type="datetimeFigureOut">
              <a:rPr lang="en-US" smtClean="0"/>
              <a:pPr/>
              <a:t>2/5/2018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528952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8000" b="1" i="1" dirty="0" smtClean="0">
                <a:solidFill>
                  <a:srgbClr val="FFC000"/>
                </a:solidFill>
                <a:cs typeface="Narkisim" panose="020E0502050101010101" pitchFamily="34" charset="-79"/>
              </a:rPr>
              <a:t>Интересные факты о наших птицах</a:t>
            </a:r>
            <a:endParaRPr lang="ru-RU" sz="8000" b="1" i="1" dirty="0">
              <a:solidFill>
                <a:srgbClr val="FFC000"/>
              </a:solidFill>
              <a:cs typeface="Narkisim" panose="020E0502050101010101" pitchFamily="34" charset="-79"/>
            </a:endParaRPr>
          </a:p>
        </p:txBody>
      </p:sp>
      <p:sp>
        <p:nvSpPr>
          <p:cNvPr id="5" name="Текст 4"/>
          <p:cNvSpPr>
            <a:spLocks noGrp="1"/>
          </p:cNvSpPr>
          <p:nvPr>
            <p:ph type="body" idx="1"/>
          </p:nvPr>
        </p:nvSpPr>
        <p:spPr>
          <a:xfrm>
            <a:off x="7109137" y="4994676"/>
            <a:ext cx="4766397" cy="1641532"/>
          </a:xfrm>
        </p:spPr>
        <p:txBody>
          <a:bodyPr/>
          <a:lstStyle/>
          <a:p>
            <a:r>
              <a:rPr lang="ru-RU" dirty="0" smtClean="0">
                <a:solidFill>
                  <a:schemeClr val="tx1"/>
                </a:solidFill>
              </a:rPr>
              <a:t>Выполнила педагог дополнительного образования </a:t>
            </a:r>
            <a:r>
              <a:rPr lang="ru-RU" dirty="0" smtClean="0">
                <a:solidFill>
                  <a:schemeClr val="tx1"/>
                </a:solidFill>
              </a:rPr>
              <a:t>МБУ ДО «ДДТ г</a:t>
            </a:r>
            <a:r>
              <a:rPr lang="ru-RU" dirty="0" smtClean="0">
                <a:solidFill>
                  <a:schemeClr val="tx1"/>
                </a:solidFill>
              </a:rPr>
              <a:t>. Калининска Саратовской </a:t>
            </a:r>
            <a:r>
              <a:rPr lang="ru-RU" dirty="0" smtClean="0">
                <a:solidFill>
                  <a:schemeClr val="tx1"/>
                </a:solidFill>
              </a:rPr>
              <a:t>области» </a:t>
            </a:r>
            <a:r>
              <a:rPr lang="ru-RU" dirty="0" smtClean="0">
                <a:solidFill>
                  <a:schemeClr val="tx1"/>
                </a:solidFill>
              </a:rPr>
              <a:t>Гусева Раиса Александровна</a:t>
            </a:r>
            <a:endParaRPr lang="ru-RU" dirty="0">
              <a:solidFill>
                <a:schemeClr val="tx1"/>
              </a:solidFill>
            </a:endParaRPr>
          </a:p>
        </p:txBody>
      </p:sp>
      <p:pic>
        <p:nvPicPr>
          <p:cNvPr id="4102" name="Picture 6" descr="http://www.ukrcommerce.com/files/foto/2017-04/584119_1.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9024" y="3597833"/>
            <a:ext cx="2793687" cy="2793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9879332"/>
      </p:ext>
    </p:extLst>
  </p:cSld>
  <p:clrMapOvr>
    <a:masterClrMapping/>
  </p:clrMapOvr>
  <mc:AlternateContent xmlns:mc="http://schemas.openxmlformats.org/markup-compatibility/2006">
    <mc:Choice xmlns:p14="http://schemas.microsoft.com/office/powerpoint/2010/main" xmlns="" Requires="p14">
      <p:transition spd="slow" p14:dur="1400">
        <p14:ripple/>
        <p:sndAc>
          <p:stSnd>
            <p:snd r:embed="rId4"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60608"/>
            <a:ext cx="7173532" cy="6368603"/>
          </a:xfrm>
        </p:spPr>
        <p:txBody>
          <a:bodyPr/>
          <a:lstStyle/>
          <a:p>
            <a:r>
              <a:rPr lang="ru-RU" b="1" dirty="0" smtClean="0">
                <a:solidFill>
                  <a:srgbClr val="FFC000"/>
                </a:solidFill>
              </a:rPr>
              <a:t>                   Грач </a:t>
            </a:r>
            <a:r>
              <a:rPr lang="ru-RU" sz="1800" b="1" dirty="0">
                <a:solidFill>
                  <a:srgbClr val="FFC000"/>
                </a:solidFill>
              </a:rPr>
              <a:t/>
            </a:r>
            <a:br>
              <a:rPr lang="ru-RU" sz="1800" b="1" dirty="0">
                <a:solidFill>
                  <a:srgbClr val="FFC000"/>
                </a:solidFill>
              </a:rPr>
            </a:br>
            <a:r>
              <a:rPr lang="ru-RU" sz="1800" b="1" dirty="0">
                <a:solidFill>
                  <a:schemeClr val="tx1"/>
                </a:solidFill>
              </a:rPr>
              <a:t>Отличить грача, от вороны просто – у вороны вокруг клюва есть перья, а у грача нет.</a:t>
            </a:r>
            <a:r>
              <a:rPr lang="en-US" sz="1800" b="1" dirty="0" smtClean="0">
                <a:solidFill>
                  <a:schemeClr val="tx1"/>
                </a:solidFill>
              </a:rPr>
              <a:t/>
            </a:r>
            <a:br>
              <a:rPr lang="en-US" sz="1800" b="1" dirty="0" smtClean="0">
                <a:solidFill>
                  <a:schemeClr val="tx1"/>
                </a:solidFill>
              </a:rPr>
            </a:br>
            <a:r>
              <a:rPr lang="ru-RU" sz="1800" b="1" dirty="0">
                <a:solidFill>
                  <a:schemeClr val="tx1"/>
                </a:solidFill>
              </a:rPr>
              <a:t>В природе грачи ведут себя очень интересно, они любят собираться колониями и шумно «галдят», часто они «развлекаются» гоняясь, друг за дружкой, отбирая пищу, или раскачиваются на ветках </a:t>
            </a:r>
            <a:r>
              <a:rPr lang="ru-RU" sz="1800" b="1" dirty="0" smtClean="0">
                <a:solidFill>
                  <a:schemeClr val="tx1"/>
                </a:solidFill>
              </a:rPr>
              <a:t>деревьев.</a:t>
            </a:r>
            <a:r>
              <a:rPr lang="ru-RU" sz="1800" b="1" dirty="0">
                <a:solidFill>
                  <a:schemeClr val="tx1"/>
                </a:solidFill>
              </a:rPr>
              <a:t/>
            </a:r>
            <a:br>
              <a:rPr lang="ru-RU" sz="1800" b="1" dirty="0">
                <a:solidFill>
                  <a:schemeClr val="tx1"/>
                </a:solidFill>
              </a:rPr>
            </a:br>
            <a:r>
              <a:rPr lang="ru-RU" sz="1800" b="1" dirty="0" smtClean="0">
                <a:solidFill>
                  <a:srgbClr val="FFC000"/>
                </a:solidFill>
              </a:rPr>
              <a:t> </a:t>
            </a:r>
            <a:r>
              <a:rPr lang="ru-RU" sz="1800" b="1" dirty="0">
                <a:solidFill>
                  <a:schemeClr val="tx1"/>
                </a:solidFill>
              </a:rPr>
              <a:t>Если взглянуть на фото грача, птица покажется очень мрачной, злой и даже страшной, однако это далеко не так.</a:t>
            </a:r>
            <a:br>
              <a:rPr lang="ru-RU" sz="1800" b="1" dirty="0">
                <a:solidFill>
                  <a:schemeClr val="tx1"/>
                </a:solidFill>
              </a:rPr>
            </a:br>
            <a:r>
              <a:rPr lang="ru-RU" sz="1800" b="1" dirty="0" smtClean="0">
                <a:solidFill>
                  <a:schemeClr val="tx1"/>
                </a:solidFill>
              </a:rPr>
              <a:t>  Ученые </a:t>
            </a:r>
            <a:r>
              <a:rPr lang="ru-RU" sz="1800" b="1" dirty="0">
                <a:solidFill>
                  <a:schemeClr val="tx1"/>
                </a:solidFill>
              </a:rPr>
              <a:t>приравнивают интеллекту грачей к интеллекту обезьян.</a:t>
            </a:r>
            <a:br>
              <a:rPr lang="ru-RU" sz="1800" b="1" dirty="0">
                <a:solidFill>
                  <a:schemeClr val="tx1"/>
                </a:solidFill>
              </a:rPr>
            </a:br>
            <a:r>
              <a:rPr lang="ru-RU" sz="1800" b="1" dirty="0" smtClean="0">
                <a:solidFill>
                  <a:schemeClr val="tx1"/>
                </a:solidFill>
              </a:rPr>
              <a:t>  В </a:t>
            </a:r>
            <a:r>
              <a:rPr lang="ru-RU" sz="1800" b="1" dirty="0">
                <a:solidFill>
                  <a:schemeClr val="tx1"/>
                </a:solidFill>
              </a:rPr>
              <a:t>19 веке этих птиц употребляли в пищу бедняки Европы.</a:t>
            </a:r>
            <a:br>
              <a:rPr lang="ru-RU" sz="1800" b="1" dirty="0">
                <a:solidFill>
                  <a:schemeClr val="tx1"/>
                </a:solidFill>
              </a:rPr>
            </a:br>
            <a:r>
              <a:rPr lang="ru-RU" sz="1800" b="1" dirty="0" smtClean="0">
                <a:solidFill>
                  <a:schemeClr val="tx1"/>
                </a:solidFill>
              </a:rPr>
              <a:t>  При </a:t>
            </a:r>
            <a:r>
              <a:rPr lang="ru-RU" sz="1800" b="1" dirty="0">
                <a:solidFill>
                  <a:schemeClr val="tx1"/>
                </a:solidFill>
              </a:rPr>
              <a:t>правильном уходе грачей в неволе можно научить разговаривать.</a:t>
            </a:r>
            <a:br>
              <a:rPr lang="ru-RU" sz="1800" b="1" dirty="0">
                <a:solidFill>
                  <a:schemeClr val="tx1"/>
                </a:solidFill>
              </a:rPr>
            </a:br>
            <a:r>
              <a:rPr lang="ru-RU" sz="1800" b="1" dirty="0" smtClean="0">
                <a:solidFill>
                  <a:schemeClr val="tx1"/>
                </a:solidFill>
              </a:rPr>
              <a:t>  Петь </a:t>
            </a:r>
            <a:r>
              <a:rPr lang="ru-RU" sz="1800" b="1" dirty="0">
                <a:solidFill>
                  <a:schemeClr val="tx1"/>
                </a:solidFill>
              </a:rPr>
              <a:t>грачи не умеют вовсе, однако замечательно подражают разным звукам.</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03077" y="218941"/>
            <a:ext cx="5125792" cy="6091774"/>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48141" y="5136024"/>
            <a:ext cx="911583" cy="1032163"/>
          </a:xfrm>
          <a:prstGeom prst="rect">
            <a:avLst/>
          </a:prstGeom>
        </p:spPr>
      </p:pic>
    </p:spTree>
    <p:extLst>
      <p:ext uri="{BB962C8B-B14F-4D97-AF65-F5344CB8AC3E}">
        <p14:creationId xmlns:p14="http://schemas.microsoft.com/office/powerpoint/2010/main" xmlns="" val="271759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16878" y="0"/>
            <a:ext cx="5692463" cy="6091708"/>
          </a:xfrm>
        </p:spPr>
        <p:txBody>
          <a:bodyPr/>
          <a:lstStyle/>
          <a:p>
            <a:r>
              <a:rPr lang="ru-RU" b="1" dirty="0" smtClean="0">
                <a:solidFill>
                  <a:srgbClr val="FFC000"/>
                </a:solidFill>
              </a:rPr>
              <a:t>          Воробей</a:t>
            </a:r>
            <a:r>
              <a:rPr lang="en-US" b="1" dirty="0" smtClean="0">
                <a:solidFill>
                  <a:srgbClr val="FFC000"/>
                </a:solidFill>
              </a:rPr>
              <a:t/>
            </a:r>
            <a:br>
              <a:rPr lang="en-US" b="1" dirty="0" smtClean="0">
                <a:solidFill>
                  <a:srgbClr val="FFC000"/>
                </a:solidFill>
              </a:rPr>
            </a:br>
            <a:r>
              <a:rPr lang="ru-RU" sz="1800" b="1" dirty="0" smtClean="0">
                <a:solidFill>
                  <a:schemeClr val="tx1"/>
                </a:solidFill>
              </a:rPr>
              <a:t>Воробей </a:t>
            </a:r>
            <a:r>
              <a:rPr lang="ru-RU" sz="1800" b="1" dirty="0">
                <a:solidFill>
                  <a:schemeClr val="tx1"/>
                </a:solidFill>
              </a:rPr>
              <a:t>– это небольшая птичка семейства воробьиных. По всему земному шару живёт около 1 миллиарда особей. Это примерно по одному воробушку на каждые восемь человек. Оказывается, воробьи вовсе не </a:t>
            </a:r>
            <a:r>
              <a:rPr lang="ru-RU" sz="1800" b="1" dirty="0" err="1">
                <a:solidFill>
                  <a:schemeClr val="tx1"/>
                </a:solidFill>
              </a:rPr>
              <a:t>трудоголики</a:t>
            </a:r>
            <a:r>
              <a:rPr lang="ru-RU" sz="1800" b="1" dirty="0">
                <a:solidFill>
                  <a:schemeClr val="tx1"/>
                </a:solidFill>
              </a:rPr>
              <a:t>. Так, будучи в воздухе, они не могут летать более 15 мин, им обязательно нужен отдых для восстановления сил. Средняя продолжительность жизни воробьев от 9 до 21 месяца. Встречались такие особи, которые жили и по 9, и по 11 лет. У воробьёв глаза построены так, что он видит мир в розоватом свете. </a:t>
            </a:r>
            <a:r>
              <a:rPr lang="ru-RU" sz="1800" b="1" dirty="0" smtClean="0">
                <a:solidFill>
                  <a:schemeClr val="tx1"/>
                </a:solidFill>
              </a:rPr>
              <a:t>В </a:t>
            </a:r>
            <a:r>
              <a:rPr lang="ru-RU" sz="1800" b="1" dirty="0">
                <a:solidFill>
                  <a:schemeClr val="tx1"/>
                </a:solidFill>
              </a:rPr>
              <a:t>шее воробья позвонков в два раза больше, чем у </a:t>
            </a:r>
            <a:r>
              <a:rPr lang="ru-RU" sz="1800" b="1" dirty="0" smtClean="0">
                <a:solidFill>
                  <a:schemeClr val="tx1"/>
                </a:solidFill>
              </a:rPr>
              <a:t>жирафа.</a:t>
            </a:r>
            <a:br>
              <a:rPr lang="ru-RU" sz="1800" b="1" dirty="0" smtClean="0">
                <a:solidFill>
                  <a:schemeClr val="tx1"/>
                </a:solidFill>
              </a:rPr>
            </a:br>
            <a:r>
              <a:rPr lang="ru-RU" sz="1800" b="1" dirty="0">
                <a:solidFill>
                  <a:schemeClr val="tx1"/>
                </a:solidFill>
              </a:rPr>
              <a:t> </a:t>
            </a:r>
            <a:r>
              <a:rPr lang="ru-RU" sz="1800" b="1" dirty="0" smtClean="0">
                <a:solidFill>
                  <a:schemeClr val="tx1"/>
                </a:solidFill>
              </a:rPr>
              <a:t> </a:t>
            </a:r>
            <a:r>
              <a:rPr lang="ru-RU" sz="1800" b="1" dirty="0">
                <a:solidFill>
                  <a:schemeClr val="tx1"/>
                </a:solidFill>
              </a:rPr>
              <a:t>Воробьям даже ставят памятники, хоть это и звучит странно, но не только в </a:t>
            </a:r>
            <a:r>
              <a:rPr lang="ru-RU" sz="1800" b="1" dirty="0" err="1" smtClean="0">
                <a:solidFill>
                  <a:schemeClr val="tx1"/>
                </a:solidFill>
              </a:rPr>
              <a:t>России.В</a:t>
            </a:r>
            <a:r>
              <a:rPr lang="ru-RU" sz="1800" b="1" dirty="0" smtClean="0">
                <a:solidFill>
                  <a:schemeClr val="tx1"/>
                </a:solidFill>
              </a:rPr>
              <a:t> </a:t>
            </a:r>
            <a:r>
              <a:rPr lang="ru-RU" sz="1800" b="1" dirty="0">
                <a:solidFill>
                  <a:schemeClr val="tx1"/>
                </a:solidFill>
              </a:rPr>
              <a:t>Бостоне в XIX веке был воздвигнут памятник воробью за уничтожение насекомых-вредителей.</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39900" y="198012"/>
            <a:ext cx="5911402" cy="4433552"/>
          </a:xfrm>
          <a:prstGeom prst="rect">
            <a:avLst/>
          </a:prstGeom>
        </p:spPr>
      </p:pic>
      <p:pic>
        <p:nvPicPr>
          <p:cNvPr id="3074" name="Picture 2" descr="https://www.swoozo.com/image-2/thumbnail-big/10194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80551" y="4631564"/>
            <a:ext cx="3270265" cy="2180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5238021"/>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0795" y="206061"/>
            <a:ext cx="6731357" cy="6651939"/>
          </a:xfrm>
        </p:spPr>
        <p:txBody>
          <a:bodyPr>
            <a:normAutofit fontScale="90000"/>
          </a:bodyPr>
          <a:lstStyle/>
          <a:p>
            <a:r>
              <a:rPr lang="en-US" b="1" dirty="0" smtClean="0">
                <a:solidFill>
                  <a:srgbClr val="FFC000"/>
                </a:solidFill>
              </a:rPr>
              <a:t>            </a:t>
            </a:r>
            <a:r>
              <a:rPr lang="ru-RU" b="1" dirty="0" smtClean="0">
                <a:solidFill>
                  <a:srgbClr val="FFC000"/>
                </a:solidFill>
              </a:rPr>
              <a:t/>
            </a:r>
            <a:br>
              <a:rPr lang="ru-RU" b="1" dirty="0" smtClean="0">
                <a:solidFill>
                  <a:srgbClr val="FFC000"/>
                </a:solidFill>
              </a:rPr>
            </a:br>
            <a:r>
              <a:rPr lang="ru-RU" b="1" dirty="0">
                <a:solidFill>
                  <a:srgbClr val="FFC000"/>
                </a:solidFill>
              </a:rPr>
              <a:t> </a:t>
            </a:r>
            <a:r>
              <a:rPr lang="ru-RU" b="1" dirty="0" smtClean="0">
                <a:solidFill>
                  <a:srgbClr val="FFC000"/>
                </a:solidFill>
              </a:rPr>
              <a:t>                Ворона</a:t>
            </a:r>
            <a:r>
              <a:rPr lang="en-US" b="1" dirty="0" smtClean="0">
                <a:solidFill>
                  <a:srgbClr val="FFC000"/>
                </a:solidFill>
              </a:rPr>
              <a:t/>
            </a:r>
            <a:br>
              <a:rPr lang="en-US" b="1" dirty="0" smtClean="0">
                <a:solidFill>
                  <a:srgbClr val="FFC000"/>
                </a:solidFill>
              </a:rPr>
            </a:br>
            <a:r>
              <a:rPr lang="ru-RU" b="1" dirty="0">
                <a:solidFill>
                  <a:schemeClr val="tx1"/>
                </a:solidFill>
              </a:rPr>
              <a:t> </a:t>
            </a:r>
            <a:r>
              <a:rPr lang="ru-RU" sz="1800" b="1" dirty="0">
                <a:solidFill>
                  <a:schemeClr val="tx1"/>
                </a:solidFill>
              </a:rPr>
              <a:t>Ворона – птица, относящаяся к отряду воробьинообразные,  семейству </a:t>
            </a:r>
            <a:r>
              <a:rPr lang="ru-RU" sz="1800" b="1" dirty="0" err="1">
                <a:solidFill>
                  <a:schemeClr val="tx1"/>
                </a:solidFill>
              </a:rPr>
              <a:t>врановые</a:t>
            </a:r>
            <a:r>
              <a:rPr lang="ru-RU" sz="1800" b="1" dirty="0">
                <a:solidFill>
                  <a:schemeClr val="tx1"/>
                </a:solidFill>
              </a:rPr>
              <a:t>, роду вороны (лат. </a:t>
            </a:r>
            <a:r>
              <a:rPr lang="ru-RU" sz="1800" b="1" dirty="0" err="1">
                <a:solidFill>
                  <a:schemeClr val="tx1"/>
                </a:solidFill>
              </a:rPr>
              <a:t>Corvus</a:t>
            </a:r>
            <a:r>
              <a:rPr lang="ru-RU" sz="1800" b="1" dirty="0">
                <a:solidFill>
                  <a:schemeClr val="tx1"/>
                </a:solidFill>
              </a:rPr>
              <a:t>). Вороны очень разумны. Так, при надвигающейся опасности для их деток, они могут бросать камни из гнезд прямо на людей. Что б не повадно было</a:t>
            </a:r>
            <a:r>
              <a:rPr lang="ru-RU" sz="1800" b="1" dirty="0" smtClean="0">
                <a:solidFill>
                  <a:schemeClr val="tx1"/>
                </a:solidFill>
              </a:rPr>
              <a:t>.</a:t>
            </a:r>
            <a:r>
              <a:rPr lang="ru-RU" sz="1800" dirty="0"/>
              <a:t> </a:t>
            </a:r>
            <a:r>
              <a:rPr lang="ru-RU" sz="1800" b="1" dirty="0">
                <a:solidFill>
                  <a:schemeClr val="tx1"/>
                </a:solidFill>
              </a:rPr>
              <a:t>Общение между собой у ворон очень интересное. Они интерпретируют "сказанное" другими членами стаи по клюву. Вороны очень свободолюбивые пернатые. Однако, находясь в неволе они привыкают к тому, кто о них заботится. В свою же очередь эти черные птички проявляют трепет и нежность к такому человеку. А, если на горизонте появляется "враг" - свирепствуют и громко кричат.</a:t>
            </a:r>
            <a:br>
              <a:rPr lang="ru-RU" sz="1800" b="1" dirty="0">
                <a:solidFill>
                  <a:schemeClr val="tx1"/>
                </a:solidFill>
              </a:rPr>
            </a:br>
            <a:r>
              <a:rPr lang="ru-RU" sz="1800" b="1" dirty="0">
                <a:solidFill>
                  <a:schemeClr val="tx1"/>
                </a:solidFill>
              </a:rPr>
              <a:t>Знаете ли вы, что ворон и ворона - это не самец и самка одного вида птиц, а абсолютно разные виды, относящихся к одному семейству – вороновых. Исследования проведенные американскими учеными показали, что вороны способны легко решать логические задачи уровня развития 5 летнего ребенка.</a:t>
            </a:r>
            <a:br>
              <a:rPr lang="ru-RU" sz="1800" b="1" dirty="0">
                <a:solidFill>
                  <a:schemeClr val="tx1"/>
                </a:solidFill>
              </a:rPr>
            </a:br>
            <a:r>
              <a:rPr lang="ru-RU" sz="1800" b="1" dirty="0">
                <a:solidFill>
                  <a:schemeClr val="tx1"/>
                </a:solidFill>
              </a:rPr>
              <a:t/>
            </a:r>
            <a:br>
              <a:rPr lang="ru-RU" sz="1800" b="1" dirty="0">
                <a:solidFill>
                  <a:schemeClr val="tx1"/>
                </a:solidFill>
              </a:rPr>
            </a:br>
            <a:r>
              <a:rPr lang="ru-RU" sz="1800" b="1" dirty="0">
                <a:solidFill>
                  <a:schemeClr val="tx1"/>
                </a:solidFill>
              </a:rPr>
              <a:t/>
            </a:r>
            <a:br>
              <a:rPr lang="ru-RU" sz="1800" b="1" dirty="0">
                <a:solidFill>
                  <a:schemeClr val="tx1"/>
                </a:solidFill>
              </a:rPr>
            </a:br>
            <a:endParaRPr lang="ru-RU" sz="1800" b="1" dirty="0">
              <a:solidFill>
                <a:schemeClr val="tx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9483" y="508716"/>
            <a:ext cx="5391312" cy="3601397"/>
          </a:xfrm>
          <a:prstGeom prst="rect">
            <a:avLst/>
          </a:prstGeom>
        </p:spPr>
      </p:pic>
      <p:pic>
        <p:nvPicPr>
          <p:cNvPr id="5" name="Picture 6" descr="http://www.ukrcommerce.com/files/foto/2017-04/584119_1.jpe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21761" y="4272155"/>
            <a:ext cx="2238115" cy="2238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52902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33" y="772732"/>
            <a:ext cx="5821250" cy="5280338"/>
          </a:xfrm>
        </p:spPr>
        <p:txBody>
          <a:bodyPr/>
          <a:lstStyle/>
          <a:p>
            <a:r>
              <a:rPr lang="en-US" sz="1800" b="1" dirty="0" smtClean="0">
                <a:solidFill>
                  <a:srgbClr val="FFC000"/>
                </a:solidFill>
              </a:rPr>
              <a:t>                        </a:t>
            </a:r>
            <a:r>
              <a:rPr lang="ru-RU" b="1" dirty="0" smtClean="0">
                <a:solidFill>
                  <a:srgbClr val="FFC000"/>
                </a:solidFill>
              </a:rPr>
              <a:t>Сорока</a:t>
            </a:r>
            <a:r>
              <a:rPr lang="en-US" sz="1800" b="1" dirty="0" smtClean="0">
                <a:solidFill>
                  <a:srgbClr val="FFC000"/>
                </a:solidFill>
              </a:rPr>
              <a:t/>
            </a:r>
            <a:br>
              <a:rPr lang="en-US" sz="1800" b="1" dirty="0" smtClean="0">
                <a:solidFill>
                  <a:srgbClr val="FFC000"/>
                </a:solidFill>
              </a:rPr>
            </a:br>
            <a:r>
              <a:rPr lang="en-US" sz="1800" b="1" dirty="0" smtClean="0">
                <a:solidFill>
                  <a:srgbClr val="FFC000"/>
                </a:solidFill>
              </a:rPr>
              <a:t/>
            </a:r>
            <a:br>
              <a:rPr lang="en-US" sz="1800" b="1" dirty="0" smtClean="0">
                <a:solidFill>
                  <a:srgbClr val="FFC000"/>
                </a:solidFill>
              </a:rPr>
            </a:br>
            <a:r>
              <a:rPr lang="en-US" sz="1800" b="1" dirty="0">
                <a:solidFill>
                  <a:srgbClr val="FFC000"/>
                </a:solidFill>
              </a:rPr>
              <a:t/>
            </a:r>
            <a:br>
              <a:rPr lang="en-US" sz="1800" b="1" dirty="0">
                <a:solidFill>
                  <a:srgbClr val="FFC000"/>
                </a:solidFill>
              </a:rPr>
            </a:br>
            <a:r>
              <a:rPr lang="en-US" sz="1800" b="1" dirty="0" smtClean="0">
                <a:solidFill>
                  <a:schemeClr val="tx1"/>
                </a:solidFill>
              </a:rPr>
              <a:t>C</a:t>
            </a:r>
            <a:r>
              <a:rPr lang="ru-RU" sz="1800" b="1" dirty="0" err="1" smtClean="0">
                <a:solidFill>
                  <a:schemeClr val="tx1"/>
                </a:solidFill>
              </a:rPr>
              <a:t>ороки</a:t>
            </a:r>
            <a:r>
              <a:rPr lang="ru-RU" sz="1800" b="1" dirty="0" smtClean="0">
                <a:solidFill>
                  <a:schemeClr val="tx1"/>
                </a:solidFill>
              </a:rPr>
              <a:t> </a:t>
            </a:r>
            <a:r>
              <a:rPr lang="ru-RU" sz="1800" b="1" dirty="0">
                <a:solidFill>
                  <a:schemeClr val="tx1"/>
                </a:solidFill>
              </a:rPr>
              <a:t>- едва ли не самые интеллектуально развитые птицы на Земле. Они способны проявлять печаль; у сорок существует несколько социальных ритуалов. Некоторые сороки способны имитировать голоса других птиц, животных, насекомых, преследуя </a:t>
            </a:r>
            <a:r>
              <a:rPr lang="ru-RU" sz="1800" b="1" dirty="0" smtClean="0">
                <a:solidFill>
                  <a:schemeClr val="tx1"/>
                </a:solidFill>
              </a:rPr>
              <a:t>свои </a:t>
            </a:r>
            <a:r>
              <a:rPr lang="ru-RU" sz="1800" b="1" dirty="0" err="1" smtClean="0">
                <a:solidFill>
                  <a:schemeClr val="tx1"/>
                </a:solidFill>
              </a:rPr>
              <a:t>цели.Например</a:t>
            </a:r>
            <a:r>
              <a:rPr lang="ru-RU" sz="1800" b="1" dirty="0">
                <a:solidFill>
                  <a:schemeClr val="tx1"/>
                </a:solidFill>
              </a:rPr>
              <a:t>, сороки имитируют стрекот саранчи как манок для этого насекомого. Сороки единственные из птиц способны узнавать себя в зеркале.</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53071" y="231820"/>
            <a:ext cx="6029459" cy="4522094"/>
          </a:xfrm>
          <a:prstGeom prst="rect">
            <a:avLst/>
          </a:prstGeom>
        </p:spPr>
      </p:pic>
      <p:pic>
        <p:nvPicPr>
          <p:cNvPr id="2050" name="Picture 2" descr="http://st.depositphotos.com/1967477/2738/v/450/depositphotos_27382621-Blue-bird-carto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59385" y="4478627"/>
            <a:ext cx="1546839" cy="18127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488349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634" y="222288"/>
            <a:ext cx="5898524" cy="5714872"/>
          </a:xfrm>
        </p:spPr>
        <p:txBody>
          <a:bodyPr>
            <a:normAutofit fontScale="90000"/>
          </a:bodyPr>
          <a:lstStyle/>
          <a:p>
            <a:r>
              <a:rPr lang="ru-RU" b="1" dirty="0">
                <a:solidFill>
                  <a:srgbClr val="FFC000"/>
                </a:solidFill>
              </a:rPr>
              <a:t>     </a:t>
            </a:r>
            <a:r>
              <a:rPr lang="ru-RU" b="1" dirty="0" smtClean="0">
                <a:solidFill>
                  <a:srgbClr val="FFC000"/>
                </a:solidFill>
              </a:rPr>
              <a:t>      </a:t>
            </a:r>
            <a:br>
              <a:rPr lang="ru-RU" b="1" dirty="0" smtClean="0">
                <a:solidFill>
                  <a:srgbClr val="FFC000"/>
                </a:solidFill>
              </a:rPr>
            </a:br>
            <a:r>
              <a:rPr lang="ru-RU" b="1" dirty="0">
                <a:solidFill>
                  <a:srgbClr val="FFC000"/>
                </a:solidFill>
              </a:rPr>
              <a:t/>
            </a:r>
            <a:br>
              <a:rPr lang="ru-RU" b="1" dirty="0">
                <a:solidFill>
                  <a:srgbClr val="FFC000"/>
                </a:solidFill>
              </a:rPr>
            </a:br>
            <a:r>
              <a:rPr lang="ru-RU" b="1" dirty="0" smtClean="0">
                <a:solidFill>
                  <a:srgbClr val="FFC000"/>
                </a:solidFill>
              </a:rPr>
              <a:t>              Дятел</a:t>
            </a:r>
            <a:br>
              <a:rPr lang="ru-RU" b="1" dirty="0" smtClean="0">
                <a:solidFill>
                  <a:srgbClr val="FFC000"/>
                </a:solidFill>
              </a:rPr>
            </a:br>
            <a:r>
              <a:rPr lang="ru-RU" b="1" dirty="0" smtClean="0">
                <a:solidFill>
                  <a:srgbClr val="FFC000"/>
                </a:solidFill>
              </a:rPr>
              <a:t/>
            </a:r>
            <a:br>
              <a:rPr lang="ru-RU" b="1" dirty="0" smtClean="0">
                <a:solidFill>
                  <a:srgbClr val="FFC000"/>
                </a:solidFill>
              </a:rPr>
            </a:br>
            <a:r>
              <a:rPr lang="ru-RU" sz="2000" b="1" dirty="0" smtClean="0">
                <a:solidFill>
                  <a:schemeClr val="tx1"/>
                </a:solidFill>
              </a:rPr>
              <a:t>В </a:t>
            </a:r>
            <a:r>
              <a:rPr lang="ru-RU" sz="2000" b="1" dirty="0">
                <a:solidFill>
                  <a:schemeClr val="tx1"/>
                </a:solidFill>
              </a:rPr>
              <a:t>природе существует около 220 разновидностей этих птиц, главной отличительной чертой которых является способ добывания пищи. Во время «бурильных работ» голова дятла движется со скоростью, более чем в два раза превышающей скорость пули при </a:t>
            </a:r>
            <a:r>
              <a:rPr lang="ru-RU" sz="2000" b="1" dirty="0" smtClean="0">
                <a:solidFill>
                  <a:schemeClr val="tx1"/>
                </a:solidFill>
              </a:rPr>
              <a:t>выстреле! </a:t>
            </a:r>
            <a:r>
              <a:rPr lang="ru-RU" sz="2000" b="1" dirty="0">
                <a:solidFill>
                  <a:schemeClr val="tx1"/>
                </a:solidFill>
              </a:rPr>
              <a:t/>
            </a:r>
            <a:br>
              <a:rPr lang="ru-RU" sz="2000" b="1" dirty="0">
                <a:solidFill>
                  <a:schemeClr val="tx1"/>
                </a:solidFill>
              </a:rPr>
            </a:br>
            <a:r>
              <a:rPr lang="ru-RU" sz="2000" b="1" dirty="0" smtClean="0">
                <a:solidFill>
                  <a:schemeClr val="tx1"/>
                </a:solidFill>
              </a:rPr>
              <a:t> Язык </a:t>
            </a:r>
            <a:r>
              <a:rPr lang="ru-RU" sz="2000" b="1" dirty="0">
                <a:solidFill>
                  <a:schemeClr val="tx1"/>
                </a:solidFill>
              </a:rPr>
              <a:t>дятла - незаменимое орудие для добычи пищи. Когда он высовывается изо рта, можно увидеть маленькие "крепежи", благодаря которым он черпает жучков. Язык крепится к специальной ленте, длины которой хватит для того, чтобы обмотать весь череп птицы и зацепиться за ноздри. Дятел за один прием пищи может поглотить до 1000 муравьев, но плохо ему не станет.</a:t>
            </a: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01158" y="441229"/>
            <a:ext cx="5853468" cy="399554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8993" y="4646156"/>
            <a:ext cx="2121692" cy="2121692"/>
          </a:xfrm>
          <a:prstGeom prst="rect">
            <a:avLst/>
          </a:prstGeom>
        </p:spPr>
      </p:pic>
    </p:spTree>
    <p:extLst>
      <p:ext uri="{BB962C8B-B14F-4D97-AF65-F5344CB8AC3E}">
        <p14:creationId xmlns:p14="http://schemas.microsoft.com/office/powerpoint/2010/main" xmlns="" val="395487207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4199" y="369057"/>
            <a:ext cx="2927649" cy="756041"/>
          </a:xfrm>
        </p:spPr>
        <p:txBody>
          <a:bodyPr>
            <a:normAutofit fontScale="90000"/>
          </a:bodyPr>
          <a:lstStyle/>
          <a:p>
            <a:r>
              <a:rPr lang="ru-RU" b="1" dirty="0" smtClean="0">
                <a:solidFill>
                  <a:srgbClr val="FFC000"/>
                </a:solidFill>
              </a:rPr>
              <a:t>Снегирь</a:t>
            </a:r>
            <a:endParaRPr lang="ru-RU" b="1" dirty="0">
              <a:solidFill>
                <a:srgbClr val="FFC000"/>
              </a:solidFill>
            </a:endParaRPr>
          </a:p>
        </p:txBody>
      </p:sp>
      <p:sp>
        <p:nvSpPr>
          <p:cNvPr id="4" name="Текст 3"/>
          <p:cNvSpPr>
            <a:spLocks noGrp="1"/>
          </p:cNvSpPr>
          <p:nvPr>
            <p:ph type="body" idx="1"/>
          </p:nvPr>
        </p:nvSpPr>
        <p:spPr>
          <a:xfrm>
            <a:off x="103031" y="1125098"/>
            <a:ext cx="6220496" cy="5591235"/>
          </a:xfrm>
        </p:spPr>
        <p:txBody>
          <a:bodyPr>
            <a:normAutofit/>
          </a:bodyPr>
          <a:lstStyle/>
          <a:p>
            <a:r>
              <a:rPr lang="ru-RU" sz="1800" b="1" dirty="0">
                <a:solidFill>
                  <a:schemeClr val="tx1"/>
                </a:solidFill>
              </a:rPr>
              <a:t>Снегири не живут там, где нет деревьев. Снегири довольно легко поддаются приручению и живут с </a:t>
            </a:r>
            <a:r>
              <a:rPr lang="ru-RU" sz="1800" b="1" dirty="0" smtClean="0">
                <a:solidFill>
                  <a:schemeClr val="tx1"/>
                </a:solidFill>
              </a:rPr>
              <a:t>человеком. У </a:t>
            </a:r>
            <a:r>
              <a:rPr lang="ru-RU" sz="1800" b="1" dirty="0">
                <a:solidFill>
                  <a:schemeClr val="tx1"/>
                </a:solidFill>
              </a:rPr>
              <a:t>снегирей великолепно развита способность к подражанию разным звукам. Некоторые из этих птичек могут запомнить и насвистывать по несколько весьма сложных мелодий. Всё, что нужно — это терпение, чтобы обучить птицу. Главная опасность, подстерегающая снегиря при жизни в неволе — риск ожирения. Эти птицы совершенно не знают меры в еде. </a:t>
            </a:r>
            <a:endParaRPr lang="ru-RU" sz="1800" b="1" dirty="0" smtClean="0">
              <a:solidFill>
                <a:schemeClr val="tx1"/>
              </a:solidFill>
            </a:endParaRPr>
          </a:p>
          <a:p>
            <a:r>
              <a:rPr lang="ru-RU" sz="1800" b="1" dirty="0" smtClean="0">
                <a:solidFill>
                  <a:schemeClr val="tx1"/>
                </a:solidFill>
              </a:rPr>
              <a:t>Не </a:t>
            </a:r>
            <a:r>
              <a:rPr lang="ru-RU" sz="1800" b="1" dirty="0">
                <a:solidFill>
                  <a:schemeClr val="tx1"/>
                </a:solidFill>
              </a:rPr>
              <a:t>все снегири на зиму улетают в тепло. Полностью меняют место жительство на зимнее время только те из них, что обитают на самом севере таёжных лесов — зимы в тех краях по-настоящему суровы. В случае угрозы гнезду маленькие снегири радикально преображаются, превращаясь в настоящих крылатых бестий. В отличие от многих других птиц, они не бросят гнездо на произвол судьбы, спасаясь сами, а вступят в бой, и сражаться будут до </a:t>
            </a:r>
            <a:r>
              <a:rPr lang="ru-RU" sz="1800" b="1" dirty="0" smtClean="0">
                <a:solidFill>
                  <a:schemeClr val="tx1"/>
                </a:solidFill>
              </a:rPr>
              <a:t>последнего.</a:t>
            </a:r>
            <a:endParaRPr lang="ru-RU" sz="1800" b="1" dirty="0">
              <a:solidFill>
                <a:schemeClr val="tx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57190" y="1588737"/>
            <a:ext cx="5323655" cy="4257884"/>
          </a:xfrm>
          <a:prstGeom prst="rect">
            <a:avLst/>
          </a:prstGeom>
        </p:spPr>
      </p:pic>
    </p:spTree>
    <p:extLst>
      <p:ext uri="{BB962C8B-B14F-4D97-AF65-F5344CB8AC3E}">
        <p14:creationId xmlns:p14="http://schemas.microsoft.com/office/powerpoint/2010/main" xmlns="" val="8614197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6934" y="403057"/>
            <a:ext cx="2270826" cy="588616"/>
          </a:xfrm>
        </p:spPr>
        <p:txBody>
          <a:bodyPr>
            <a:normAutofit fontScale="90000"/>
          </a:bodyPr>
          <a:lstStyle/>
          <a:p>
            <a:r>
              <a:rPr lang="ru-RU" b="1" dirty="0" smtClean="0">
                <a:solidFill>
                  <a:srgbClr val="FFC000"/>
                </a:solidFill>
              </a:rPr>
              <a:t>Голубь</a:t>
            </a:r>
            <a:endParaRPr lang="ru-RU" b="1" dirty="0">
              <a:solidFill>
                <a:srgbClr val="FFC000"/>
              </a:solidFill>
            </a:endParaRPr>
          </a:p>
        </p:txBody>
      </p:sp>
      <p:sp>
        <p:nvSpPr>
          <p:cNvPr id="4" name="Текст 3"/>
          <p:cNvSpPr>
            <a:spLocks noGrp="1"/>
          </p:cNvSpPr>
          <p:nvPr>
            <p:ph type="body" idx="1"/>
          </p:nvPr>
        </p:nvSpPr>
        <p:spPr>
          <a:xfrm>
            <a:off x="148108" y="991673"/>
            <a:ext cx="7147776" cy="5756856"/>
          </a:xfrm>
        </p:spPr>
        <p:txBody>
          <a:bodyPr>
            <a:normAutofit lnSpcReduction="10000"/>
          </a:bodyPr>
          <a:lstStyle/>
          <a:p>
            <a:r>
              <a:rPr lang="ru-RU" sz="1800" b="1" dirty="0">
                <a:solidFill>
                  <a:schemeClr val="tx1"/>
                </a:solidFill>
              </a:rPr>
              <a:t>Удивительными особенностями обладают голубиные глаза. Они намного более «выносливые», чем человеческие. Голубей не ослепляет ни яркий свет, ни вспышки лазеров. Как ни в чем не бывало, голуби при этом занимаются своими голубиными делами. А все дело в своеобразном строении соединительной ткани глаза, которая в зависимости от внешних условий может быть прозрачной при небольшой освещенности и очень плотной, темной и не пропускающей лучи при ярком свете. Есть и еще одно свойство голубиного зрения, лучшее, чем наше. Голуби за секунду воспринимают 75 кадров, а люди всего 24! Еще одни интересный факт про голубиное зрение. Вы, наверное, замечали, что голуби кивают головой при ходьбе. Оказывается, это делается для более четкого восприятия того, что птица видит перед собой. Пьют головы очень необычно. Они пропускают воду через клюв, как через соломинку</a:t>
            </a:r>
            <a:r>
              <a:rPr lang="ru-RU" sz="1800" b="1" dirty="0" smtClean="0">
                <a:solidFill>
                  <a:schemeClr val="tx1"/>
                </a:solidFill>
              </a:rPr>
              <a:t>.</a:t>
            </a:r>
          </a:p>
          <a:p>
            <a:r>
              <a:rPr lang="ru-RU" sz="1800" b="1" dirty="0" smtClean="0">
                <a:solidFill>
                  <a:schemeClr val="tx1"/>
                </a:solidFill>
              </a:rPr>
              <a:t> В </a:t>
            </a:r>
            <a:r>
              <a:rPr lang="ru-RU" sz="1800" b="1" dirty="0">
                <a:solidFill>
                  <a:schemeClr val="tx1"/>
                </a:solidFill>
              </a:rPr>
              <a:t>природе есть розовые голуби, которые встречаются лишь в одном месте – на острове Маврикий. Предположительно, окраска птиц зависит от пищи. Как правило, в дикой природе рацион розовых голубей составляют </a:t>
            </a:r>
            <a:r>
              <a:rPr lang="ru-RU" sz="1800" b="1" dirty="0" smtClean="0">
                <a:solidFill>
                  <a:schemeClr val="tx1"/>
                </a:solidFill>
              </a:rPr>
              <a:t>семена￼</a:t>
            </a:r>
            <a:r>
              <a:rPr lang="ru-RU" sz="1800" b="1" dirty="0">
                <a:solidFill>
                  <a:schemeClr val="tx1"/>
                </a:solidFill>
              </a:rPr>
              <a:t>, почки и плоды местных </a:t>
            </a:r>
            <a:r>
              <a:rPr lang="ru-RU" sz="1800" b="1" dirty="0" smtClean="0">
                <a:solidFill>
                  <a:schemeClr val="tx1"/>
                </a:solidFill>
              </a:rPr>
              <a:t>растени</a:t>
            </a:r>
            <a:r>
              <a:rPr lang="ru-RU" b="1" dirty="0" smtClean="0">
                <a:solidFill>
                  <a:schemeClr val="tx1"/>
                </a:solidFill>
              </a:rPr>
              <a:t>й.</a:t>
            </a:r>
            <a:endParaRPr lang="ru-RU" sz="1800" b="1" dirty="0">
              <a:solidFill>
                <a:srgbClr val="00B0F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32285" y="235632"/>
            <a:ext cx="4454793" cy="2993064"/>
          </a:xfrm>
          <a:prstGeom prst="rect">
            <a:avLst/>
          </a:prstGeom>
        </p:spPr>
      </p:pic>
      <p:pic>
        <p:nvPicPr>
          <p:cNvPr id="5" name="Рисунок 4"/>
          <p:cNvPicPr>
            <a:picLocks noChangeAspect="1"/>
          </p:cNvPicPr>
          <p:nvPr/>
        </p:nvPicPr>
        <p:blipFill>
          <a:blip r:embed="rId3"/>
          <a:stretch>
            <a:fillRect/>
          </a:stretch>
        </p:blipFill>
        <p:spPr>
          <a:xfrm>
            <a:off x="7698348" y="3521098"/>
            <a:ext cx="4122669" cy="3092002"/>
          </a:xfrm>
          <a:prstGeom prst="rect">
            <a:avLst/>
          </a:prstGeom>
        </p:spPr>
      </p:pic>
    </p:spTree>
    <p:extLst>
      <p:ext uri="{BB962C8B-B14F-4D97-AF65-F5344CB8AC3E}">
        <p14:creationId xmlns:p14="http://schemas.microsoft.com/office/powerpoint/2010/main" xmlns="" val="412654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1333" y="312442"/>
            <a:ext cx="11520667" cy="1954240"/>
          </a:xfrm>
        </p:spPr>
        <p:txBody>
          <a:bodyPr/>
          <a:lstStyle/>
          <a:p>
            <a:r>
              <a:rPr lang="ru-RU" sz="6600" b="1" dirty="0" smtClean="0">
                <a:solidFill>
                  <a:srgbClr val="00B0F0"/>
                </a:solidFill>
              </a:rPr>
              <a:t>СПАСИБО ЗА ВНИМАНИЕ!</a:t>
            </a:r>
            <a:endParaRPr lang="ru-RU" sz="6600" b="1" dirty="0">
              <a:solidFill>
                <a:srgbClr val="00B0F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05657" y="3241787"/>
            <a:ext cx="4762500" cy="3362325"/>
          </a:xfrm>
          <a:prstGeom prst="rect">
            <a:avLst/>
          </a:prstGeom>
        </p:spPr>
      </p:pic>
    </p:spTree>
    <p:extLst>
      <p:ext uri="{BB962C8B-B14F-4D97-AF65-F5344CB8AC3E}">
        <p14:creationId xmlns:p14="http://schemas.microsoft.com/office/powerpoint/2010/main" xmlns="" val="2429823192"/>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227</TotalTime>
  <Words>391</Words>
  <Application>Microsoft Office PowerPoint</Application>
  <PresentationFormat>Произвольный</PresentationFormat>
  <Paragraphs>14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Грань</vt:lpstr>
      <vt:lpstr>Интересные факты о наших птицах</vt:lpstr>
      <vt:lpstr>                   Грач  Отличить грача, от вороны просто – у вороны вокруг клюва есть перья, а у грача нет. В природе грачи ведут себя очень интересно, они любят собираться колониями и шумно «галдят», часто они «развлекаются» гоняясь, друг за дружкой, отбирая пищу, или раскачиваются на ветках деревьев.  Если взглянуть на фото грача, птица покажется очень мрачной, злой и даже страшной, однако это далеко не так.   Ученые приравнивают интеллекту грачей к интеллекту обезьян.   В 19 веке этих птиц употребляли в пищу бедняки Европы.   При правильном уходе грачей в неволе можно научить разговаривать.   Петь грачи не умеют вовсе, однако замечательно подражают разным звукам.</vt:lpstr>
      <vt:lpstr>          Воробей Воробей – это небольшая птичка семейства воробьиных. По всему земному шару живёт около 1 миллиарда особей. Это примерно по одному воробушку на каждые восемь человек. Оказывается, воробьи вовсе не трудоголики. Так, будучи в воздухе, они не могут летать более 15 мин, им обязательно нужен отдых для восстановления сил. Средняя продолжительность жизни воробьев от 9 до 21 месяца. Встречались такие особи, которые жили и по 9, и по 11 лет. У воробьёв глаза построены так, что он видит мир в розоватом свете. В шее воробья позвонков в два раза больше, чем у жирафа.   Воробьям даже ставят памятники, хоть это и звучит странно, но не только в России.В Бостоне в XIX веке был воздвигнут памятник воробью за уничтожение насекомых-вредителей.</vt:lpstr>
      <vt:lpstr>                              Ворона  Ворона – птица, относящаяся к отряду воробьинообразные,  семейству врановые, роду вороны (лат. Corvus). Вороны очень разумны. Так, при надвигающейся опасности для их деток, они могут бросать камни из гнезд прямо на людей. Что б не повадно было. Общение между собой у ворон очень интересное. Они интерпретируют "сказанное" другими членами стаи по клюву. Вороны очень свободолюбивые пернатые. Однако, находясь в неволе они привыкают к тому, кто о них заботится. В свою же очередь эти черные птички проявляют трепет и нежность к такому человеку. А, если на горизонте появляется "враг" - свирепствуют и громко кричат. Знаете ли вы, что ворон и ворона - это не самец и самка одного вида птиц, а абсолютно разные виды, относящихся к одному семейству – вороновых. Исследования проведенные американскими учеными показали, что вороны способны легко решать логические задачи уровня развития 5 летнего ребенка.   </vt:lpstr>
      <vt:lpstr>                        Сорока   Cороки - едва ли не самые интеллектуально развитые птицы на Земле. Они способны проявлять печаль; у сорок существует несколько социальных ритуалов. Некоторые сороки способны имитировать голоса других птиц, животных, насекомых, преследуя свои цели.Например, сороки имитируют стрекот саранчи как манок для этого насекомого. Сороки единственные из птиц способны узнавать себя в зеркале.</vt:lpstr>
      <vt:lpstr>                           Дятел  В природе существует около 220 разновидностей этих птиц, главной отличительной чертой которых является способ добывания пищи. Во время «бурильных работ» голова дятла движется со скоростью, более чем в два раза превышающей скорость пули при выстреле!   Язык дятла - незаменимое орудие для добычи пищи. Когда он высовывается изо рта, можно увидеть маленькие "крепежи", благодаря которым он черпает жучков. Язык крепится к специальной ленте, длины которой хватит для того, чтобы обмотать весь череп птицы и зацепиться за ноздри. Дятел за один прием пищи может поглотить до 1000 муравьев, но плохо ему не станет.</vt:lpstr>
      <vt:lpstr>Снегирь</vt:lpstr>
      <vt:lpstr>Голубь</vt:lpstr>
      <vt:lpstr>СПАСИБО ЗА ВНИМАНИЕ!</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НАШИ ПТИЦЫ</dc:title>
  <dc:creator>user</dc:creator>
  <cp:lastModifiedBy>Admin</cp:lastModifiedBy>
  <cp:revision>137</cp:revision>
  <dcterms:created xsi:type="dcterms:W3CDTF">2016-11-29T17:24:52Z</dcterms:created>
  <dcterms:modified xsi:type="dcterms:W3CDTF">2018-02-05T08:39:51Z</dcterms:modified>
</cp:coreProperties>
</file>