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1" r:id="rId3"/>
    <p:sldId id="260" r:id="rId4"/>
    <p:sldId id="258" r:id="rId5"/>
    <p:sldId id="261" r:id="rId6"/>
    <p:sldId id="259" r:id="rId7"/>
    <p:sldId id="272" r:id="rId8"/>
    <p:sldId id="263" r:id="rId9"/>
    <p:sldId id="262" r:id="rId10"/>
    <p:sldId id="264" r:id="rId11"/>
    <p:sldId id="273" r:id="rId12"/>
    <p:sldId id="268" r:id="rId13"/>
    <p:sldId id="269" r:id="rId14"/>
    <p:sldId id="270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3A08C8"/>
    <a:srgbClr val="981BA5"/>
    <a:srgbClr val="83358B"/>
    <a:srgbClr val="D60093"/>
    <a:srgbClr val="CCECFF"/>
    <a:srgbClr val="862B95"/>
    <a:srgbClr val="A82883"/>
    <a:srgbClr val="FFCCCC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662" autoAdjust="0"/>
    <p:restoredTop sz="94660"/>
  </p:normalViewPr>
  <p:slideViewPr>
    <p:cSldViewPr>
      <p:cViewPr varScale="1">
        <p:scale>
          <a:sx n="111" d="100"/>
          <a:sy n="111" d="100"/>
        </p:scale>
        <p:origin x="-16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1FD18A-9BF2-4D6F-8856-B2D101A14D3B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87BD7A-0A9B-4C72-83CE-37366F8AF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1FD18A-9BF2-4D6F-8856-B2D101A14D3B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87BD7A-0A9B-4C72-83CE-37366F8AF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1FD18A-9BF2-4D6F-8856-B2D101A14D3B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87BD7A-0A9B-4C72-83CE-37366F8AF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1FD18A-9BF2-4D6F-8856-B2D101A14D3B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87BD7A-0A9B-4C72-83CE-37366F8AF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1FD18A-9BF2-4D6F-8856-B2D101A14D3B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87BD7A-0A9B-4C72-83CE-37366F8AF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1FD18A-9BF2-4D6F-8856-B2D101A14D3B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87BD7A-0A9B-4C72-83CE-37366F8AF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1FD18A-9BF2-4D6F-8856-B2D101A14D3B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87BD7A-0A9B-4C72-83CE-37366F8AF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1FD18A-9BF2-4D6F-8856-B2D101A14D3B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87BD7A-0A9B-4C72-83CE-37366F8AF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1FD18A-9BF2-4D6F-8856-B2D101A14D3B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87BD7A-0A9B-4C72-83CE-37366F8AF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1FD18A-9BF2-4D6F-8856-B2D101A14D3B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87BD7A-0A9B-4C72-83CE-37366F8AF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1FD18A-9BF2-4D6F-8856-B2D101A14D3B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87BD7A-0A9B-4C72-83CE-37366F8AF2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51FD18A-9BF2-4D6F-8856-B2D101A14D3B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587BD7A-0A9B-4C72-83CE-37366F8AF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fcior.edu.ru/card/23160/povedenie-potrebitelya-psihologiya-potrebleniya-praktikum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gGsJYYeclIw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my.mail.ru/?from=splash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3A08C8"/>
                </a:solidFill>
              </a:rPr>
              <a:t>Экономика и ее основные участники</a:t>
            </a:r>
            <a:endParaRPr lang="ru-RU" sz="4000" b="1" dirty="0">
              <a:solidFill>
                <a:srgbClr val="3A08C8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005064"/>
            <a:ext cx="7988424" cy="1584176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 класс</a:t>
            </a:r>
          </a:p>
          <a:p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Автор: Учитель истории и обществознания МОУ</a:t>
            </a:r>
          </a:p>
          <a:p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«СОШ п.Дубки Саратовского района Саратовской области»</a:t>
            </a:r>
          </a:p>
          <a:p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Горных Наталья 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Александровна</a:t>
            </a:r>
            <a:endParaRPr lang="ru-RU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одержимое 2"/>
          <p:cNvSpPr txBox="1">
            <a:spLocks/>
          </p:cNvSpPr>
          <p:nvPr/>
        </p:nvSpPr>
        <p:spPr>
          <a:xfrm>
            <a:off x="5220072" y="548680"/>
            <a:ext cx="3528392" cy="576064"/>
          </a:xfrm>
          <a:prstGeom prst="rect">
            <a:avLst/>
          </a:prstGeom>
          <a:gradFill>
            <a:gsLst>
              <a:gs pos="0">
                <a:schemeClr val="bg2">
                  <a:tint val="48000"/>
                  <a:satMod val="300000"/>
                  <a:alpha val="99000"/>
                </a:schemeClr>
              </a:gs>
              <a:gs pos="12000">
                <a:schemeClr val="bg2">
                  <a:tint val="48000"/>
                  <a:satMod val="300000"/>
                </a:schemeClr>
              </a:gs>
              <a:gs pos="20000">
                <a:schemeClr val="bg2">
                  <a:tint val="49000"/>
                  <a:satMod val="300000"/>
                </a:schemeClr>
              </a:gs>
              <a:gs pos="100000">
                <a:schemeClr val="bg2">
                  <a:shade val="30000"/>
                </a:schemeClr>
              </a:gs>
            </a:gsLst>
            <a:path path="circle">
              <a:fillToRect l="10000" t="-25000" r="10000" b="125000"/>
            </a:path>
          </a:gradFill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anchor="t">
            <a:normAutofit fontScale="92500"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81BA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Потребитель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981BA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467544" y="548680"/>
            <a:ext cx="3528392" cy="576064"/>
          </a:xfrm>
          <a:prstGeom prst="rect">
            <a:avLst/>
          </a:prstGeom>
          <a:gradFill>
            <a:gsLst>
              <a:gs pos="0">
                <a:schemeClr val="bg2">
                  <a:tint val="48000"/>
                  <a:satMod val="300000"/>
                  <a:alpha val="99000"/>
                </a:schemeClr>
              </a:gs>
              <a:gs pos="12000">
                <a:schemeClr val="bg2">
                  <a:tint val="48000"/>
                  <a:satMod val="300000"/>
                </a:schemeClr>
              </a:gs>
              <a:gs pos="20000">
                <a:schemeClr val="bg2">
                  <a:tint val="49000"/>
                  <a:satMod val="300000"/>
                </a:schemeClr>
              </a:gs>
              <a:gs pos="100000">
                <a:schemeClr val="bg2">
                  <a:shade val="30000"/>
                </a:schemeClr>
              </a:gs>
            </a:gsLst>
            <a:path path="circle">
              <a:fillToRect l="10000" t="-25000" r="10000" b="125000"/>
            </a:path>
          </a:gradFill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anchor="t">
            <a:normAutofit fontScale="77500" lnSpcReduction="20000"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81BA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Производитель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981BA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1930007" y="1191053"/>
            <a:ext cx="360040" cy="797787"/>
          </a:xfrm>
          <a:prstGeom prst="downArrow">
            <a:avLst/>
          </a:prstGeom>
          <a:solidFill>
            <a:srgbClr val="D600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одержимое 16"/>
          <p:cNvSpPr>
            <a:spLocks noGrp="1"/>
          </p:cNvSpPr>
          <p:nvPr>
            <p:ph idx="1"/>
          </p:nvPr>
        </p:nvSpPr>
        <p:spPr>
          <a:xfrm>
            <a:off x="395536" y="2060848"/>
            <a:ext cx="3888432" cy="1656184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3A08C8"/>
                </a:solidFill>
              </a:rPr>
              <a:t>   Ориентируется на запросы потребителя.</a:t>
            </a:r>
            <a:endParaRPr lang="ru-RU" b="1" dirty="0">
              <a:solidFill>
                <a:srgbClr val="3A08C8"/>
              </a:solidFill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7020272" y="1196752"/>
            <a:ext cx="360040" cy="864096"/>
          </a:xfrm>
          <a:prstGeom prst="downArrow">
            <a:avLst/>
          </a:prstGeom>
          <a:solidFill>
            <a:srgbClr val="D600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одержимое 16"/>
          <p:cNvSpPr txBox="1">
            <a:spLocks/>
          </p:cNvSpPr>
          <p:nvPr/>
        </p:nvSpPr>
        <p:spPr>
          <a:xfrm>
            <a:off x="4788024" y="1916832"/>
            <a:ext cx="4032448" cy="2448272"/>
          </a:xfrm>
          <a:prstGeom prst="rect">
            <a:avLst/>
          </a:prstGeom>
        </p:spPr>
        <p:txBody>
          <a:bodyPr vert="horz" anchor="t">
            <a:normAutofit fontScale="92500"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ru-RU" sz="3000" b="1" dirty="0" smtClean="0">
                <a:solidFill>
                  <a:srgbClr val="3A08C8"/>
                </a:solidFill>
              </a:rPr>
              <a:t>    Подсказывает производителю, что, сколько и какого качества производить.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srgbClr val="3A08C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Левая фигурная скобка 20"/>
          <p:cNvSpPr/>
          <p:nvPr/>
        </p:nvSpPr>
        <p:spPr>
          <a:xfrm rot="16200000">
            <a:off x="4103948" y="224644"/>
            <a:ext cx="1224136" cy="8352928"/>
          </a:xfrm>
          <a:prstGeom prst="leftBrace">
            <a:avLst>
              <a:gd name="adj1" fmla="val 8333"/>
              <a:gd name="adj2" fmla="val 49733"/>
            </a:avLst>
          </a:prstGeom>
          <a:noFill/>
          <a:ln w="82550">
            <a:solidFill>
              <a:srgbClr val="D60093"/>
            </a:solidFill>
          </a:ln>
          <a:effectLst>
            <a:outerShdw blurRad="165100" dist="50800" dir="5400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одержимое 16"/>
          <p:cNvSpPr txBox="1">
            <a:spLocks/>
          </p:cNvSpPr>
          <p:nvPr/>
        </p:nvSpPr>
        <p:spPr>
          <a:xfrm>
            <a:off x="539552" y="5157192"/>
            <a:ext cx="8280920" cy="1512168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anchor="t">
            <a:normAutofit fontScale="92500"/>
          </a:bodyPr>
          <a:lstStyle/>
          <a:p>
            <a:pPr marL="448056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8288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8288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Экономное</a:t>
            </a:r>
            <a:r>
              <a:rPr kumimoji="0" lang="ru-RU" sz="4000" b="1" i="0" u="none" strike="noStrike" kern="1200" cap="none" spc="0" normalizeH="0" noProof="0" dirty="0" smtClean="0">
                <a:ln>
                  <a:noFill/>
                </a:ln>
                <a:solidFill>
                  <a:srgbClr val="A8288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разумное использование </a:t>
            </a:r>
            <a:r>
              <a:rPr lang="ru-RU" sz="4000" b="1" dirty="0" smtClean="0">
                <a:solidFill>
                  <a:srgbClr val="3A08C8"/>
                </a:solidFill>
              </a:rPr>
              <a:t>РЕСУРСОВ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3A08C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Прямоугольник с двумя вырезанными противолежащими углами 9"/>
          <p:cNvSpPr/>
          <p:nvPr/>
        </p:nvSpPr>
        <p:spPr>
          <a:xfrm rot="816644">
            <a:off x="2162315" y="407191"/>
            <a:ext cx="5472664" cy="4652986"/>
          </a:xfrm>
          <a:prstGeom prst="snip2DiagRect">
            <a:avLst/>
          </a:prstGeom>
          <a:solidFill>
            <a:srgbClr val="3A08C8">
              <a:alpha val="9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1" name="Содержимое 16"/>
          <p:cNvSpPr txBox="1">
            <a:spLocks/>
          </p:cNvSpPr>
          <p:nvPr/>
        </p:nvSpPr>
        <p:spPr>
          <a:xfrm>
            <a:off x="2411760" y="1484784"/>
            <a:ext cx="5040560" cy="216024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anchor="t">
            <a:normAutofit fontScale="92500" lnSpcReduction="10000"/>
          </a:bodyPr>
          <a:lstStyle/>
          <a:p>
            <a:pPr marL="448056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3358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81BA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Запасы, источники чего либо. 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rgbClr val="981BA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трелка влево 12"/>
          <p:cNvSpPr/>
          <p:nvPr/>
        </p:nvSpPr>
        <p:spPr>
          <a:xfrm rot="3324074">
            <a:off x="5561870" y="4393206"/>
            <a:ext cx="2453336" cy="543913"/>
          </a:xfrm>
          <a:prstGeom prst="leftArrow">
            <a:avLst>
              <a:gd name="adj1" fmla="val 69425"/>
              <a:gd name="adj2" fmla="val 50000"/>
            </a:avLst>
          </a:prstGeom>
          <a:solidFill>
            <a:srgbClr val="D60093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7" grpId="0" build="p"/>
      <p:bldP spid="18" grpId="0" animBg="1"/>
      <p:bldP spid="20" grpId="0"/>
      <p:bldP spid="21" grpId="0" animBg="1"/>
      <p:bldP spid="22" grpId="0" animBg="1"/>
      <p:bldP spid="10" grpId="0" animBg="1"/>
      <p:bldP spid="11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013576" cy="1183008"/>
          </a:xfrm>
        </p:spPr>
        <p:txBody>
          <a:bodyPr>
            <a:noAutofit/>
          </a:bodyPr>
          <a:lstStyle/>
          <a:p>
            <a:pPr algn="ctr"/>
            <a:r>
              <a:rPr lang="ru-RU" sz="3000" b="1" u="sng" dirty="0" smtClean="0">
                <a:solidFill>
                  <a:srgbClr val="3A08C8"/>
                </a:solidFill>
                <a:effectLst/>
              </a:rPr>
              <a:t>Уберите </a:t>
            </a:r>
            <a:r>
              <a:rPr lang="ru-RU" sz="3000" u="sng" dirty="0" smtClean="0">
                <a:solidFill>
                  <a:srgbClr val="3A08C8"/>
                </a:solidFill>
                <a:effectLst/>
              </a:rPr>
              <a:t>признаки не относящиеся</a:t>
            </a:r>
            <a:r>
              <a:rPr lang="ru-RU" sz="3000" b="1" u="sng" dirty="0" smtClean="0">
                <a:solidFill>
                  <a:srgbClr val="3A08C8"/>
                </a:solidFill>
                <a:effectLst/>
              </a:rPr>
              <a:t> </a:t>
            </a:r>
            <a:r>
              <a:rPr lang="ru-RU" sz="3000" u="sng" dirty="0" smtClean="0">
                <a:solidFill>
                  <a:srgbClr val="3A08C8"/>
                </a:solidFill>
                <a:effectLst/>
              </a:rPr>
              <a:t>к</a:t>
            </a:r>
            <a:r>
              <a:rPr lang="ru-RU" sz="3000" b="1" u="sng" dirty="0" smtClean="0">
                <a:solidFill>
                  <a:srgbClr val="3A08C8"/>
                </a:solidFill>
                <a:effectLst/>
              </a:rPr>
              <a:t> товарному хозяйству:</a:t>
            </a:r>
            <a:endParaRPr lang="ru-RU" sz="3000" b="1" u="sng" dirty="0">
              <a:solidFill>
                <a:srgbClr val="3A08C8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280920" cy="4968552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4581128"/>
            <a:ext cx="8064896" cy="93610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Все необходимое производится для собственного потребления;</a:t>
            </a:r>
            <a:endParaRPr lang="ru-RU" sz="3000" i="1" dirty="0">
              <a:latin typeface="+mj-lt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560" y="2636912"/>
            <a:ext cx="8136904" cy="9361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Услуги и товары производятся    для обмена</a:t>
            </a:r>
            <a:r>
              <a:rPr lang="ru-RU" sz="32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;</a:t>
            </a:r>
            <a:endParaRPr lang="ru-RU" sz="3200" dirty="0">
              <a:latin typeface="+mj-lt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1560" y="3573016"/>
            <a:ext cx="8064896" cy="9361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+mj-lt"/>
              </a:rPr>
              <a:t>Отсутствие торговли и обмена продуктами и услугами;</a:t>
            </a:r>
            <a:endParaRPr lang="ru-RU" sz="2400" i="1" dirty="0">
              <a:latin typeface="+mj-lt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1560" y="1700808"/>
            <a:ext cx="7992888" cy="9361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sz="3200" b="1" i="1" dirty="0" smtClean="0">
                <a:solidFill>
                  <a:srgbClr val="002060"/>
                </a:solidFill>
              </a:rPr>
              <a:t>Высокая производительность труда;</a:t>
            </a:r>
            <a:endParaRPr lang="ru-RU" sz="3200" i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1560" y="5517232"/>
            <a:ext cx="7920880" cy="100811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+mj-lt"/>
              </a:rPr>
              <a:t>Максимальное удовлетворение потребности людей.</a:t>
            </a:r>
            <a:endParaRPr lang="ru-RU" sz="2800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7 L 0.00399 0.15231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200800" cy="1152128"/>
          </a:xfrm>
          <a:gradFill>
            <a:gsLst>
              <a:gs pos="0">
                <a:schemeClr val="bg2">
                  <a:tint val="48000"/>
                  <a:satMod val="300000"/>
                  <a:alpha val="99000"/>
                </a:schemeClr>
              </a:gs>
              <a:gs pos="12000">
                <a:schemeClr val="bg2">
                  <a:tint val="48000"/>
                  <a:satMod val="300000"/>
                </a:schemeClr>
              </a:gs>
              <a:gs pos="20000">
                <a:schemeClr val="bg2">
                  <a:tint val="49000"/>
                  <a:satMod val="300000"/>
                </a:schemeClr>
              </a:gs>
              <a:gs pos="100000">
                <a:schemeClr val="bg2">
                  <a:shade val="30000"/>
                </a:schemeClr>
              </a:gs>
            </a:gsLst>
            <a:path path="circle">
              <a:fillToRect l="10000" t="-25000" r="10000" b="125000"/>
            </a:path>
          </a:gradFill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862B95"/>
                </a:solidFill>
              </a:rPr>
              <a:t> </a:t>
            </a:r>
            <a:r>
              <a:rPr lang="ru-RU" sz="3700" b="1" dirty="0" smtClean="0">
                <a:solidFill>
                  <a:srgbClr val="3A08C8"/>
                </a:solidFill>
              </a:rPr>
              <a:t>Что влияет на      потребление?</a:t>
            </a:r>
            <a:endParaRPr lang="ru-RU" sz="3700" b="1" dirty="0">
              <a:solidFill>
                <a:srgbClr val="3A08C8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4104456" cy="45720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http://fcior.edu.ru/card/23160/povedenie-potrebitelya-psihologiya-potrebleniya-praktikum.html</a:t>
            </a:r>
            <a:endParaRPr lang="ru-RU" dirty="0">
              <a:solidFill>
                <a:srgbClr val="FF99FF"/>
              </a:solidFill>
            </a:endParaRPr>
          </a:p>
        </p:txBody>
      </p:sp>
      <p:pic>
        <p:nvPicPr>
          <p:cNvPr id="5" name="Рисунок 4" descr="consumer_2008-09-24_17.07.2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2420888"/>
            <a:ext cx="6080676" cy="3384376"/>
          </a:xfrm>
          <a:prstGeom prst="rect">
            <a:avLst/>
          </a:prstGeom>
          <a:effectLst>
            <a:outerShdw blurRad="50800" dist="50800" dir="5400000" algn="ctr" rotWithShape="0">
              <a:schemeClr val="tx1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Фрагмент фильма «Спортлото 82»</a:t>
            </a:r>
          </a:p>
          <a:p>
            <a:r>
              <a:rPr lang="en-US" smtClean="0">
                <a:hlinkClick r:id="rId2"/>
              </a:rPr>
              <a:t>http://www.youtube.com/watch?v=gGsJYYeclIw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3A08C8"/>
                </a:solidFill>
                <a:effectLst/>
              </a:rPr>
              <a:t>Домашнее задание:</a:t>
            </a:r>
            <a:endParaRPr lang="ru-RU" b="1" dirty="0">
              <a:solidFill>
                <a:srgbClr val="3A08C8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80920" cy="5256584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r>
              <a:rPr lang="ru-RU" sz="3000" b="1" dirty="0" smtClean="0">
                <a:solidFill>
                  <a:srgbClr val="002060"/>
                </a:solidFill>
              </a:rPr>
              <a:t>1.  § 12 «Экономика и ее основные участники»  с. 130;</a:t>
            </a:r>
          </a:p>
          <a:p>
            <a:r>
              <a:rPr lang="ru-RU" sz="3000" b="1" dirty="0" smtClean="0">
                <a:solidFill>
                  <a:srgbClr val="002060"/>
                </a:solidFill>
              </a:rPr>
              <a:t>2.  Выполнить два  задания на выбор из рубрики учебника «В классе и дома» (с</a:t>
            </a:r>
            <a:r>
              <a:rPr lang="en-US" sz="3000" b="1" dirty="0" smtClean="0">
                <a:solidFill>
                  <a:srgbClr val="002060"/>
                </a:solidFill>
              </a:rPr>
              <a:t>.</a:t>
            </a:r>
            <a:r>
              <a:rPr lang="ru-RU" sz="3000" b="1" dirty="0" smtClean="0">
                <a:solidFill>
                  <a:srgbClr val="002060"/>
                </a:solidFill>
              </a:rPr>
              <a:t> 136- 137) письменно в тетради или прислать на мой электронный адрес: </a:t>
            </a:r>
            <a:r>
              <a:rPr lang="ru-RU" sz="3000" b="1" u="sng" dirty="0" smtClean="0">
                <a:solidFill>
                  <a:srgbClr val="002060"/>
                </a:solidFill>
                <a:hlinkClick r:id="rId2"/>
              </a:rPr>
              <a:t/>
            </a:r>
            <a:br>
              <a:rPr lang="ru-RU" sz="3000" b="1" u="sng" dirty="0" smtClean="0">
                <a:solidFill>
                  <a:srgbClr val="002060"/>
                </a:solidFill>
                <a:hlinkClick r:id="rId2"/>
              </a:rPr>
            </a:br>
            <a:r>
              <a:rPr lang="ru-RU" sz="2400" b="1" dirty="0" err="1" smtClean="0"/>
              <a:t>NATALYAGORNYKH@yandex.ru</a:t>
            </a:r>
            <a:r>
              <a:rPr lang="ru-RU" sz="3000" b="1" dirty="0" smtClean="0">
                <a:solidFill>
                  <a:srgbClr val="002060"/>
                </a:solidFill>
              </a:rPr>
              <a:t>;</a:t>
            </a:r>
            <a:endParaRPr lang="ru-RU" sz="3000" b="1" dirty="0" smtClean="0">
              <a:solidFill>
                <a:srgbClr val="002060"/>
              </a:solidFill>
            </a:endParaRPr>
          </a:p>
          <a:p>
            <a:r>
              <a:rPr lang="ru-RU" sz="3000" b="1" dirty="0" smtClean="0">
                <a:solidFill>
                  <a:srgbClr val="002060"/>
                </a:solidFill>
              </a:rPr>
              <a:t>3.  Проведите мини- исследование «Товар  XXI века».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Источник:</a:t>
            </a:r>
          </a:p>
          <a:p>
            <a:r>
              <a:rPr lang="ru-RU" dirty="0" smtClean="0"/>
              <a:t>Базовый учебник: Обществознание/ Под ред. Л.Н. Боголюбова, Л.Ф. Ивановой. М.: Просвещение, 2009 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560840" cy="936104"/>
          </a:xfrm>
          <a:gradFill>
            <a:gsLst>
              <a:gs pos="0">
                <a:schemeClr val="bg2">
                  <a:tint val="48000"/>
                  <a:satMod val="300000"/>
                  <a:alpha val="99000"/>
                </a:schemeClr>
              </a:gs>
              <a:gs pos="12000">
                <a:schemeClr val="bg2">
                  <a:tint val="48000"/>
                  <a:satMod val="300000"/>
                </a:schemeClr>
              </a:gs>
              <a:gs pos="20000">
                <a:schemeClr val="bg2">
                  <a:tint val="49000"/>
                  <a:satMod val="300000"/>
                </a:schemeClr>
              </a:gs>
              <a:gs pos="100000">
                <a:schemeClr val="bg2">
                  <a:shade val="30000"/>
                </a:schemeClr>
              </a:gs>
            </a:gsLst>
            <a:path path="circle">
              <a:fillToRect l="10000" t="-25000" r="10000" b="125000"/>
            </a:path>
          </a:gra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3A08C8"/>
                </a:solidFill>
              </a:rPr>
              <a:t>  Узнаем, что   такое    </a:t>
            </a:r>
            <a:r>
              <a:rPr lang="ru-RU" sz="3600" dirty="0" smtClean="0">
                <a:solidFill>
                  <a:srgbClr val="3A08C8"/>
                </a:solidFill>
              </a:rPr>
              <a:t>Экономика?</a:t>
            </a:r>
            <a:endParaRPr lang="ru-RU" sz="3600" dirty="0">
              <a:solidFill>
                <a:srgbClr val="3A08C8"/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sz="quarter" idx="2"/>
          </p:nvPr>
        </p:nvSpPr>
        <p:spPr>
          <a:xfrm>
            <a:off x="395536" y="1196752"/>
            <a:ext cx="4032448" cy="5033744"/>
          </a:xfrm>
          <a:solidFill>
            <a:srgbClr val="C00000"/>
          </a:solidFill>
        </p:spPr>
        <p:txBody>
          <a:bodyPr/>
          <a:lstStyle/>
          <a:p>
            <a:endParaRPr lang="ru-RU" dirty="0" smtClean="0"/>
          </a:p>
        </p:txBody>
      </p:sp>
      <p:sp>
        <p:nvSpPr>
          <p:cNvPr id="21" name="Содержимое 20"/>
          <p:cNvSpPr>
            <a:spLocks noGrp="1"/>
          </p:cNvSpPr>
          <p:nvPr>
            <p:ph sz="quarter" idx="4"/>
          </p:nvPr>
        </p:nvSpPr>
        <p:spPr>
          <a:xfrm>
            <a:off x="4716016" y="1196752"/>
            <a:ext cx="4248472" cy="5033744"/>
          </a:xfrm>
          <a:solidFill>
            <a:srgbClr val="0070C0"/>
          </a:solidFill>
        </p:spPr>
        <p:txBody>
          <a:bodyPr>
            <a:normAutofit/>
          </a:bodyPr>
          <a:lstStyle/>
          <a:p>
            <a:endParaRPr lang="ru-RU" sz="26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560" y="1340768"/>
            <a:ext cx="3600400" cy="4680520"/>
          </a:xfrm>
          <a:prstGeom prst="roundRect">
            <a:avLst/>
          </a:prstGeom>
          <a:solidFill>
            <a:schemeClr val="accent2">
              <a:lumMod val="20000"/>
              <a:lumOff val="80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Работа с карандашом в  учебнике :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u="sng" dirty="0" smtClean="0">
                <a:solidFill>
                  <a:srgbClr val="002060"/>
                </a:solidFill>
              </a:rPr>
              <a:t>с. 130-131</a:t>
            </a:r>
            <a:r>
              <a:rPr lang="ru-RU" sz="2400" b="1" dirty="0" smtClean="0">
                <a:solidFill>
                  <a:srgbClr val="002060"/>
                </a:solidFill>
              </a:rPr>
              <a:t>,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до слов:         «Мы начали…»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    </a:t>
            </a:r>
            <a:r>
              <a:rPr lang="ru-RU" sz="2400" b="1" u="sng" dirty="0" smtClean="0">
                <a:solidFill>
                  <a:srgbClr val="002060"/>
                </a:solidFill>
              </a:rPr>
              <a:t>Подчеркнуть </a:t>
            </a:r>
            <a:r>
              <a:rPr lang="ru-RU" sz="2400" b="1" dirty="0" smtClean="0">
                <a:solidFill>
                  <a:srgbClr val="002060"/>
                </a:solidFill>
              </a:rPr>
              <a:t>толкования и значения понятия «Экономика».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60032" y="1340768"/>
            <a:ext cx="3960440" cy="4680520"/>
          </a:xfrm>
          <a:prstGeom prst="roundRect">
            <a:avLst/>
          </a:prstGeom>
          <a:solidFill>
            <a:schemeClr val="accent3">
              <a:lumMod val="20000"/>
              <a:lumOff val="8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Работа по абзацу учебника на </a:t>
            </a:r>
            <a:r>
              <a:rPr lang="ru-RU" sz="2400" b="1" u="sng" dirty="0" smtClean="0">
                <a:solidFill>
                  <a:srgbClr val="002060"/>
                </a:solidFill>
              </a:rPr>
              <a:t>с.131</a:t>
            </a:r>
            <a:r>
              <a:rPr lang="ru-RU" sz="2400" b="1" dirty="0" smtClean="0">
                <a:solidFill>
                  <a:srgbClr val="002060"/>
                </a:solidFill>
              </a:rPr>
              <a:t> со слов: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   «К основным проявления экономики…»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    </a:t>
            </a:r>
            <a:r>
              <a:rPr lang="ru-RU" sz="2400" b="1" u="sng" dirty="0" smtClean="0">
                <a:solidFill>
                  <a:srgbClr val="002060"/>
                </a:solidFill>
              </a:rPr>
              <a:t>Составить логическую цепь </a:t>
            </a:r>
            <a:r>
              <a:rPr lang="ru-RU" sz="2400" b="1" dirty="0" smtClean="0">
                <a:solidFill>
                  <a:srgbClr val="002060"/>
                </a:solidFill>
              </a:rPr>
              <a:t>из  понятий основных проявлений экономики.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9" grpId="0" build="p" animBg="1"/>
      <p:bldP spid="21" grpId="0" build="p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399032"/>
          </a:xfrm>
          <a:gradFill>
            <a:gsLst>
              <a:gs pos="0">
                <a:schemeClr val="bg2">
                  <a:tint val="48000"/>
                  <a:satMod val="300000"/>
                  <a:alpha val="99000"/>
                </a:schemeClr>
              </a:gs>
              <a:gs pos="12000">
                <a:schemeClr val="bg2">
                  <a:tint val="48000"/>
                  <a:satMod val="300000"/>
                </a:schemeClr>
              </a:gs>
              <a:gs pos="20000">
                <a:schemeClr val="bg2">
                  <a:tint val="49000"/>
                  <a:satMod val="300000"/>
                </a:schemeClr>
              </a:gs>
              <a:gs pos="100000">
                <a:schemeClr val="bg2">
                  <a:shade val="30000"/>
                </a:schemeClr>
              </a:gs>
            </a:gsLst>
            <a:path path="circle">
              <a:fillToRect l="10000" t="-25000" r="10000" b="125000"/>
            </a:path>
          </a:gradFill>
          <a:effectLst>
            <a:outerShdw blurRad="50800" dist="50800" dir="5400000" algn="ctr" rotWithShape="0">
              <a:schemeClr val="tx1"/>
            </a:outerShdw>
          </a:effectLst>
        </p:spPr>
        <p:txBody>
          <a:bodyPr/>
          <a:lstStyle/>
          <a:p>
            <a:r>
              <a:rPr lang="ru-RU" b="1" dirty="0" smtClean="0">
                <a:solidFill>
                  <a:srgbClr val="FFCCCC"/>
                </a:solidFill>
              </a:rPr>
              <a:t>      </a:t>
            </a:r>
            <a:r>
              <a:rPr lang="ru-RU" sz="5400" b="1" dirty="0" smtClean="0">
                <a:solidFill>
                  <a:srgbClr val="3A08C8"/>
                </a:solidFill>
              </a:rPr>
              <a:t>Экономика это:</a:t>
            </a:r>
            <a:endParaRPr lang="ru-RU" sz="5400" b="1" dirty="0">
              <a:solidFill>
                <a:srgbClr val="3A08C8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95936" y="4437112"/>
            <a:ext cx="4104456" cy="1152128"/>
          </a:xfrm>
          <a:gradFill>
            <a:gsLst>
              <a:gs pos="0">
                <a:schemeClr val="bg2">
                  <a:tint val="48000"/>
                  <a:satMod val="300000"/>
                  <a:alpha val="99000"/>
                </a:schemeClr>
              </a:gs>
              <a:gs pos="12000">
                <a:schemeClr val="bg2">
                  <a:tint val="48000"/>
                  <a:satMod val="300000"/>
                </a:schemeClr>
              </a:gs>
              <a:gs pos="20000">
                <a:schemeClr val="bg2">
                  <a:tint val="49000"/>
                  <a:satMod val="300000"/>
                </a:schemeClr>
              </a:gs>
              <a:gs pos="100000">
                <a:schemeClr val="bg2">
                  <a:shade val="30000"/>
                </a:schemeClr>
              </a:gs>
            </a:gsLst>
            <a:path path="circle">
              <a:fillToRect l="10000" t="-25000" r="10000" b="125000"/>
            </a:path>
          </a:gradFill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Хозяйство</a:t>
            </a:r>
            <a:endParaRPr lang="ru-RU" sz="4000" b="1" dirty="0">
              <a:solidFill>
                <a:srgbClr val="7030A0"/>
              </a:solidFill>
            </a:endParaRPr>
          </a:p>
        </p:txBody>
      </p:sp>
      <p:pic>
        <p:nvPicPr>
          <p:cNvPr id="4" name="Picture 10" descr="ag00029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5013176"/>
            <a:ext cx="1331913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179512" y="2564904"/>
            <a:ext cx="5148064" cy="1224136"/>
          </a:xfrm>
          <a:prstGeom prst="rect">
            <a:avLst/>
          </a:prstGeom>
          <a:gradFill>
            <a:gsLst>
              <a:gs pos="0">
                <a:schemeClr val="bg2">
                  <a:tint val="48000"/>
                  <a:satMod val="300000"/>
                  <a:alpha val="99000"/>
                </a:schemeClr>
              </a:gs>
              <a:gs pos="12000">
                <a:schemeClr val="bg2">
                  <a:tint val="48000"/>
                  <a:satMod val="300000"/>
                </a:schemeClr>
              </a:gs>
              <a:gs pos="20000">
                <a:schemeClr val="bg2">
                  <a:tint val="49000"/>
                  <a:satMod val="300000"/>
                </a:schemeClr>
              </a:gs>
              <a:gs pos="100000">
                <a:schemeClr val="bg2">
                  <a:shade val="30000"/>
                </a:schemeClr>
              </a:gs>
            </a:gsLst>
            <a:path path="circle">
              <a:fillToRect l="10000" t="-25000" r="10000" b="125000"/>
            </a:path>
          </a:gradFill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anchor="t">
            <a:no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lang="ru-RU" sz="4000" b="1" dirty="0" smtClean="0">
                <a:solidFill>
                  <a:srgbClr val="A82883"/>
                </a:solidFill>
              </a:rPr>
              <a:t>Область знаний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A8288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411760" y="1700808"/>
            <a:ext cx="360040" cy="792088"/>
          </a:xfrm>
          <a:prstGeom prst="downArrow">
            <a:avLst/>
          </a:prstGeom>
          <a:solidFill>
            <a:srgbClr val="A828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660232" y="1772816"/>
            <a:ext cx="360040" cy="2592288"/>
          </a:xfrm>
          <a:prstGeom prst="downArrow">
            <a:avLst/>
          </a:prstGeom>
          <a:solidFill>
            <a:srgbClr val="A828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399032"/>
          </a:xfrm>
        </p:spPr>
        <p:txBody>
          <a:bodyPr/>
          <a:lstStyle/>
          <a:p>
            <a:r>
              <a:rPr lang="ru-RU" dirty="0" smtClean="0">
                <a:solidFill>
                  <a:srgbClr val="FFCCCC"/>
                </a:solidFill>
              </a:rPr>
              <a:t>      </a:t>
            </a:r>
            <a:r>
              <a:rPr lang="ru-RU" sz="5600" b="1" dirty="0" smtClean="0">
                <a:solidFill>
                  <a:srgbClr val="3A08C8"/>
                </a:solidFill>
              </a:rPr>
              <a:t>Экономика это:</a:t>
            </a:r>
            <a:endParaRPr lang="ru-RU" sz="5600" b="1" dirty="0">
              <a:solidFill>
                <a:srgbClr val="3A08C8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058360"/>
          </a:xfr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2000">
                <a:schemeClr val="bg2">
                  <a:tint val="48000"/>
                  <a:satMod val="300000"/>
                </a:schemeClr>
              </a:gs>
              <a:gs pos="20000">
                <a:schemeClr val="bg2">
                  <a:tint val="49000"/>
                  <a:satMod val="300000"/>
                </a:schemeClr>
              </a:gs>
              <a:gs pos="100000">
                <a:schemeClr val="bg2">
                  <a:shade val="30000"/>
                </a:schemeClr>
              </a:gs>
            </a:gsLst>
            <a:path path="circle">
              <a:fillToRect l="10000" t="-25000" r="10000" b="125000"/>
            </a:path>
          </a:gradFill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сознательно построенная и используемая людьми система их жизнеобеспечения.</a:t>
            </a: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4" name="Picture 10" descr="ag00029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725144"/>
            <a:ext cx="1331913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488832" cy="132702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3A08C8"/>
                </a:solidFill>
              </a:rPr>
              <a:t>Основные проявления экономики:      </a:t>
            </a:r>
            <a:endParaRPr lang="ru-RU" sz="4000" b="1" dirty="0">
              <a:solidFill>
                <a:srgbClr val="3A08C8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772816"/>
            <a:ext cx="3528392" cy="576064"/>
          </a:xfrm>
          <a:gradFill>
            <a:gsLst>
              <a:gs pos="0">
                <a:schemeClr val="bg2">
                  <a:tint val="48000"/>
                  <a:satMod val="300000"/>
                  <a:alpha val="99000"/>
                </a:schemeClr>
              </a:gs>
              <a:gs pos="12000">
                <a:schemeClr val="bg2">
                  <a:tint val="48000"/>
                  <a:satMod val="300000"/>
                </a:schemeClr>
              </a:gs>
              <a:gs pos="20000">
                <a:schemeClr val="bg2">
                  <a:tint val="49000"/>
                  <a:satMod val="300000"/>
                </a:schemeClr>
              </a:gs>
              <a:gs pos="100000">
                <a:schemeClr val="bg2">
                  <a:shade val="30000"/>
                </a:schemeClr>
              </a:gs>
            </a:gsLst>
            <a:path path="circle">
              <a:fillToRect l="10000" t="-25000" r="10000" b="125000"/>
            </a:path>
          </a:gradFill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rmAutofit fontScale="85000" lnSpcReduction="10000"/>
          </a:bodyPr>
          <a:lstStyle/>
          <a:p>
            <a:r>
              <a:rPr lang="ru-RU" sz="3200" b="1" dirty="0" smtClean="0">
                <a:solidFill>
                  <a:srgbClr val="A82883"/>
                </a:solidFill>
              </a:rPr>
              <a:t>Производство</a:t>
            </a:r>
            <a:endParaRPr lang="ru-RU" sz="3200" b="1" dirty="0">
              <a:solidFill>
                <a:srgbClr val="A82883"/>
              </a:solidFill>
            </a:endParaRPr>
          </a:p>
        </p:txBody>
      </p:sp>
      <p:pic>
        <p:nvPicPr>
          <p:cNvPr id="4" name="Picture 10" descr="ag00029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149080"/>
            <a:ext cx="1331913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3131840" y="2996952"/>
            <a:ext cx="3816424" cy="576064"/>
          </a:xfrm>
          <a:prstGeom prst="rect">
            <a:avLst/>
          </a:prstGeom>
          <a:gradFill>
            <a:gsLst>
              <a:gs pos="0">
                <a:schemeClr val="bg2">
                  <a:tint val="48000"/>
                  <a:satMod val="300000"/>
                  <a:alpha val="99000"/>
                </a:schemeClr>
              </a:gs>
              <a:gs pos="12000">
                <a:schemeClr val="bg2">
                  <a:tint val="48000"/>
                  <a:satMod val="300000"/>
                </a:schemeClr>
              </a:gs>
              <a:gs pos="20000">
                <a:schemeClr val="bg2">
                  <a:tint val="49000"/>
                  <a:satMod val="300000"/>
                </a:schemeClr>
              </a:gs>
              <a:gs pos="100000">
                <a:schemeClr val="bg2">
                  <a:shade val="30000"/>
                </a:schemeClr>
              </a:gs>
            </a:gsLst>
            <a:path path="circle">
              <a:fillToRect l="10000" t="-25000" r="10000" b="125000"/>
            </a:path>
          </a:gradFill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anchor="t">
            <a:normAutofit fontScale="85000" lnSpcReduction="10000"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8288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Распределение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A8288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580112" y="4149080"/>
            <a:ext cx="2232248" cy="576064"/>
          </a:xfrm>
          <a:prstGeom prst="rect">
            <a:avLst/>
          </a:prstGeom>
          <a:gradFill>
            <a:gsLst>
              <a:gs pos="0">
                <a:schemeClr val="bg2">
                  <a:tint val="48000"/>
                  <a:satMod val="300000"/>
                  <a:alpha val="99000"/>
                </a:schemeClr>
              </a:gs>
              <a:gs pos="12000">
                <a:schemeClr val="bg2">
                  <a:tint val="48000"/>
                  <a:satMod val="300000"/>
                </a:schemeClr>
              </a:gs>
              <a:gs pos="20000">
                <a:schemeClr val="bg2">
                  <a:tint val="49000"/>
                  <a:satMod val="300000"/>
                </a:schemeClr>
              </a:gs>
              <a:gs pos="100000">
                <a:schemeClr val="bg2">
                  <a:shade val="30000"/>
                </a:schemeClr>
              </a:gs>
            </a:gsLst>
            <a:path path="circle">
              <a:fillToRect l="10000" t="-25000" r="10000" b="125000"/>
            </a:path>
          </a:gradFill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anchor="t">
            <a:normAutofit lnSpcReduction="10000"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8288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Обмен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A8288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3563888" y="5733256"/>
            <a:ext cx="3528392" cy="576064"/>
          </a:xfrm>
          <a:prstGeom prst="rect">
            <a:avLst/>
          </a:prstGeom>
          <a:gradFill>
            <a:gsLst>
              <a:gs pos="0">
                <a:schemeClr val="bg2">
                  <a:tint val="48000"/>
                  <a:satMod val="300000"/>
                  <a:alpha val="99000"/>
                </a:schemeClr>
              </a:gs>
              <a:gs pos="12000">
                <a:schemeClr val="bg2">
                  <a:tint val="48000"/>
                  <a:satMod val="300000"/>
                </a:schemeClr>
              </a:gs>
              <a:gs pos="20000">
                <a:schemeClr val="bg2">
                  <a:tint val="49000"/>
                  <a:satMod val="300000"/>
                </a:schemeClr>
              </a:gs>
              <a:gs pos="100000">
                <a:schemeClr val="bg2">
                  <a:shade val="30000"/>
                </a:schemeClr>
              </a:gs>
            </a:gsLst>
            <a:path path="circle">
              <a:fillToRect l="10000" t="-25000" r="10000" b="125000"/>
            </a:path>
          </a:gradFill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anchor="t">
            <a:normAutofit fontScale="92500"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8288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Потребление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A8288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трелка вниз 9"/>
          <p:cNvSpPr/>
          <p:nvPr/>
        </p:nvSpPr>
        <p:spPr>
          <a:xfrm rot="18503732">
            <a:off x="4251708" y="1844747"/>
            <a:ext cx="279754" cy="1339208"/>
          </a:xfrm>
          <a:prstGeom prst="downArrow">
            <a:avLst/>
          </a:prstGeom>
          <a:solidFill>
            <a:srgbClr val="D600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18503732">
            <a:off x="6090993" y="3300681"/>
            <a:ext cx="345370" cy="1103163"/>
          </a:xfrm>
          <a:prstGeom prst="downArrow">
            <a:avLst/>
          </a:prstGeom>
          <a:solidFill>
            <a:srgbClr val="D600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углом 12"/>
          <p:cNvSpPr/>
          <p:nvPr/>
        </p:nvSpPr>
        <p:spPr>
          <a:xfrm rot="9522339">
            <a:off x="6705755" y="4790416"/>
            <a:ext cx="576064" cy="1152128"/>
          </a:xfrm>
          <a:prstGeom prst="bentArrow">
            <a:avLst/>
          </a:prstGeom>
          <a:solidFill>
            <a:srgbClr val="D600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313 0.00023 L -0.30313 0.00023 " pathEditMode="relative" rAng="0" ptsTypes="AA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559 0.00208 L -0.32761 0.00208 " pathEditMode="relative" rAng="0" ptsTypes="AA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64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0.03426 L 0.00399 -0.36759 " pathEditMode="relative" rAng="0" ptsTypes="AA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6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7 -0.03102 L -0.00157 -0.36435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4 -0.00255 L 0.11424 -0.40926 " pathEditMode="relative" rAng="0" ptsTypes="AA">
                                      <p:cBhvr>
                                        <p:cTn id="77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203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053 0.00069 L 0.12136 -0.40602 " pathEditMode="relative" rAng="0" ptsTypes="AA">
                                      <p:cBhvr>
                                        <p:cTn id="7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2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5" grpId="0" build="p" animBg="1"/>
      <p:bldP spid="5" grpId="1" build="allAtOnce" animBg="1"/>
      <p:bldP spid="6" grpId="1" build="allAtOnce" animBg="1"/>
      <p:bldP spid="6" grpId="2" uiExpand="1" build="allAtOnce" animBg="1"/>
      <p:bldP spid="7" grpId="0" build="p" animBg="1"/>
      <p:bldP spid="7" grpId="1" uiExpand="1" build="allAtOnce" animBg="1"/>
      <p:bldP spid="10" grpId="0" animBg="1"/>
      <p:bldP spid="10" grpId="1" animBg="1"/>
      <p:bldP spid="11" grpId="0" animBg="1"/>
      <p:bldP spid="11" grpId="1" animBg="1"/>
      <p:bldP spid="13" grpId="0" animBg="1"/>
      <p:bldP spid="1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80728"/>
            <a:ext cx="3384376" cy="864096"/>
          </a:xfrm>
          <a:effectLst>
            <a:outerShdw blurRad="774700" dist="50800" dir="480000" sx="1000" sy="1000" algn="ctr" rotWithShape="0">
              <a:schemeClr val="bg1">
                <a:alpha val="96000"/>
              </a:schemeClr>
            </a:outerShdw>
          </a:effectLst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3A08C8"/>
                </a:solidFill>
                <a:latin typeface="+mn-lt"/>
              </a:rPr>
              <a:t>Услуги</a:t>
            </a:r>
            <a:r>
              <a:rPr lang="ru-RU" sz="3200" dirty="0" smtClean="0">
                <a:solidFill>
                  <a:srgbClr val="FFCCCC"/>
                </a:solidFill>
                <a:latin typeface="+mn-lt"/>
              </a:rPr>
              <a:t/>
            </a:r>
            <a:br>
              <a:rPr lang="ru-RU" sz="3200" dirty="0" smtClean="0">
                <a:solidFill>
                  <a:srgbClr val="FFCCCC"/>
                </a:solidFill>
                <a:latin typeface="+mn-lt"/>
              </a:rPr>
            </a:br>
            <a:endParaRPr lang="ru-RU" sz="3200" dirty="0">
              <a:solidFill>
                <a:srgbClr val="FFCCCC"/>
              </a:solidFill>
              <a:latin typeface="+mn-lt"/>
            </a:endParaRPr>
          </a:p>
        </p:txBody>
      </p:sp>
      <p:pic>
        <p:nvPicPr>
          <p:cNvPr id="4" name="Picture 6" descr="C:\Documents and Settings\comp4\Рабочий стол\clipart в класс\Профессия\00001 (39)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221088"/>
            <a:ext cx="1508760" cy="218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C:\Documents and Settings\comp4\Рабочий стол\clipart в класс\Профессия\00001 (44)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3501008"/>
            <a:ext cx="3286148" cy="307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5220072" y="476672"/>
            <a:ext cx="2890664" cy="1008112"/>
          </a:xfrm>
          <a:prstGeom prst="rect">
            <a:avLst/>
          </a:prstGeom>
        </p:spPr>
        <p:txBody>
          <a:bodyPr vert="horz" anchor="ctr">
            <a:normAutofit fontScale="85000" lnSpcReduction="10000"/>
          </a:bodyPr>
          <a:lstStyle/>
          <a:p>
            <a:pPr marL="484632">
              <a:spcBef>
                <a:spcPct val="0"/>
              </a:spcBef>
            </a:pPr>
            <a:r>
              <a:rPr lang="ru-RU" sz="6000" b="1" dirty="0" smtClean="0">
                <a:solidFill>
                  <a:srgbClr val="3A08C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Товар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83568" y="836712"/>
            <a:ext cx="3672408" cy="338437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CCCC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CCCC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</a:br>
            <a:r>
              <a:rPr kumimoji="0" lang="ru-RU" sz="36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3A08C8"/>
                </a:solidFill>
                <a:uLnTx/>
                <a:uFillTx/>
                <a:latin typeface="+mn-lt"/>
                <a:ea typeface="+mj-ea"/>
                <a:cs typeface="+mj-cs"/>
              </a:rPr>
              <a:t>полезные удобства, предоставляемые кому-либо</a:t>
            </a:r>
            <a:endParaRPr kumimoji="0" lang="ru-RU" sz="36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3A08C8"/>
              </a:solidFill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283968" y="908720"/>
            <a:ext cx="4464496" cy="2736304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CCCC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CCCC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</a:br>
            <a:r>
              <a:rPr kumimoji="0" lang="ru-RU" sz="32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3A08C8"/>
                </a:solidFill>
                <a:uLnTx/>
                <a:uFillTx/>
                <a:latin typeface="+mn-lt"/>
                <a:ea typeface="+mj-ea"/>
                <a:cs typeface="+mj-cs"/>
              </a:rPr>
              <a:t>продукты</a:t>
            </a:r>
            <a:r>
              <a:rPr kumimoji="0" lang="ru-RU" sz="3200" b="1" i="0" u="none" strike="noStrike" kern="1200" cap="none" spc="0" normalizeH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3A08C8"/>
                </a:solidFill>
                <a:uLnTx/>
                <a:uFillTx/>
                <a:latin typeface="+mn-lt"/>
                <a:ea typeface="+mj-ea"/>
                <a:cs typeface="+mj-cs"/>
              </a:rPr>
              <a:t> труда, произведенные для продажи</a:t>
            </a:r>
            <a:endParaRPr kumimoji="0" lang="ru-RU" sz="3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3A08C8"/>
              </a:solidFill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44008" y="2132856"/>
            <a:ext cx="4104456" cy="1008112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484632">
              <a:spcBef>
                <a:spcPct val="0"/>
              </a:spcBef>
            </a:pPr>
            <a:r>
              <a:rPr lang="ru-RU" sz="5200" b="1" dirty="0" smtClean="0">
                <a:solidFill>
                  <a:srgbClr val="3A08C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Изделия</a:t>
            </a:r>
          </a:p>
        </p:txBody>
      </p:sp>
      <p:sp>
        <p:nvSpPr>
          <p:cNvPr id="12" name="Левая фигурная скобка 11"/>
          <p:cNvSpPr/>
          <p:nvPr/>
        </p:nvSpPr>
        <p:spPr>
          <a:xfrm rot="16200000">
            <a:off x="3671900" y="-495436"/>
            <a:ext cx="1944216" cy="8064896"/>
          </a:xfrm>
          <a:prstGeom prst="leftBrace">
            <a:avLst/>
          </a:prstGeom>
          <a:noFill/>
          <a:ln w="82550">
            <a:solidFill>
              <a:srgbClr val="D60093"/>
            </a:solidFill>
          </a:ln>
          <a:effectLst>
            <a:outerShdw blurRad="165100" dist="50800" dir="5400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539552" y="4437112"/>
            <a:ext cx="7992888" cy="1728192"/>
          </a:xfrm>
          <a:prstGeom prst="rect">
            <a:avLst/>
          </a:prstGeom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anchor="ctr">
            <a:no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400" b="1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7030A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Экономический продукт</a:t>
            </a:r>
            <a:r>
              <a:rPr kumimoji="0" lang="ru-RU" sz="3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CCCC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CCCC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</a:br>
            <a:endParaRPr kumimoji="0" lang="ru-RU" sz="3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FFCCCC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79512" y="2132856"/>
            <a:ext cx="4608512" cy="1008112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484632">
              <a:spcBef>
                <a:spcPct val="0"/>
              </a:spcBef>
            </a:pPr>
            <a:r>
              <a:rPr lang="ru-RU" sz="5200" b="1" dirty="0" smtClean="0">
                <a:solidFill>
                  <a:srgbClr val="3A08C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Продукты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548680"/>
            <a:ext cx="8280920" cy="3600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3A08C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Изделие, товар, услуга, удовлетворяющая ту или иную потребность человека</a:t>
            </a:r>
            <a:r>
              <a:rPr lang="ru-RU" dirty="0" smtClean="0">
                <a:solidFill>
                  <a:srgbClr val="3A08C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dirty="0">
              <a:solidFill>
                <a:srgbClr val="3A08C8"/>
              </a:solidFill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755576" y="404664"/>
            <a:ext cx="8136904" cy="3024336"/>
          </a:xfrm>
          <a:prstGeom prst="rect">
            <a:avLst/>
          </a:prstGeom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anchor="ctr">
            <a:no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CCCC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CCCC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</a:br>
            <a:endParaRPr kumimoji="0" lang="ru-RU" sz="3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FFCCCC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17" name="Picture 10" descr="ag00029_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4941168"/>
            <a:ext cx="1331913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7" grpId="1"/>
      <p:bldP spid="9" grpId="0"/>
      <p:bldP spid="9" grpId="1"/>
      <p:bldP spid="11" grpId="0"/>
      <p:bldP spid="12" grpId="0" animBg="1"/>
      <p:bldP spid="13" grpId="0"/>
      <p:bldP spid="14" grpId="0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80920" cy="1124744"/>
          </a:xfrm>
          <a:gradFill>
            <a:gsLst>
              <a:gs pos="0">
                <a:schemeClr val="bg2">
                  <a:tint val="48000"/>
                  <a:satMod val="300000"/>
                  <a:alpha val="99000"/>
                </a:schemeClr>
              </a:gs>
              <a:gs pos="12000">
                <a:schemeClr val="bg2">
                  <a:tint val="48000"/>
                  <a:satMod val="300000"/>
                </a:schemeClr>
              </a:gs>
              <a:gs pos="20000">
                <a:schemeClr val="bg2">
                  <a:tint val="49000"/>
                  <a:satMod val="300000"/>
                </a:schemeClr>
              </a:gs>
              <a:gs pos="100000">
                <a:schemeClr val="bg2">
                  <a:shade val="30000"/>
                </a:schemeClr>
              </a:gs>
            </a:gsLst>
            <a:path path="circle">
              <a:fillToRect l="10000" t="-25000" r="10000" b="125000"/>
            </a:path>
          </a:gra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CCCC"/>
                </a:solidFill>
              </a:rPr>
              <a:t>  </a:t>
            </a:r>
            <a:r>
              <a:rPr lang="ru-RU" dirty="0" smtClean="0">
                <a:solidFill>
                  <a:srgbClr val="3A08C8"/>
                </a:solidFill>
              </a:rPr>
              <a:t>Узнаем, как создаются экономические продукты?</a:t>
            </a:r>
            <a:endParaRPr lang="ru-RU" sz="3600" dirty="0">
              <a:solidFill>
                <a:srgbClr val="3A08C8"/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sz="quarter" idx="2"/>
          </p:nvPr>
        </p:nvSpPr>
        <p:spPr>
          <a:xfrm>
            <a:off x="395536" y="1340768"/>
            <a:ext cx="4032448" cy="5033744"/>
          </a:xfrm>
          <a:solidFill>
            <a:srgbClr val="C00000"/>
          </a:solidFill>
        </p:spPr>
        <p:txBody>
          <a:bodyPr/>
          <a:lstStyle/>
          <a:p>
            <a:endParaRPr lang="ru-RU" sz="2600" b="1" dirty="0" smtClean="0"/>
          </a:p>
        </p:txBody>
      </p:sp>
      <p:sp>
        <p:nvSpPr>
          <p:cNvPr id="21" name="Содержимое 20"/>
          <p:cNvSpPr>
            <a:spLocks noGrp="1"/>
          </p:cNvSpPr>
          <p:nvPr>
            <p:ph sz="quarter" idx="4"/>
          </p:nvPr>
        </p:nvSpPr>
        <p:spPr>
          <a:xfrm>
            <a:off x="4895528" y="1340768"/>
            <a:ext cx="4248472" cy="5033744"/>
          </a:xfrm>
          <a:solidFill>
            <a:srgbClr val="0070C0"/>
          </a:solidFill>
        </p:spPr>
        <p:txBody>
          <a:bodyPr>
            <a:normAutofit/>
          </a:bodyPr>
          <a:lstStyle/>
          <a:p>
            <a:endParaRPr lang="ru-RU" sz="2600" b="1" dirty="0" smtClean="0"/>
          </a:p>
          <a:p>
            <a:endParaRPr lang="ru-RU" sz="26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560" y="1556792"/>
            <a:ext cx="3600400" cy="4536504"/>
          </a:xfrm>
          <a:prstGeom prst="roundRect">
            <a:avLst/>
          </a:prstGeom>
          <a:solidFill>
            <a:schemeClr val="accent2">
              <a:lumMod val="20000"/>
              <a:lumOff val="8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Работа с </a:t>
            </a:r>
            <a:r>
              <a:rPr lang="ru-RU" sz="2800" b="1" u="sng" dirty="0" smtClean="0">
                <a:solidFill>
                  <a:srgbClr val="002060"/>
                </a:solidFill>
              </a:rPr>
              <a:t>текстом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     учебника  на </a:t>
            </a:r>
            <a:r>
              <a:rPr lang="ru-RU" sz="2800" b="1" u="sng" dirty="0" smtClean="0">
                <a:solidFill>
                  <a:srgbClr val="002060"/>
                </a:solidFill>
              </a:rPr>
              <a:t>с. 132.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Ознакомиться </a:t>
            </a:r>
            <a:r>
              <a:rPr lang="ru-RU" sz="2800" b="1" dirty="0" smtClean="0">
                <a:solidFill>
                  <a:srgbClr val="002060"/>
                </a:solidFill>
              </a:rPr>
              <a:t>с текстом, выписать в тетрадь новое понятие и его определение.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20072" y="1484784"/>
            <a:ext cx="3744416" cy="4752528"/>
          </a:xfrm>
          <a:prstGeom prst="roundRect">
            <a:avLst/>
          </a:prstGeom>
          <a:solidFill>
            <a:schemeClr val="accent3">
              <a:lumMod val="20000"/>
              <a:lumOff val="80000"/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Работа с </a:t>
            </a:r>
            <a:r>
              <a:rPr lang="ru-RU" sz="2800" b="1" u="sng" dirty="0" smtClean="0">
                <a:solidFill>
                  <a:srgbClr val="002060"/>
                </a:solidFill>
              </a:rPr>
              <a:t>текстом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     учебника  на </a:t>
            </a:r>
            <a:r>
              <a:rPr lang="ru-RU" sz="2800" b="1" u="sng" dirty="0" smtClean="0">
                <a:solidFill>
                  <a:srgbClr val="002060"/>
                </a:solidFill>
              </a:rPr>
              <a:t>с. 132-133.</a:t>
            </a:r>
          </a:p>
          <a:p>
            <a:r>
              <a:rPr lang="ru-RU" sz="2800" b="1" smtClean="0">
                <a:solidFill>
                  <a:srgbClr val="002060"/>
                </a:solidFill>
              </a:rPr>
              <a:t>Ознакомиться </a:t>
            </a:r>
            <a:r>
              <a:rPr lang="ru-RU" sz="2800" b="1" dirty="0" smtClean="0">
                <a:solidFill>
                  <a:srgbClr val="002060"/>
                </a:solidFill>
              </a:rPr>
              <a:t>с текстом, выписать в тетрадь новое понятие и его определение.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9" grpId="0" build="p" animBg="1"/>
      <p:bldP spid="21" grpId="0" build="p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21729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3A08C8"/>
                </a:solidFill>
              </a:rPr>
              <a:t>Формы хозяйства:</a:t>
            </a:r>
            <a:endParaRPr lang="ru-RU" b="1" dirty="0">
              <a:solidFill>
                <a:srgbClr val="3A08C8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5832648" cy="2448272"/>
          </a:xfrm>
          <a:gradFill>
            <a:gsLst>
              <a:gs pos="0">
                <a:schemeClr val="accent2">
                  <a:lumMod val="60000"/>
                  <a:lumOff val="40000"/>
                  <a:alpha val="49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rmAutofit fontScale="47500" lnSpcReduction="20000"/>
          </a:bodyPr>
          <a:lstStyle/>
          <a:p>
            <a:pPr>
              <a:lnSpc>
                <a:spcPct val="90000"/>
              </a:lnSpc>
            </a:pPr>
            <a:r>
              <a:rPr lang="ru-RU" sz="51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Натуральное </a:t>
            </a:r>
            <a:r>
              <a:rPr lang="ru-RU" sz="5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51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5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 организации   жизни людей, при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5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котором все необходимое для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5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жизнедеятельности производится ими самими и только для собственного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5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потребления.</a:t>
            </a:r>
          </a:p>
          <a:p>
            <a:endParaRPr lang="ru-RU" dirty="0"/>
          </a:p>
        </p:txBody>
      </p:sp>
      <p:pic>
        <p:nvPicPr>
          <p:cNvPr id="5" name="Picture 10" descr="ag00029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293096"/>
            <a:ext cx="1331913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2843808" y="3356992"/>
            <a:ext cx="5832648" cy="237773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anchor="t">
            <a:normAutofit fontScale="70000" lnSpcReduction="20000"/>
          </a:bodyPr>
          <a:lstStyle/>
          <a:p>
            <a:pPr marL="448056" marR="0" lvl="0" indent="-384048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lang="ru-RU" sz="3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Товар</a:t>
            </a:r>
            <a:r>
              <a:rPr kumimoji="0" lang="ru-RU" sz="38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ное</a:t>
            </a:r>
            <a:r>
              <a:rPr kumimoji="0" lang="ru-RU" sz="38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marL="448056" marR="0" lvl="0" indent="-384048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448056" marR="0" lvl="0" indent="-384048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с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пособ</a:t>
            </a:r>
            <a:r>
              <a:rPr kumimoji="0" lang="ru-RU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рганизации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жизни людей, при</a:t>
            </a:r>
            <a:r>
              <a:rPr kumimoji="0" lang="ru-RU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отором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</a:t>
            </a:r>
            <a:r>
              <a:rPr kumimoji="0" lang="ru-RU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люди специализируясь в определенных   видах деятельности, производят товары и оказывают услуги, для обмена друг с другом.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  <p:bldP spid="6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8748464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FFCCCC"/>
                </a:solidFill>
              </a:rPr>
              <a:t>      </a:t>
            </a:r>
            <a:r>
              <a:rPr lang="ru-RU" sz="4700" b="1" dirty="0" smtClean="0">
                <a:solidFill>
                  <a:srgbClr val="3A08C8"/>
                </a:solidFill>
              </a:rPr>
              <a:t>Основные проявления     экономики:</a:t>
            </a:r>
            <a:endParaRPr lang="ru-RU" sz="4700" b="1" dirty="0">
              <a:solidFill>
                <a:srgbClr val="3A08C8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700808"/>
            <a:ext cx="3528392" cy="576064"/>
          </a:xfrm>
          <a:gradFill>
            <a:gsLst>
              <a:gs pos="0">
                <a:schemeClr val="bg2">
                  <a:tint val="48000"/>
                  <a:satMod val="300000"/>
                  <a:alpha val="99000"/>
                </a:schemeClr>
              </a:gs>
              <a:gs pos="12000">
                <a:schemeClr val="bg2">
                  <a:tint val="48000"/>
                  <a:satMod val="300000"/>
                </a:schemeClr>
              </a:gs>
              <a:gs pos="20000">
                <a:schemeClr val="bg2">
                  <a:tint val="49000"/>
                  <a:satMod val="300000"/>
                </a:schemeClr>
              </a:gs>
              <a:gs pos="100000">
                <a:schemeClr val="bg2">
                  <a:shade val="30000"/>
                </a:schemeClr>
              </a:gs>
            </a:gsLst>
            <a:path path="circle">
              <a:fillToRect l="10000" t="-25000" r="10000" b="125000"/>
            </a:path>
          </a:gradFill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rmAutofit fontScale="85000" lnSpcReduction="10000"/>
          </a:bodyPr>
          <a:lstStyle/>
          <a:p>
            <a:r>
              <a:rPr lang="ru-RU" sz="3200" b="1" dirty="0" smtClean="0">
                <a:solidFill>
                  <a:srgbClr val="981BA5"/>
                </a:solidFill>
              </a:rPr>
              <a:t>Производство</a:t>
            </a:r>
            <a:endParaRPr lang="ru-RU" sz="3200" b="1" dirty="0">
              <a:solidFill>
                <a:srgbClr val="981BA5"/>
              </a:solidFill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987824" y="2852936"/>
            <a:ext cx="3816424" cy="576064"/>
          </a:xfrm>
          <a:prstGeom prst="rect">
            <a:avLst/>
          </a:prstGeom>
          <a:gradFill>
            <a:gsLst>
              <a:gs pos="0">
                <a:schemeClr val="bg2">
                  <a:tint val="48000"/>
                  <a:satMod val="300000"/>
                  <a:alpha val="99000"/>
                </a:schemeClr>
              </a:gs>
              <a:gs pos="12000">
                <a:schemeClr val="bg2">
                  <a:tint val="48000"/>
                  <a:satMod val="300000"/>
                </a:schemeClr>
              </a:gs>
              <a:gs pos="20000">
                <a:schemeClr val="bg2">
                  <a:tint val="49000"/>
                  <a:satMod val="300000"/>
                </a:schemeClr>
              </a:gs>
              <a:gs pos="100000">
                <a:schemeClr val="bg2">
                  <a:shade val="30000"/>
                </a:schemeClr>
              </a:gs>
            </a:gsLst>
            <a:path path="circle">
              <a:fillToRect l="10000" t="-25000" r="10000" b="125000"/>
            </a:path>
          </a:gradFill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anchor="t">
            <a:normAutofit fontScale="85000" lnSpcReduction="10000"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81BA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Распределение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981BA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724128" y="4149080"/>
            <a:ext cx="2088232" cy="576064"/>
          </a:xfrm>
          <a:prstGeom prst="rect">
            <a:avLst/>
          </a:prstGeom>
          <a:gradFill>
            <a:gsLst>
              <a:gs pos="0">
                <a:schemeClr val="bg2">
                  <a:tint val="48000"/>
                  <a:satMod val="300000"/>
                  <a:alpha val="99000"/>
                </a:schemeClr>
              </a:gs>
              <a:gs pos="12000">
                <a:schemeClr val="bg2">
                  <a:tint val="48000"/>
                  <a:satMod val="300000"/>
                </a:schemeClr>
              </a:gs>
              <a:gs pos="20000">
                <a:schemeClr val="bg2">
                  <a:tint val="49000"/>
                  <a:satMod val="300000"/>
                </a:schemeClr>
              </a:gs>
              <a:gs pos="100000">
                <a:schemeClr val="bg2">
                  <a:shade val="30000"/>
                </a:schemeClr>
              </a:gs>
            </a:gsLst>
            <a:path path="circle">
              <a:fillToRect l="10000" t="-25000" r="10000" b="125000"/>
            </a:path>
          </a:gradFill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anchor="t">
            <a:normAutofit fontScale="92500"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81BA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Обмен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981BA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3563888" y="5733256"/>
            <a:ext cx="3528392" cy="576064"/>
          </a:xfrm>
          <a:prstGeom prst="rect">
            <a:avLst/>
          </a:prstGeom>
          <a:gradFill>
            <a:gsLst>
              <a:gs pos="0">
                <a:schemeClr val="bg2">
                  <a:tint val="48000"/>
                  <a:satMod val="300000"/>
                  <a:alpha val="99000"/>
                </a:schemeClr>
              </a:gs>
              <a:gs pos="12000">
                <a:schemeClr val="bg2">
                  <a:tint val="48000"/>
                  <a:satMod val="300000"/>
                </a:schemeClr>
              </a:gs>
              <a:gs pos="20000">
                <a:schemeClr val="bg2">
                  <a:tint val="49000"/>
                  <a:satMod val="300000"/>
                </a:schemeClr>
              </a:gs>
              <a:gs pos="100000">
                <a:schemeClr val="bg2">
                  <a:shade val="30000"/>
                </a:schemeClr>
              </a:gs>
            </a:gsLst>
            <a:path path="circle">
              <a:fillToRect l="10000" t="-25000" r="10000" b="125000"/>
            </a:path>
          </a:gradFill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anchor="t">
            <a:normAutofit fontScale="92500"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81BA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Потребление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981BA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трелка вниз 9"/>
          <p:cNvSpPr/>
          <p:nvPr/>
        </p:nvSpPr>
        <p:spPr>
          <a:xfrm rot="18503732">
            <a:off x="4035683" y="1772737"/>
            <a:ext cx="279754" cy="1339208"/>
          </a:xfrm>
          <a:prstGeom prst="downArrow">
            <a:avLst/>
          </a:prstGeom>
          <a:solidFill>
            <a:srgbClr val="D600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18503732">
            <a:off x="5943780" y="3158352"/>
            <a:ext cx="279754" cy="1247038"/>
          </a:xfrm>
          <a:prstGeom prst="downArrow">
            <a:avLst/>
          </a:prstGeom>
          <a:solidFill>
            <a:srgbClr val="D600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углом 12"/>
          <p:cNvSpPr/>
          <p:nvPr/>
        </p:nvSpPr>
        <p:spPr>
          <a:xfrm rot="9522339">
            <a:off x="6705755" y="4790416"/>
            <a:ext cx="576064" cy="1152128"/>
          </a:xfrm>
          <a:prstGeom prst="bentArrow">
            <a:avLst/>
          </a:prstGeom>
          <a:solidFill>
            <a:srgbClr val="D600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5436096" y="4797152"/>
            <a:ext cx="3528392" cy="576064"/>
          </a:xfrm>
          <a:prstGeom prst="rect">
            <a:avLst/>
          </a:prstGeom>
          <a:gradFill>
            <a:gsLst>
              <a:gs pos="0">
                <a:schemeClr val="bg2">
                  <a:tint val="48000"/>
                  <a:satMod val="300000"/>
                  <a:alpha val="99000"/>
                </a:schemeClr>
              </a:gs>
              <a:gs pos="12000">
                <a:schemeClr val="bg2">
                  <a:tint val="48000"/>
                  <a:satMod val="300000"/>
                </a:schemeClr>
              </a:gs>
              <a:gs pos="20000">
                <a:schemeClr val="bg2">
                  <a:tint val="49000"/>
                  <a:satMod val="300000"/>
                </a:schemeClr>
              </a:gs>
              <a:gs pos="100000">
                <a:schemeClr val="bg2">
                  <a:shade val="30000"/>
                </a:schemeClr>
              </a:gs>
            </a:gsLst>
            <a:path path="circle">
              <a:fillToRect l="10000" t="-25000" r="10000" b="125000"/>
            </a:path>
          </a:gradFill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anchor="t">
            <a:normAutofit fontScale="92500"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81BA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Потребитель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981BA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251520" y="4797152"/>
            <a:ext cx="3528392" cy="576064"/>
          </a:xfrm>
          <a:prstGeom prst="rect">
            <a:avLst/>
          </a:prstGeom>
          <a:gradFill>
            <a:gsLst>
              <a:gs pos="0">
                <a:schemeClr val="bg2">
                  <a:tint val="48000"/>
                  <a:satMod val="300000"/>
                  <a:alpha val="99000"/>
                </a:schemeClr>
              </a:gs>
              <a:gs pos="12000">
                <a:schemeClr val="bg2">
                  <a:tint val="48000"/>
                  <a:satMod val="300000"/>
                </a:schemeClr>
              </a:gs>
              <a:gs pos="20000">
                <a:schemeClr val="bg2">
                  <a:tint val="49000"/>
                  <a:satMod val="300000"/>
                </a:schemeClr>
              </a:gs>
              <a:gs pos="100000">
                <a:schemeClr val="bg2">
                  <a:shade val="30000"/>
                </a:schemeClr>
              </a:gs>
            </a:gsLst>
            <a:path path="circle">
              <a:fillToRect l="10000" t="-25000" r="10000" b="125000"/>
            </a:path>
          </a:gradFill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anchor="t">
            <a:normAutofit fontScale="77500" lnSpcReduction="20000"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81BA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Производитель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981BA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827584" y="2348880"/>
            <a:ext cx="360040" cy="2376264"/>
          </a:xfrm>
          <a:prstGeom prst="downArrow">
            <a:avLst/>
          </a:prstGeom>
          <a:solidFill>
            <a:srgbClr val="D600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7740352" y="2420888"/>
            <a:ext cx="360040" cy="2376264"/>
          </a:xfrm>
          <a:prstGeom prst="downArrow">
            <a:avLst/>
          </a:prstGeom>
          <a:solidFill>
            <a:srgbClr val="D600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114 0.00023 L -0.18507 0.00023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" y="0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85185E-6 L -0.20938 -1.85185E-6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" y="0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04 0.0419 L -0.02343 -0.18889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116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038 0.04514 L -0.05677 -0.18565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-116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6 -0.19931 L 0.22448 -0.58773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-194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-0.19607 L 0.20018 -0.58449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-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1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5" grpId="0" build="p" animBg="1"/>
      <p:bldP spid="5" grpId="1" uiExpand="1" build="allAtOnce" animBg="1"/>
      <p:bldP spid="6" grpId="0" build="allAtOnce" animBg="1"/>
      <p:bldP spid="6" grpId="1" uiExpand="1" build="allAtOnce" animBg="1"/>
      <p:bldP spid="7" grpId="0" build="p" animBg="1"/>
      <p:bldP spid="7" grpId="1" uiExpand="1" build="allAtOnce" animBg="1"/>
      <p:bldP spid="10" grpId="0" animBg="1"/>
      <p:bldP spid="10" grpId="1" animBg="1"/>
      <p:bldP spid="11" grpId="0" animBg="1"/>
      <p:bldP spid="11" grpId="1" animBg="1"/>
      <p:bldP spid="13" grpId="0" animBg="1"/>
      <p:bldP spid="13" grpId="1" animBg="1"/>
      <p:bldP spid="12" grpId="0" uiExpand="1" build="p" animBg="1"/>
      <p:bldP spid="14" grpId="0" uiExpand="1" build="p" animBg="1"/>
      <p:bldP spid="15" grpId="0" animBg="1"/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515</TotalTime>
  <Words>420</Words>
  <Application>Microsoft Office PowerPoint</Application>
  <PresentationFormat>Экран (4:3)</PresentationFormat>
  <Paragraphs>78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Экономика и ее основные участники</vt:lpstr>
      <vt:lpstr>  Узнаем, что   такое    Экономика?</vt:lpstr>
      <vt:lpstr>      Экономика это:</vt:lpstr>
      <vt:lpstr>      Экономика это:</vt:lpstr>
      <vt:lpstr>Основные проявления экономики:      </vt:lpstr>
      <vt:lpstr>Услуги </vt:lpstr>
      <vt:lpstr>  Узнаем, как создаются экономические продукты?</vt:lpstr>
      <vt:lpstr>Формы хозяйства:</vt:lpstr>
      <vt:lpstr>      Основные проявления     экономики:</vt:lpstr>
      <vt:lpstr>Слайд 10</vt:lpstr>
      <vt:lpstr>Уберите признаки не относящиеся к товарному хозяйству:</vt:lpstr>
      <vt:lpstr> Что влияет на      потребление?</vt:lpstr>
      <vt:lpstr>Слайд 13</vt:lpstr>
      <vt:lpstr>Домашнее задание: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Экономика и ее основные участники</dc:title>
  <dc:creator>GooRoo</dc:creator>
  <cp:lastModifiedBy>Admin</cp:lastModifiedBy>
  <cp:revision>68</cp:revision>
  <dcterms:created xsi:type="dcterms:W3CDTF">2012-12-01T14:07:55Z</dcterms:created>
  <dcterms:modified xsi:type="dcterms:W3CDTF">2013-06-24T15:55:26Z</dcterms:modified>
</cp:coreProperties>
</file>