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7B9734-D613-46E3-B525-CBE72C7750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B46B-F76E-4A6F-BBF4-59FEAEA999B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276F-E5D8-4282-97D2-7FB85D0A98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81F4B9-8C27-41C6-A284-D57AC92A8FE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5CB09B-772E-47EF-83D3-95FB99B6EED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2823-0A49-46E0-9E94-6811BBF999D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B9CF-5888-4A3F-9726-46C68590649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134D74-DFA4-4527-8B3E-D4D10017FE2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7137-AF31-4D86-9B41-CBA4C9DFCA4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8492F5-B231-40B5-9766-606D01A7D63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C41008-7842-4EF3-93CD-E05FDE6B97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8DF4B3-06B6-49AB-BDFC-E1E88616E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146" y="306982"/>
            <a:ext cx="8352325" cy="5858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Исследование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ависимости между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араметрами колебаний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итяного и пружинного 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маятников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483768" y="116633"/>
            <a:ext cx="6264697" cy="7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ЦЕЛЬ УРОКА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:</a:t>
            </a:r>
            <a:endParaRPr lang="ru-RU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70534"/>
            <a:ext cx="84969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ИССЛЕДОВАТЬ СВЯЗЬ МЕЖДУ ВЕЛИЧИНАМИ, ХАРАКТЕРИЗУЮЩИМИ КОЛЕБАНИЯ ПРУЖИННОГО И НИТЯНОГО МАЯТНИКОВ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280400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СТРУКТУРА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ПОСТРОЕНИЯ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ИНФОРМАЦИОННОЙ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МОДЕЛИ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107504" y="2205038"/>
            <a:ext cx="8856984" cy="4137025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dirty="0"/>
              <a:t>1. Постановка задачи.</a:t>
            </a:r>
          </a:p>
          <a:p>
            <a:pPr algn="ctr"/>
            <a:r>
              <a:rPr lang="ru-RU" altLang="ru-RU" sz="4000" dirty="0"/>
              <a:t>2. Разработка модели.</a:t>
            </a:r>
          </a:p>
          <a:p>
            <a:pPr algn="ctr"/>
            <a:r>
              <a:rPr lang="ru-RU" altLang="ru-RU" sz="4000" dirty="0"/>
              <a:t>3. Компьютерный или физический эксперимент.</a:t>
            </a:r>
          </a:p>
          <a:p>
            <a:pPr algn="ctr"/>
            <a:r>
              <a:rPr lang="ru-RU" altLang="ru-RU" sz="4000" dirty="0"/>
              <a:t>4. Анализ полученных результатов.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95536" y="1196975"/>
            <a:ext cx="8568952" cy="532765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600" dirty="0"/>
              <a:t>1. Для чего предназначена </a:t>
            </a:r>
            <a:r>
              <a:rPr lang="ru-RU" altLang="ru-RU" sz="2600" dirty="0" smtClean="0"/>
              <a:t>программа </a:t>
            </a:r>
            <a:r>
              <a:rPr lang="en-US" altLang="ru-RU" sz="2600" dirty="0" smtClean="0"/>
              <a:t>Excel</a:t>
            </a:r>
            <a:r>
              <a:rPr lang="ru-RU" altLang="ru-RU" sz="2600" dirty="0" smtClean="0"/>
              <a:t> ?</a:t>
            </a:r>
            <a:endParaRPr lang="ru-RU" altLang="ru-RU" sz="2600" dirty="0"/>
          </a:p>
          <a:p>
            <a:pPr algn="just">
              <a:lnSpc>
                <a:spcPct val="80000"/>
              </a:lnSpc>
            </a:pPr>
            <a:r>
              <a:rPr lang="ru-RU" altLang="ru-RU" sz="2600" smtClean="0"/>
              <a:t>2. </a:t>
            </a:r>
            <a:r>
              <a:rPr lang="ru-RU" altLang="ru-RU" sz="2600" smtClean="0"/>
              <a:t>Наименьшая </a:t>
            </a:r>
            <a:r>
              <a:rPr lang="ru-RU" altLang="ru-RU" sz="2600" dirty="0" smtClean="0"/>
              <a:t>структурная единица электронной таблицы</a:t>
            </a:r>
            <a:r>
              <a:rPr lang="ru-RU" altLang="ru-RU" sz="2600" dirty="0" smtClean="0"/>
              <a:t>?</a:t>
            </a:r>
            <a:endParaRPr lang="ru-RU" altLang="ru-RU" sz="2600" dirty="0"/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3.Как именуются ячейки таблицы? 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4</a:t>
            </a:r>
            <a:r>
              <a:rPr lang="ru-RU" altLang="ru-RU" sz="2600" dirty="0"/>
              <a:t>. </a:t>
            </a:r>
            <a:r>
              <a:rPr lang="ru-RU" altLang="ru-RU" sz="2600" dirty="0" smtClean="0"/>
              <a:t>Какие данные могут храниться в ячейках таблицы? 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5</a:t>
            </a:r>
            <a:r>
              <a:rPr lang="ru-RU" altLang="ru-RU" sz="2600" dirty="0"/>
              <a:t>. </a:t>
            </a:r>
            <a:r>
              <a:rPr lang="ru-RU" altLang="ru-RU" sz="2600" dirty="0"/>
              <a:t>Что такое диапазон таблицы? Как он обозначается?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6</a:t>
            </a:r>
            <a:r>
              <a:rPr lang="ru-RU" altLang="ru-RU" sz="2600" dirty="0"/>
              <a:t>. Как задать формулу для вычислений?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7</a:t>
            </a:r>
            <a:r>
              <a:rPr lang="ru-RU" altLang="ru-RU" sz="2600" dirty="0"/>
              <a:t>. Каким способом можно занести формулу в несколько ячеек?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8. Что </a:t>
            </a:r>
            <a:r>
              <a:rPr lang="ru-RU" altLang="ru-RU" sz="2600" dirty="0"/>
              <a:t>делать, если в формуле присутствуют элементарные математические функции</a:t>
            </a:r>
            <a:r>
              <a:rPr lang="ru-RU" altLang="ru-RU" sz="2600" dirty="0" smtClean="0"/>
              <a:t>?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9. При </a:t>
            </a:r>
            <a:r>
              <a:rPr lang="ru-RU" altLang="ru-RU" sz="2600" dirty="0"/>
              <a:t>помощи какой команды в меню можно построить диаграммы</a:t>
            </a:r>
            <a:r>
              <a:rPr lang="ru-RU" altLang="ru-RU" sz="2600" dirty="0" smtClean="0"/>
              <a:t>?</a:t>
            </a:r>
          </a:p>
          <a:p>
            <a:pPr algn="just">
              <a:lnSpc>
                <a:spcPct val="80000"/>
              </a:lnSpc>
            </a:pPr>
            <a:r>
              <a:rPr lang="ru-RU" altLang="ru-RU" sz="2600" dirty="0" smtClean="0"/>
              <a:t>10. Какой </a:t>
            </a:r>
            <a:r>
              <a:rPr lang="ru-RU" altLang="ru-RU" sz="2600" dirty="0"/>
              <a:t>тип диаграммы лучше взять для построения графика?</a:t>
            </a:r>
          </a:p>
          <a:p>
            <a:pPr algn="just">
              <a:lnSpc>
                <a:spcPct val="80000"/>
              </a:lnSpc>
            </a:pPr>
            <a:endParaRPr lang="ru-RU" altLang="ru-RU" dirty="0"/>
          </a:p>
          <a:p>
            <a:pPr algn="just">
              <a:lnSpc>
                <a:spcPct val="80000"/>
              </a:lnSpc>
            </a:pPr>
            <a:endParaRPr lang="ru-RU" alt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44624"/>
            <a:ext cx="7020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gradFill flip="none" rotWithShape="1">
                  <a:gsLst>
                    <a:gs pos="0">
                      <a:srgbClr val="3333CC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</a:t>
            </a:r>
            <a:endParaRPr lang="ru-RU" sz="4000" b="1" dirty="0">
              <a:gradFill flip="none" rotWithShape="1">
                <a:gsLst>
                  <a:gs pos="0">
                    <a:srgbClr val="3333CC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60253" y="1772816"/>
            <a:ext cx="6265317" cy="4319810"/>
          </a:xfrm>
        </p:spPr>
        <p:txBody>
          <a:bodyPr>
            <a:normAutofit fontScale="92500"/>
          </a:bodyPr>
          <a:lstStyle/>
          <a:p>
            <a:r>
              <a:rPr lang="ru-RU" altLang="ru-RU" sz="3500" dirty="0"/>
              <a:t>1. Колебательное движение</a:t>
            </a:r>
            <a:r>
              <a:rPr lang="ru-RU" altLang="ru-RU" sz="3500" dirty="0" smtClean="0"/>
              <a:t>.</a:t>
            </a:r>
            <a:endParaRPr lang="ru-RU" altLang="ru-RU" sz="3500" dirty="0"/>
          </a:p>
          <a:p>
            <a:r>
              <a:rPr lang="ru-RU" altLang="ru-RU" sz="3500" dirty="0"/>
              <a:t>2. Свободные колебания.</a:t>
            </a:r>
          </a:p>
          <a:p>
            <a:r>
              <a:rPr lang="ru-RU" altLang="ru-RU" sz="3500" dirty="0"/>
              <a:t>3. </a:t>
            </a:r>
            <a:r>
              <a:rPr lang="ru-RU" altLang="ru-RU" sz="3500" dirty="0" smtClean="0"/>
              <a:t>Математический маятник</a:t>
            </a:r>
            <a:r>
              <a:rPr lang="ru-RU" altLang="ru-RU" sz="3500" dirty="0"/>
              <a:t>.</a:t>
            </a:r>
          </a:p>
          <a:p>
            <a:r>
              <a:rPr lang="ru-RU" altLang="ru-RU" sz="3500" dirty="0"/>
              <a:t>4. Пружинный маятник.</a:t>
            </a:r>
          </a:p>
          <a:p>
            <a:r>
              <a:rPr lang="ru-RU" altLang="ru-RU" sz="3500" dirty="0" smtClean="0"/>
              <a:t>5</a:t>
            </a:r>
            <a:r>
              <a:rPr lang="ru-RU" altLang="ru-RU" sz="3500" dirty="0"/>
              <a:t>.</a:t>
            </a:r>
            <a:r>
              <a:rPr lang="ru-RU" altLang="ru-RU" sz="3500" dirty="0" smtClean="0"/>
              <a:t> Частота колебания.</a:t>
            </a:r>
            <a:endParaRPr lang="ru-RU" altLang="ru-RU" sz="3500" dirty="0"/>
          </a:p>
          <a:p>
            <a:r>
              <a:rPr lang="ru-RU" altLang="ru-RU" sz="3500" dirty="0"/>
              <a:t>6. Период колебания.</a:t>
            </a:r>
          </a:p>
          <a:p>
            <a:r>
              <a:rPr lang="ru-RU" altLang="ru-RU" sz="3500" dirty="0"/>
              <a:t>7. </a:t>
            </a:r>
            <a:r>
              <a:rPr lang="ru-RU" altLang="ru-RU" sz="3500" dirty="0" smtClean="0"/>
              <a:t>Возвращающая сила.</a:t>
            </a:r>
            <a:endParaRPr lang="ru-RU" altLang="ru-RU" sz="3500" dirty="0"/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847677" y="260350"/>
            <a:ext cx="7272337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ОПРЕДЕЛИТЕ ПОНЯТИЯ: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9483" y="1412776"/>
            <a:ext cx="7654925" cy="504056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 smtClean="0"/>
              <a:t>Первая группа  исследует зависимость периода колебаний нитяного маятника от длины нити.</a:t>
            </a:r>
          </a:p>
          <a:p>
            <a:pPr algn="just">
              <a:lnSpc>
                <a:spcPct val="90000"/>
              </a:lnSpc>
            </a:pPr>
            <a:r>
              <a:rPr lang="ru-RU" sz="2800" b="1" dirty="0" smtClean="0"/>
              <a:t>Вторая группа  исследует зависимость частоты колебаний нитяного маятника от длины нити.</a:t>
            </a:r>
          </a:p>
          <a:p>
            <a:pPr algn="just">
              <a:lnSpc>
                <a:spcPct val="90000"/>
              </a:lnSpc>
            </a:pPr>
            <a:r>
              <a:rPr lang="ru-RU" sz="2800" b="1" dirty="0"/>
              <a:t>Третья  группа  исследует зависимость периода колебаний пружинного маятника от массы тела.</a:t>
            </a:r>
          </a:p>
          <a:p>
            <a:pPr algn="just">
              <a:lnSpc>
                <a:spcPct val="90000"/>
              </a:lnSpc>
            </a:pPr>
            <a:r>
              <a:rPr lang="ru-RU" sz="2800" b="1" dirty="0"/>
              <a:t>Четвертая группа  исследует зависимость частоты колебаний пружинного маятника от массы тела</a:t>
            </a:r>
            <a:r>
              <a:rPr lang="ru-RU" sz="2800" b="1" dirty="0" smtClean="0"/>
              <a:t>.</a:t>
            </a:r>
            <a:endParaRPr lang="ru-RU" altLang="ru-RU" sz="2800" b="1" dirty="0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721967" y="14908"/>
            <a:ext cx="7417320" cy="1223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ИССЛЕДОВАТЕЛЬСКАЯ 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РАБОТА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204864"/>
            <a:ext cx="8280920" cy="417703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b="1" dirty="0"/>
              <a:t>Чем больше </a:t>
            </a:r>
            <a:r>
              <a:rPr lang="ru-RU" altLang="ru-RU" sz="2800" b="1" dirty="0" smtClean="0"/>
              <a:t>длина нити, </a:t>
            </a:r>
            <a:r>
              <a:rPr lang="ru-RU" altLang="ru-RU" sz="2800" b="1" dirty="0"/>
              <a:t>тем больше </a:t>
            </a:r>
            <a:r>
              <a:rPr lang="ru-RU" altLang="ru-RU" sz="2800" b="1" dirty="0" smtClean="0"/>
              <a:t>период колебаний нитяного маятника.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 dirty="0" smtClean="0"/>
              <a:t>Чем больше длина нити, тем меньше частота колебаний нитяного маятника.</a:t>
            </a:r>
            <a:endParaRPr lang="ru-RU" altLang="ru-RU" sz="2800" b="1" dirty="0"/>
          </a:p>
          <a:p>
            <a:pPr algn="just">
              <a:lnSpc>
                <a:spcPct val="90000"/>
              </a:lnSpc>
            </a:pPr>
            <a:r>
              <a:rPr lang="ru-RU" altLang="ru-RU" sz="2800" b="1" dirty="0"/>
              <a:t>Чем больше масса груза, </a:t>
            </a:r>
            <a:r>
              <a:rPr lang="ru-RU" altLang="ru-RU" sz="2800" b="1" dirty="0" smtClean="0"/>
              <a:t>тем больше период </a:t>
            </a:r>
            <a:r>
              <a:rPr lang="ru-RU" altLang="ru-RU" sz="2800" b="1" dirty="0"/>
              <a:t>колебаний пружинного маятника</a:t>
            </a:r>
            <a:r>
              <a:rPr lang="ru-RU" altLang="ru-RU" sz="2800" b="1" dirty="0" smtClean="0"/>
              <a:t>.</a:t>
            </a:r>
            <a:endParaRPr lang="ru-RU" altLang="ru-RU" sz="2800" b="1" dirty="0"/>
          </a:p>
          <a:p>
            <a:pPr algn="just">
              <a:lnSpc>
                <a:spcPct val="90000"/>
              </a:lnSpc>
            </a:pPr>
            <a:r>
              <a:rPr lang="ru-RU" altLang="ru-RU" sz="2800" b="1" dirty="0"/>
              <a:t>Чем больше масса груза, тем </a:t>
            </a:r>
            <a:r>
              <a:rPr lang="ru-RU" altLang="ru-RU" sz="2800" b="1" dirty="0" smtClean="0"/>
              <a:t>меньше частота </a:t>
            </a:r>
            <a:r>
              <a:rPr lang="ru-RU" altLang="ru-RU" sz="2800" b="1" dirty="0"/>
              <a:t>колебания пружинного маятника.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33189"/>
            <a:ext cx="68571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gradFill flip="none" rotWithShape="1">
                  <a:gsLst>
                    <a:gs pos="0">
                      <a:srgbClr val="3333CC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Анализ полученных</a:t>
            </a:r>
          </a:p>
          <a:p>
            <a:endParaRPr lang="ru-RU" sz="3000" b="1" dirty="0">
              <a:gradFill flip="none" rotWithShape="1">
                <a:gsLst>
                  <a:gs pos="0">
                    <a:srgbClr val="3333CC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dirty="0" smtClean="0">
                <a:gradFill flip="none" rotWithShape="1">
                  <a:gsLst>
                    <a:gs pos="0">
                      <a:srgbClr val="3333CC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результатов</a:t>
            </a:r>
            <a:endParaRPr lang="ru-RU" sz="4800" b="1" dirty="0">
              <a:gradFill flip="none" rotWithShape="1">
                <a:gsLst>
                  <a:gs pos="0">
                    <a:srgbClr val="3333CC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700809"/>
            <a:ext cx="8518401" cy="51571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меняется период колебаний нитяного маятника при увеличении длины нити в 4 раза?</a:t>
            </a:r>
          </a:p>
          <a:p>
            <a:pPr algn="just">
              <a:lnSpc>
                <a:spcPct val="90000"/>
              </a:lnSpc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tx1"/>
                </a:solidFill>
              </a:rPr>
              <a:t>Как </a:t>
            </a:r>
            <a:r>
              <a:rPr lang="ru-RU" sz="2800" b="1" dirty="0">
                <a:solidFill>
                  <a:schemeClr val="tx1"/>
                </a:solidFill>
              </a:rPr>
              <a:t>меняется частота колебаний нитяного маятника при увеличении длины нити в 9 </a:t>
            </a:r>
            <a:r>
              <a:rPr lang="ru-RU" sz="2800" b="1" dirty="0" smtClean="0">
                <a:solidFill>
                  <a:schemeClr val="tx1"/>
                </a:solidFill>
              </a:rPr>
              <a:t>раз</a:t>
            </a:r>
            <a:r>
              <a:rPr lang="ru-RU" sz="2800" b="1" dirty="0" smtClean="0"/>
              <a:t>?</a:t>
            </a:r>
          </a:p>
          <a:p>
            <a:pPr algn="just">
              <a:lnSpc>
                <a:spcPct val="90000"/>
              </a:lnSpc>
            </a:pPr>
            <a:endParaRPr lang="ru-RU" sz="1300" b="1" dirty="0" smtClean="0"/>
          </a:p>
          <a:p>
            <a:pPr algn="just">
              <a:lnSpc>
                <a:spcPct val="90000"/>
              </a:lnSpc>
            </a:pPr>
            <a:r>
              <a:rPr lang="ru-RU" sz="2800" b="1" dirty="0"/>
              <a:t>Как меняется период колебания пружинного маятника при увеличении массы груза в 9 раз? </a:t>
            </a:r>
            <a:endParaRPr lang="ru-RU" sz="2800" b="1" dirty="0" smtClean="0"/>
          </a:p>
          <a:p>
            <a:pPr algn="just">
              <a:lnSpc>
                <a:spcPct val="90000"/>
              </a:lnSpc>
            </a:pPr>
            <a:endParaRPr lang="ru-RU" sz="1300" b="1" dirty="0" smtClean="0"/>
          </a:p>
          <a:p>
            <a:pPr algn="just">
              <a:lnSpc>
                <a:spcPct val="90000"/>
              </a:lnSpc>
            </a:pPr>
            <a:r>
              <a:rPr lang="ru-RU" sz="2800" b="1" dirty="0"/>
              <a:t>Как меняется частота колебаний пружинного маятника при увеличении массы груза в 4 раза</a:t>
            </a:r>
            <a:r>
              <a:rPr lang="ru-RU" sz="2800" b="1" dirty="0" smtClean="0"/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692274" y="333375"/>
            <a:ext cx="633571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КОНТРОЛЬНЫЕ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:\Рабочий стол\фоны школьные\9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619250" y="1557338"/>
            <a:ext cx="6264275" cy="316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СПАСИБО!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МОЛОДЦЫ!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462</TotalTime>
  <Words>354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19</cp:revision>
  <dcterms:created xsi:type="dcterms:W3CDTF">2009-02-12T17:48:29Z</dcterms:created>
  <dcterms:modified xsi:type="dcterms:W3CDTF">2015-02-06T18:18:02Z</dcterms:modified>
</cp:coreProperties>
</file>