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65" r:id="rId3"/>
    <p:sldId id="272" r:id="rId4"/>
    <p:sldId id="275" r:id="rId5"/>
    <p:sldId id="285" r:id="rId6"/>
    <p:sldId id="269" r:id="rId7"/>
    <p:sldId id="279" r:id="rId8"/>
    <p:sldId id="274" r:id="rId9"/>
    <p:sldId id="271" r:id="rId10"/>
    <p:sldId id="278" r:id="rId11"/>
    <p:sldId id="287" r:id="rId12"/>
    <p:sldId id="286" r:id="rId13"/>
    <p:sldId id="277" r:id="rId14"/>
    <p:sldId id="280" r:id="rId15"/>
    <p:sldId id="270" r:id="rId16"/>
    <p:sldId id="284" r:id="rId17"/>
    <p:sldId id="283" r:id="rId18"/>
    <p:sldId id="282" r:id="rId19"/>
    <p:sldId id="281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DBA0A-0359-4573-992F-A62667150D8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EEB05-CF75-49DC-AF20-741FD0C2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EB05-CF75-49DC-AF20-741FD0C273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F0D85-8F88-43F0-B828-59DEBFA5A981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688F-C955-40F8-98BE-6127DD0DD2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mg.novosti-n.org/upload/analitic/3189.jpg" TargetMode="External"/><Relationship Id="rId3" Type="http://schemas.openxmlformats.org/officeDocument/2006/relationships/hyperlink" Target="https://sun9-58.userapi.com/c854424/v854424807/7e127/qCdaQyReKpA.jpg" TargetMode="External"/><Relationship Id="rId7" Type="http://schemas.openxmlformats.org/officeDocument/2006/relationships/hyperlink" Target="https://pbs.twimg.com/media/DdQVQsrWAAARLE6.jpg:large" TargetMode="External"/><Relationship Id="rId2" Type="http://schemas.openxmlformats.org/officeDocument/2006/relationships/hyperlink" Target="https://fsd.multiurok.ru/html/2019/07/11/s_5d2723c3cbe61/img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0-tub-ru.yandex.net/i?id=20483b828f543c8802bc83e7f856b3a3&amp;n=13&amp;exp=1" TargetMode="External"/><Relationship Id="rId5" Type="http://schemas.openxmlformats.org/officeDocument/2006/relationships/hyperlink" Target="https://tur-ray.ru/wp-content/uploads/2019/04/chesmenskaya-kolonna-768x513.jpg" TargetMode="External"/><Relationship Id="rId10" Type="http://schemas.openxmlformats.org/officeDocument/2006/relationships/hyperlink" Target="https://kratkoebio.ru/wp-content/uploads/2020/03/orlov3-201x300.jpg" TargetMode="External"/><Relationship Id="rId4" Type="http://schemas.openxmlformats.org/officeDocument/2006/relationships/hyperlink" Target="http://s1.fotokto.ru/photo/large/563/5637867.jpg" TargetMode="External"/><Relationship Id="rId9" Type="http://schemas.openxmlformats.org/officeDocument/2006/relationships/hyperlink" Target="https://belibra.ru/Simvoly-svyatyni-i-nagrady-Rossiyiskoyi-dyerzhavy-21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857256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МБОУ «СОШ №2 имени Героя Советского Союза В.Д. Ревякина р.п. Самойловка Самойловского района Саратовской области»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00504"/>
            <a:ext cx="7929618" cy="1000132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250 лет победы русского флота над турецким флотом в Чесменском сражении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5357826"/>
            <a:ext cx="450059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Автор: Полковниченко </a:t>
            </a:r>
            <a:r>
              <a:rPr lang="ru-RU" sz="2400" dirty="0" smtClean="0"/>
              <a:t>Зинаида Викторовна, </a:t>
            </a:r>
            <a:r>
              <a:rPr lang="ru-RU" sz="2400" dirty="0" smtClean="0"/>
              <a:t>воспитатель ГПД</a:t>
            </a:r>
            <a:endParaRPr lang="ru-RU" sz="2400" dirty="0"/>
          </a:p>
        </p:txBody>
      </p:sp>
      <p:sp>
        <p:nvSpPr>
          <p:cNvPr id="21506" name="AutoShape 2" descr="https://ds04.infourok.ru/uploads/ex/07ab/0016d782-3e0e328d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present5.com/presentation/3/-10513677_232676026.pdf-img/-10513677_232676026.pdf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zagadki-istorii-talk.ru/images/chesmenskoe_srazh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Documents and Settings\Admin\Рабочий стол\202020.jpg"/>
          <p:cNvPicPr>
            <a:picLocks noChangeAspect="1" noChangeArrowheads="1"/>
          </p:cNvPicPr>
          <p:nvPr/>
        </p:nvPicPr>
        <p:blipFill>
          <a:blip r:embed="rId2" cstate="print"/>
          <a:srcRect t="17255"/>
          <a:stretch>
            <a:fillRect/>
          </a:stretch>
        </p:blipFill>
        <p:spPr bwMode="auto">
          <a:xfrm>
            <a:off x="2571736" y="1357298"/>
            <a:ext cx="4456057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3" name="AutoShape 9" descr="https://sun9-71.userapi.com/c636317/v636317622/2be38/039R9EDKP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215238" cy="928693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Триумфатор  Чесменской битвы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286388"/>
            <a:ext cx="8286808" cy="1428760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Граф Алексей Григорьевич Орлов награждён орденом Святого Георгия </a:t>
            </a:r>
            <a:r>
              <a:rPr lang="en-US" sz="2800" dirty="0" smtClean="0">
                <a:solidFill>
                  <a:schemeClr val="tx1"/>
                </a:solidFill>
              </a:rPr>
              <a:t>I</a:t>
            </a:r>
            <a:r>
              <a:rPr lang="ru-RU" sz="2800" dirty="0" smtClean="0">
                <a:solidFill>
                  <a:schemeClr val="tx1"/>
                </a:solidFill>
              </a:rPr>
              <a:t> степени и получил право добавить к своей фамилии  почётное -Чесменский.</a:t>
            </a:r>
          </a:p>
        </p:txBody>
      </p:sp>
      <p:sp>
        <p:nvSpPr>
          <p:cNvPr id="11266" name="AutoShape 2" descr="https://www.ksenia-travel.com/app/uploads/2018/01/Fiodor-Orl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www.ksenia-travel.com/app/uploads/2018/01/Fiodor-Orl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ds05.infourok.ru/uploads/ex/0c9b/000920d2-70e7c1d3/hello_html_22bb5c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00174"/>
            <a:ext cx="2387880" cy="35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215238" cy="10001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Триумфатор Чесменской битвы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429264"/>
            <a:ext cx="8572560" cy="1214446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l"/>
            <a:r>
              <a:rPr lang="ru-RU" sz="4500" dirty="0" smtClean="0">
                <a:solidFill>
                  <a:schemeClr val="tx1"/>
                </a:solidFill>
              </a:rPr>
              <a:t>Адмирал Григорий Андреевич </a:t>
            </a:r>
            <a:r>
              <a:rPr lang="ru-RU" sz="4500" dirty="0" err="1" smtClean="0">
                <a:solidFill>
                  <a:schemeClr val="tx1"/>
                </a:solidFill>
              </a:rPr>
              <a:t>Спиридов</a:t>
            </a:r>
            <a:r>
              <a:rPr lang="ru-RU" sz="4500" dirty="0" smtClean="0">
                <a:solidFill>
                  <a:schemeClr val="tx1"/>
                </a:solidFill>
              </a:rPr>
              <a:t> представлен к высшей награде Российской империи – ордену Св.Георгия Первозванного.</a:t>
            </a:r>
          </a:p>
          <a:p>
            <a:pPr algn="l"/>
            <a:endParaRPr lang="ru-RU" dirty="0"/>
          </a:p>
        </p:txBody>
      </p:sp>
      <p:pic>
        <p:nvPicPr>
          <p:cNvPr id="10242" name="Picture 2" descr="C:\Documents and Settings\Admin\Мои документы\Downloads\Simvoly-svyatyni-i-nagrady-Rossiyiskoyi-dyerzhavy-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2357775" cy="35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143800" cy="10001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Триумфатор Чесменской битвы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429264"/>
            <a:ext cx="8358246" cy="1285884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С.Грейгу  было присвоено звание контр-адмирала, а также он удостоен ордена Св.Георгия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степени, который давал право на потомственное дворянство.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914" name="AutoShape 2" descr="https://warfiles.ru/uploads/posts/2016-06/org_bymy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warfiles.ru/uploads/posts/2016-06/org_bymy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грей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2907182" cy="33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143800" cy="1000132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Чесменский обелиск в Гатчине</a:t>
            </a:r>
            <a:endParaRPr lang="ru-RU" sz="3600" dirty="0"/>
          </a:p>
        </p:txBody>
      </p:sp>
      <p:sp>
        <p:nvSpPr>
          <p:cNvPr id="10244" name="AutoShape 4" descr="https://static.tildacdn.com/tild6635-3132-4661-b539-643661336237/2019_29_july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s1.fotokto.ru/photo/large/563/5637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00240"/>
            <a:ext cx="3564000" cy="35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1"/>
            <a:ext cx="7215238" cy="10001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Чесменская колонна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857892"/>
            <a:ext cx="7786742" cy="857256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Возведена в 1778 году в Царском селе в Екатерининском парке.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220" name="AutoShape 4" descr="https://tur-ray.ru/wp-content/uploads/2019/04/chesmenskaya-kolonna-768x5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Documents and Settings\Admin\Рабочий стол\chesmenskaya-kolonna-768x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467364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286676" cy="928693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Чесменский дворец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286388"/>
            <a:ext cx="7286676" cy="1000100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Построен в 1774-1777 в Петербурге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im0-tub-ru.yandex.net/i?id=20483b828f543c8802bc83e7f856b3a3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951998" cy="33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1"/>
            <a:ext cx="7286676" cy="10001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Чесменская церковь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715016"/>
            <a:ext cx="7215238" cy="785818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Построена в 1777-1778 в Петербурге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0" name="AutoShape 2" descr="https://pbs.twimg.com/media/D6mdFlmW4AA8bUA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Documents and Settings\Admin\%D0%A0%D0%B0%D0%B1%D0%BE%D1%87%D0%B8%D0%B9 %D1%81%D1%82%D0%BE%D0%BB\%D1%86%D0%B5%D1%80%D0%BA%D0%BE%D0%B2%D1%8C.jpg-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AutoShape 7" descr="https://pbs.twimg.com/media/DdQVQsrWAAARLE6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9" name="AutoShape 11" descr="https://i.pinimg.com/736x/41/35/37/413537df720c952987ce68ac91fbb69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3369425" cy="42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215238" cy="928693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Эскадренный броненосец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286388"/>
            <a:ext cx="7286676" cy="1000100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30 сентября 1883 года получил название «Чесма»</a:t>
            </a:r>
          </a:p>
          <a:p>
            <a:endParaRPr lang="ru-RU" dirty="0"/>
          </a:p>
        </p:txBody>
      </p:sp>
      <p:sp>
        <p:nvSpPr>
          <p:cNvPr id="6146" name="AutoShape 2" descr="https://img.novosti-n.org/upload/analitic/31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Documents and Settings\Admin\Рабочий стол\броненос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647056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9"/>
            <a:ext cx="7072362" cy="928693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Мыс Чесма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572140"/>
            <a:ext cx="7286676" cy="928694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Находится в </a:t>
            </a:r>
            <a:r>
              <a:rPr lang="ru-RU" dirty="0" err="1" smtClean="0">
                <a:solidFill>
                  <a:schemeClr val="tx1"/>
                </a:solidFill>
              </a:rPr>
              <a:t>Анадырском</a:t>
            </a:r>
            <a:r>
              <a:rPr lang="ru-RU" dirty="0" smtClean="0">
                <a:solidFill>
                  <a:schemeClr val="tx1"/>
                </a:solidFill>
              </a:rPr>
              <a:t> заливе. Мыс открыт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экспедиции в1876 году клипером «Всадник»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archeopasja.pl/wp-content/uploads/2014/05/przylc485dek-barykova-na-czukotce-fot-kondrashov-f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5232000" cy="39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143800" cy="785817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7215238" cy="4214842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endParaRPr lang="ru-RU" sz="3600" dirty="0" smtClean="0">
              <a:solidFill>
                <a:schemeClr val="tx1"/>
              </a:solidFill>
            </a:endParaRPr>
          </a:p>
          <a:p>
            <a:pPr algn="l"/>
            <a:r>
              <a:rPr lang="ru-RU" sz="3600" dirty="0" err="1" smtClean="0">
                <a:solidFill>
                  <a:srgbClr val="C00000"/>
                </a:solidFill>
              </a:rPr>
              <a:t>Чесменское</a:t>
            </a:r>
            <a:r>
              <a:rPr lang="ru-RU" sz="3600" dirty="0" smtClean="0">
                <a:solidFill>
                  <a:srgbClr val="C00000"/>
                </a:solidFill>
              </a:rPr>
              <a:t> сражение </a:t>
            </a:r>
            <a:r>
              <a:rPr lang="ru-RU" sz="3600" dirty="0" smtClean="0">
                <a:solidFill>
                  <a:schemeClr val="tx1"/>
                </a:solidFill>
              </a:rPr>
              <a:t>стало триумфом военно-морских сил России и доказало способность адмиралов действовать даже в крайне сложных условиях.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Сражение послужило весомым аргументом при заключении </a:t>
            </a:r>
            <a:r>
              <a:rPr lang="ru-RU" sz="3600" dirty="0" err="1" smtClean="0">
                <a:solidFill>
                  <a:schemeClr val="tx1"/>
                </a:solidFill>
              </a:rPr>
              <a:t>Кючук-Кайнарджийского</a:t>
            </a:r>
            <a:r>
              <a:rPr lang="ru-RU" sz="3600" dirty="0" smtClean="0">
                <a:solidFill>
                  <a:schemeClr val="tx1"/>
                </a:solidFill>
              </a:rPr>
              <a:t> мира, завершившего </a:t>
            </a:r>
            <a:r>
              <a:rPr lang="ru-RU" sz="3600" dirty="0" smtClean="0">
                <a:solidFill>
                  <a:srgbClr val="C00000"/>
                </a:solidFill>
              </a:rPr>
              <a:t>Русско-турецкую войну 1768-1774 гг.</a:t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 smtClean="0">
              <a:solidFill>
                <a:srgbClr val="C00000"/>
              </a:solidFill>
            </a:endParaRP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143800" cy="928693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Состав русского и турецкого флота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4286280" cy="4286280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u="sng" dirty="0" smtClean="0">
                <a:solidFill>
                  <a:srgbClr val="C00000"/>
                </a:solidFill>
              </a:rPr>
              <a:t>Русский фло</a:t>
            </a:r>
            <a:r>
              <a:rPr lang="ru-RU" sz="2800" u="sng" dirty="0" smtClean="0">
                <a:solidFill>
                  <a:schemeClr val="tx1"/>
                </a:solidFill>
              </a:rPr>
              <a:t>т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9 линейных кораблей, 3 фрегата, 1 бомбардирский корабль и  17 вспомогательных судов</a:t>
            </a:r>
            <a:r>
              <a:rPr lang="en-US" sz="2800" smtClean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u="sng" dirty="0" smtClean="0">
                <a:solidFill>
                  <a:srgbClr val="C00000"/>
                </a:solidFill>
              </a:rPr>
              <a:t>Турецкий флот</a:t>
            </a:r>
            <a:r>
              <a:rPr lang="ru-RU" sz="2800" u="sng" dirty="0" smtClean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tx1"/>
                </a:solidFill>
              </a:rPr>
              <a:t> 15 линейных кораблей и 70 других кораблей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482" name="AutoShape 2" descr="https://sun9-55.userapi.com/impf/c848524/v848524881/13e1fc/RRL6EZasank.jpg?size=200x0&amp;quality=90&amp;crop=82,108,961,961&amp;sign=21b4041b31ad82af34962e2896537d03&amp;c_uniq_tag=uJfcDsuADxDJzBphfrNX6tGH0nRDEq3veAOFxIAymDY&amp;ava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Иван Айвазовский: Чесменский б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14554"/>
            <a:ext cx="2841825" cy="30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428627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Интернет-ресурсы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643998" cy="6072206"/>
          </a:xfrm>
        </p:spPr>
        <p:txBody>
          <a:bodyPr>
            <a:normAutofit/>
          </a:bodyPr>
          <a:lstStyle/>
          <a:p>
            <a:r>
              <a:rPr lang="de-LU" sz="2000" dirty="0" smtClean="0">
                <a:hlinkClick r:id="rId2"/>
              </a:rPr>
              <a:t>https://fsd.multiurok.ru/html/2019/07/11/s_5d2723c3cbe61/img8.jpg</a:t>
            </a:r>
            <a:endParaRPr lang="de-LU" sz="2000" dirty="0" smtClean="0"/>
          </a:p>
          <a:p>
            <a:r>
              <a:rPr lang="de-LU" sz="2000" dirty="0" smtClean="0">
                <a:hlinkClick r:id="rId3"/>
              </a:rPr>
              <a:t>https://sun9-58.userapi.com/c854424/v854424807/7e127/qCdaQyReKpA.jpg</a:t>
            </a:r>
            <a:endParaRPr lang="de-L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Чесменский обелиск в Гатчине</a:t>
            </a:r>
            <a:r>
              <a:rPr lang="ru-RU" sz="2000" dirty="0" smtClean="0"/>
              <a:t> - </a:t>
            </a:r>
            <a:r>
              <a:rPr lang="de-LU" sz="2000" dirty="0" smtClean="0">
                <a:hlinkClick r:id="rId4"/>
              </a:rPr>
              <a:t>http://s1.fotokto.ru/photo/large/563/5637867.jpg</a:t>
            </a:r>
            <a:endParaRPr lang="de-LU" sz="2000" dirty="0" smtClean="0"/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Чесменская колонна в Царском селе </a:t>
            </a:r>
            <a:r>
              <a:rPr lang="ru-RU" sz="2000" dirty="0" smtClean="0"/>
              <a:t>- </a:t>
            </a:r>
            <a:r>
              <a:rPr lang="de-LU" sz="2000" dirty="0" smtClean="0">
                <a:hlinkClick r:id="rId5"/>
              </a:rPr>
              <a:t>https://tur-ray.ru/wp-content/uploads/2019/04/chesmenskaya-kolonna-768x513.jpg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Чесменский дворец</a:t>
            </a:r>
            <a:r>
              <a:rPr lang="ru-RU" sz="2000" dirty="0" smtClean="0"/>
              <a:t> - </a:t>
            </a:r>
            <a:r>
              <a:rPr lang="de-LU" sz="2000" dirty="0" smtClean="0">
                <a:hlinkClick r:id="rId6"/>
              </a:rPr>
              <a:t>https://im0-tub-ru.yandex.net/i?id=20483b828f543c8802bc83e7f856b3a3&amp;n=13&amp;exp=1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Церковь - </a:t>
            </a:r>
          </a:p>
          <a:p>
            <a:pPr algn="l"/>
            <a:r>
              <a:rPr lang="de-LU" sz="2000" dirty="0" smtClean="0">
                <a:hlinkClick r:id="rId7"/>
              </a:rPr>
              <a:t>https://pbs.twimg.com/media/DdQVQsrWAAARLE6.jpg:large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Броненосец «Чесма»</a:t>
            </a:r>
            <a:r>
              <a:rPr lang="ru-RU" sz="2000" dirty="0" smtClean="0"/>
              <a:t> - </a:t>
            </a:r>
            <a:r>
              <a:rPr lang="de-LU" sz="2000" dirty="0" smtClean="0">
                <a:hlinkClick r:id="rId8"/>
              </a:rPr>
              <a:t>https://img.novosti-n.org/upload/analitic/3189.jpg</a:t>
            </a:r>
            <a:endParaRPr lang="de-LU" sz="2000" dirty="0" smtClean="0"/>
          </a:p>
          <a:p>
            <a:pPr algn="l"/>
            <a:r>
              <a:rPr lang="ru-RU" sz="2000" dirty="0" err="1" smtClean="0"/>
              <a:t>Спиридов</a:t>
            </a:r>
            <a:r>
              <a:rPr lang="ru-RU" sz="2000" dirty="0" smtClean="0"/>
              <a:t> - </a:t>
            </a:r>
            <a:r>
              <a:rPr lang="de-LU" sz="2000" dirty="0" smtClean="0">
                <a:hlinkClick r:id="rId9"/>
              </a:rPr>
              <a:t>https://belibra.ru/Simvoly-svyatyni-i-nagrady-Rossiyiskoyi-dyerzhavy-212.jpg</a:t>
            </a:r>
            <a:endParaRPr lang="ru-RU" sz="2000" dirty="0" smtClean="0"/>
          </a:p>
          <a:p>
            <a:pPr algn="l"/>
            <a:r>
              <a:rPr lang="ru-RU" sz="2000" dirty="0" smtClean="0"/>
              <a:t>Граф Орлов - </a:t>
            </a:r>
            <a:r>
              <a:rPr lang="de-LU" sz="2000" dirty="0" smtClean="0">
                <a:hlinkClick r:id="rId10"/>
              </a:rPr>
              <a:t>https://kratkoebio.ru/wp-content/uploads/2020/03/orlov3-201x300.jpg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215238" cy="10001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2 </a:t>
            </a:r>
            <a:r>
              <a:rPr lang="ru-RU" sz="3600" dirty="0" smtClean="0"/>
              <a:t>этапа Чесменского сражения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4071966" cy="4286280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571500" indent="-571500" algn="l"/>
            <a:r>
              <a:rPr lang="ru-RU" sz="2800" dirty="0" smtClean="0">
                <a:solidFill>
                  <a:schemeClr val="tx1"/>
                </a:solidFill>
              </a:rPr>
              <a:t>1)Бой в Хиосском проливе </a:t>
            </a:r>
            <a:r>
              <a:rPr lang="ru-RU" sz="2800" dirty="0" smtClean="0">
                <a:solidFill>
                  <a:srgbClr val="C00000"/>
                </a:solidFill>
              </a:rPr>
              <a:t>24 июня (5 июля)</a:t>
            </a:r>
          </a:p>
          <a:p>
            <a:pPr marL="571500" indent="-571500" algn="l"/>
            <a:r>
              <a:rPr lang="ru-RU" sz="2800" dirty="0" smtClean="0">
                <a:solidFill>
                  <a:schemeClr val="tx1"/>
                </a:solidFill>
              </a:rPr>
              <a:t>2) Уничтожение турецкого флота в Чесменской бухте в ночь на </a:t>
            </a:r>
            <a:r>
              <a:rPr lang="ru-RU" sz="2800" dirty="0" smtClean="0">
                <a:solidFill>
                  <a:srgbClr val="C00000"/>
                </a:solidFill>
              </a:rPr>
              <a:t>26 июня</a:t>
            </a:r>
          </a:p>
          <a:p>
            <a:pPr marL="571500" indent="-571500" algn="l"/>
            <a:r>
              <a:rPr lang="ru-RU" sz="2800" dirty="0" smtClean="0">
                <a:solidFill>
                  <a:srgbClr val="C00000"/>
                </a:solidFill>
              </a:rPr>
              <a:t>(7 июля)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upload-1ea6d5d5724ca2cef6f86e49c4cece1e.hb.bizmrg.com/iblock/139/139ec73c092ab34a34a037f1e7188697/48195c8730a7a77e7e2d81ce53105d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303729" cy="26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143800" cy="1000132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I</a:t>
            </a:r>
            <a:r>
              <a:rPr lang="ru-RU" sz="3600" dirty="0" smtClean="0"/>
              <a:t> этап Чесменского сражения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4286280" cy="4572032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По итогам 2-часового боя и русские, и турки потеряли по 1 кораблю. Турецкий флот был заперт в бухте, вырваться из которого не мог из-за сильного ветра. Так закончился 1 этап Чесменского сражения.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ds05.infourok.ru/uploads/ex/12c7/0006b5fe-7806a23a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Admin\Мои документы\Downloads\9c3413efe353e59075c77f9825639713 (1).jpg"/>
          <p:cNvPicPr>
            <a:picLocks noChangeAspect="1" noChangeArrowheads="1"/>
          </p:cNvPicPr>
          <p:nvPr/>
        </p:nvPicPr>
        <p:blipFill>
          <a:blip r:embed="rId2" cstate="print"/>
          <a:srcRect l="8382" t="18626" r="5298" b="11837"/>
          <a:stretch>
            <a:fillRect/>
          </a:stretch>
        </p:blipFill>
        <p:spPr bwMode="auto">
          <a:xfrm>
            <a:off x="4794259" y="2071678"/>
            <a:ext cx="4051814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215238" cy="10001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II </a:t>
            </a:r>
            <a:r>
              <a:rPr lang="ru-RU" sz="3600" dirty="0" smtClean="0"/>
              <a:t>этап сражения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4643470" cy="4857784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Хотя турецкий флот был заперт в бухте, он по-прежнему оставался сильным противником. Русская эскадра, не имея по близости баз снаряжения, не могла позволить долгой блокады. Поэтому на военном совете </a:t>
            </a:r>
            <a:r>
              <a:rPr lang="ru-RU" sz="2800" dirty="0" smtClean="0">
                <a:solidFill>
                  <a:srgbClr val="C00000"/>
                </a:solidFill>
              </a:rPr>
              <a:t>25 июля </a:t>
            </a:r>
            <a:r>
              <a:rPr lang="ru-RU" sz="2800" dirty="0" smtClean="0">
                <a:solidFill>
                  <a:schemeClr val="tx1"/>
                </a:solidFill>
              </a:rPr>
              <a:t>был принят план уничтожения турецкого флота.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Admin\Рабочий стол\888.jpg"/>
          <p:cNvPicPr>
            <a:picLocks noChangeAspect="1" noChangeArrowheads="1"/>
          </p:cNvPicPr>
          <p:nvPr/>
        </p:nvPicPr>
        <p:blipFill>
          <a:blip r:embed="rId2" cstate="print"/>
          <a:srcRect l="6875" t="53750" r="38750" b="6250"/>
          <a:stretch>
            <a:fillRect/>
          </a:stretch>
        </p:blipFill>
        <p:spPr bwMode="auto">
          <a:xfrm>
            <a:off x="5143504" y="2000240"/>
            <a:ext cx="3849750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215238" cy="71438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Чесменский бой 24-26 июня 1770 г.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1714488"/>
            <a:ext cx="371477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topwar.ru/uploads/posts/2012-07/1341637532_chesmen_boiy.jpg"/>
          <p:cNvPicPr/>
          <p:nvPr/>
        </p:nvPicPr>
        <p:blipFill>
          <a:blip r:embed="rId2" cstate="print"/>
          <a:srcRect t="5474"/>
          <a:stretch>
            <a:fillRect/>
          </a:stretch>
        </p:blipFill>
        <p:spPr bwMode="auto">
          <a:xfrm>
            <a:off x="1000100" y="1142984"/>
            <a:ext cx="7143800" cy="5508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286676" cy="714379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Исход сражения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736"/>
            <a:ext cx="7286676" cy="4143404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Для атаки был сформирован спецотряд под командованием </a:t>
            </a:r>
            <a:r>
              <a:rPr lang="ru-RU" sz="2800" dirty="0" err="1" smtClean="0">
                <a:solidFill>
                  <a:srgbClr val="C00000"/>
                </a:solidFill>
              </a:rPr>
              <a:t>С.К.Грейга</a:t>
            </a:r>
            <a:r>
              <a:rPr lang="ru-RU" sz="2800" dirty="0" smtClean="0">
                <a:solidFill>
                  <a:schemeClr val="tx1"/>
                </a:solidFill>
              </a:rPr>
              <a:t>. Обстрел Чесменской бухты закончился  к 4 утра. Все турецкие корабли были уничтожены. Взрывы в бухте продолжались до 10 утра. От турецкого флота осталось месиво из пепла, обломков, грязи и крови. </a:t>
            </a:r>
            <a:r>
              <a:rPr lang="ru-RU" sz="2800" dirty="0" smtClean="0">
                <a:solidFill>
                  <a:srgbClr val="C00000"/>
                </a:solidFill>
              </a:rPr>
              <a:t>Турецкий флот прекратил своё существование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316" name="AutoShape 4" descr="https://cbs-angarsk.ru/files/uploads/images/dlya-molodezhi/dni-voinskoj-slavy/dni-slavy-7-iyulya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2" name="AutoShape 2" descr="https://pbs.twimg.com/media/D-sL_xuXsAAfrg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143800" cy="10001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Награда в честь победы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4429156" cy="4643470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571500" indent="-571500" algn="l"/>
            <a:r>
              <a:rPr lang="en-US" sz="2800" dirty="0" smtClean="0">
                <a:solidFill>
                  <a:schemeClr val="tx1"/>
                </a:solidFill>
              </a:rPr>
              <a:t>       </a:t>
            </a:r>
            <a:r>
              <a:rPr lang="ru-RU" sz="2800" dirty="0" smtClean="0">
                <a:solidFill>
                  <a:schemeClr val="tx1"/>
                </a:solidFill>
              </a:rPr>
              <a:t>Турецкий флот был уничтожен весь, остались только 2 корабля, не участвовавшие в бою. В честь этой победы Екатерина </a:t>
            </a:r>
            <a:r>
              <a:rPr lang="en-US" sz="2800" dirty="0" smtClean="0">
                <a:solidFill>
                  <a:schemeClr val="tx1"/>
                </a:solidFill>
              </a:rPr>
              <a:t>II</a:t>
            </a:r>
            <a:r>
              <a:rPr lang="ru-RU" sz="2800" dirty="0" smtClean="0">
                <a:solidFill>
                  <a:schemeClr val="tx1"/>
                </a:solidFill>
              </a:rPr>
              <a:t>  велела отчеканить медаль, на которой было только одно слово «былъ».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Admin\Рабочий стол\888.jpg"/>
          <p:cNvPicPr>
            <a:picLocks noChangeAspect="1" noChangeArrowheads="1"/>
          </p:cNvPicPr>
          <p:nvPr/>
        </p:nvPicPr>
        <p:blipFill>
          <a:blip r:embed="rId2" cstate="print"/>
          <a:srcRect l="65000" t="53750" r="7812" b="8750"/>
          <a:stretch>
            <a:fillRect/>
          </a:stretch>
        </p:blipFill>
        <p:spPr bwMode="auto">
          <a:xfrm>
            <a:off x="5286380" y="1928802"/>
            <a:ext cx="2888400" cy="29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286676" cy="100013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Итог Чесменского сражения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3571900" cy="4429156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установление господства русского флота в архипелаге и полное нарушение коммуникаций турок, что привело к завершению войны. Потери турок – более </a:t>
            </a: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10 000 человек. </a:t>
            </a:r>
            <a:r>
              <a:rPr lang="ru-RU" sz="2800" dirty="0" smtClean="0">
                <a:solidFill>
                  <a:schemeClr val="tx1"/>
                </a:solidFill>
              </a:rPr>
              <a:t>Русские потеряли</a:t>
            </a:r>
            <a:r>
              <a:rPr lang="ru-RU" sz="2800" dirty="0" smtClean="0">
                <a:solidFill>
                  <a:srgbClr val="C00000"/>
                </a:solidFill>
              </a:rPr>
              <a:t> 11 человек.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290" name="AutoShape 2" descr="https://odinmirage.ru/images/content/nash_krai/legendi-lyudi/podmoskovnaya-shveicariya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Documents and Settings\Admin\Рабочий стол\Чесменский бо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928802"/>
            <a:ext cx="4162612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540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«СОШ №2 имени Героя Советского Союза В.Д. Ревякина р.п. Самойловка Самойловского района Саратовской области»</vt:lpstr>
      <vt:lpstr>Состав русского и турецкого флота</vt:lpstr>
      <vt:lpstr>2 этапа Чесменского сражения</vt:lpstr>
      <vt:lpstr>I этап Чесменского сражения</vt:lpstr>
      <vt:lpstr>II этап сражения</vt:lpstr>
      <vt:lpstr>Чесменский бой 24-26 июня 1770 г.</vt:lpstr>
      <vt:lpstr>Исход сражения</vt:lpstr>
      <vt:lpstr>Награда в честь победы</vt:lpstr>
      <vt:lpstr>Итог Чесменского сражения</vt:lpstr>
      <vt:lpstr>Триумфатор  Чесменской битвы</vt:lpstr>
      <vt:lpstr>Триумфатор Чесменской битвы</vt:lpstr>
      <vt:lpstr>Триумфатор Чесменской битвы</vt:lpstr>
      <vt:lpstr>Чесменский обелиск в Гатчине</vt:lpstr>
      <vt:lpstr>Чесменская колонна</vt:lpstr>
      <vt:lpstr>Чесменский дворец</vt:lpstr>
      <vt:lpstr>Чесменская церковь</vt:lpstr>
      <vt:lpstr>Эскадренный броненосец </vt:lpstr>
      <vt:lpstr>Мыс Чесма</vt:lpstr>
      <vt:lpstr>Заключение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</cp:revision>
  <dcterms:created xsi:type="dcterms:W3CDTF">2020-10-29T15:37:01Z</dcterms:created>
  <dcterms:modified xsi:type="dcterms:W3CDTF">2020-11-17T15:53:59Z</dcterms:modified>
</cp:coreProperties>
</file>