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60" r:id="rId3"/>
    <p:sldId id="261" r:id="rId4"/>
    <p:sldId id="282" r:id="rId5"/>
    <p:sldId id="284" r:id="rId6"/>
    <p:sldId id="256" r:id="rId7"/>
    <p:sldId id="262" r:id="rId8"/>
    <p:sldId id="257" r:id="rId9"/>
    <p:sldId id="277" r:id="rId10"/>
    <p:sldId id="258" r:id="rId11"/>
    <p:sldId id="264" r:id="rId12"/>
    <p:sldId id="285" r:id="rId13"/>
    <p:sldId id="273" r:id="rId14"/>
    <p:sldId id="265" r:id="rId15"/>
    <p:sldId id="275" r:id="rId16"/>
    <p:sldId id="274" r:id="rId17"/>
    <p:sldId id="267" r:id="rId18"/>
    <p:sldId id="279" r:id="rId19"/>
    <p:sldId id="269" r:id="rId20"/>
    <p:sldId id="283" r:id="rId21"/>
    <p:sldId id="27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3C4159-F4D7-431E-8CD4-2B2ABA711A25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605497-2C13-4D33-AD8E-60F5945738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81731" cy="331236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Золотая Орда: государственный строй, население, экономика</a:t>
            </a:r>
            <a:r>
              <a:rPr lang="ru-RU" sz="4800" b="1">
                <a:solidFill>
                  <a:srgbClr val="465E9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4800" b="1" smtClean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культура.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3645022"/>
            <a:ext cx="2944368" cy="36004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98448" y="4149080"/>
            <a:ext cx="3227832" cy="1575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779912" y="4224171"/>
            <a:ext cx="4613379" cy="1500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Урок истории в  6 классе</a:t>
            </a:r>
          </a:p>
          <a:p>
            <a:pPr marL="0" indent="0">
              <a:buNone/>
            </a:pPr>
            <a:r>
              <a:rPr lang="ru-RU" sz="1400" b="1" dirty="0" smtClean="0"/>
              <a:t>Учитель истории </a:t>
            </a:r>
            <a:r>
              <a:rPr lang="ru-RU" sz="1400" b="1" dirty="0" err="1" smtClean="0"/>
              <a:t>Мурзагалиева</a:t>
            </a:r>
            <a:r>
              <a:rPr lang="ru-RU" sz="1400" b="1" dirty="0" smtClean="0"/>
              <a:t> А. Б.</a:t>
            </a:r>
          </a:p>
          <a:p>
            <a:pPr marL="0" indent="0">
              <a:buNone/>
            </a:pPr>
            <a:r>
              <a:rPr lang="ru-RU" sz="1400" b="1" dirty="0" smtClean="0"/>
              <a:t>МОУ-СОШ №6 г. Маркса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3116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319532"/>
              </p:ext>
            </p:extLst>
          </p:nvPr>
        </p:nvGraphicFramePr>
        <p:xfrm>
          <a:off x="755576" y="620686"/>
          <a:ext cx="7704856" cy="57591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52428"/>
                <a:gridCol w="3852428"/>
              </a:tblGrid>
              <a:tr h="8023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Политическая зависимость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Экономическая зависимость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7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09443"/>
              </p:ext>
            </p:extLst>
          </p:nvPr>
        </p:nvGraphicFramePr>
        <p:xfrm>
          <a:off x="755576" y="620686"/>
          <a:ext cx="7704856" cy="58742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52428"/>
                <a:gridCol w="3852428"/>
              </a:tblGrid>
              <a:tr h="101553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Политическая зависимость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Экономическая зависимость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2780">
                <a:tc>
                  <a:txBody>
                    <a:bodyPr/>
                    <a:lstStyle/>
                    <a:p>
                      <a:r>
                        <a:rPr lang="ru-RU" dirty="0" smtClean="0"/>
                        <a:t>Княжение по ярлыку</a:t>
                      </a:r>
                    </a:p>
                    <a:p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9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Ежегодная выплата дани - «ордынский выход»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4135">
                        <a:spcBef>
                          <a:spcPts val="19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862378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 за деятельностью князей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Грабежи, увод людей</a:t>
                      </a:r>
                      <a:r>
                        <a:rPr lang="ru-RU" baseline="0" dirty="0" smtClean="0"/>
                        <a:t> в рабство</a:t>
                      </a:r>
                      <a:endParaRPr lang="ru-RU" dirty="0"/>
                    </a:p>
                  </a:txBody>
                  <a:tcPr/>
                </a:tc>
              </a:tr>
              <a:tr h="98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Вмешательство в порядок управления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Жестокая расправа с неповиновением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3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ярлык</a:t>
            </a:r>
            <a:r>
              <a:rPr lang="ru-RU" i="1" dirty="0">
                <a:latin typeface="Times New Roman"/>
                <a:ea typeface="Times New Roman"/>
              </a:rPr>
              <a:t>-грамота на княжение</a:t>
            </a:r>
            <a:endParaRPr lang="ru-RU" dirty="0"/>
          </a:p>
          <a:p>
            <a:r>
              <a:rPr lang="ru-RU" b="1" dirty="0">
                <a:latin typeface="Times New Roman"/>
                <a:ea typeface="Times New Roman"/>
              </a:rPr>
              <a:t>численники</a:t>
            </a:r>
            <a:r>
              <a:rPr lang="ru-RU" i="1" dirty="0">
                <a:latin typeface="Times New Roman"/>
                <a:ea typeface="Times New Roman"/>
              </a:rPr>
              <a:t> -чиновники хана Золотой Орды</a:t>
            </a:r>
            <a:endParaRPr lang="ru-RU" dirty="0"/>
          </a:p>
          <a:p>
            <a:r>
              <a:rPr lang="ru-RU" b="1" dirty="0">
                <a:latin typeface="Times New Roman"/>
                <a:ea typeface="Times New Roman"/>
              </a:rPr>
              <a:t>баскак</a:t>
            </a:r>
            <a:r>
              <a:rPr lang="ru-RU" i="1" dirty="0">
                <a:latin typeface="Times New Roman"/>
                <a:ea typeface="Times New Roman"/>
              </a:rPr>
              <a:t>-представитель ордынского хана</a:t>
            </a:r>
            <a:endParaRPr lang="ru-RU" dirty="0"/>
          </a:p>
          <a:p>
            <a:r>
              <a:rPr lang="ru-RU" b="1" dirty="0">
                <a:latin typeface="Times New Roman"/>
                <a:ea typeface="Times New Roman"/>
              </a:rPr>
              <a:t>выхо</a:t>
            </a:r>
            <a:r>
              <a:rPr lang="ru-RU" dirty="0">
                <a:latin typeface="Times New Roman"/>
                <a:ea typeface="Times New Roman"/>
              </a:rPr>
              <a:t>д</a:t>
            </a:r>
            <a:r>
              <a:rPr lang="ru-RU" i="1" dirty="0">
                <a:latin typeface="Times New Roman"/>
                <a:ea typeface="Times New Roman"/>
              </a:rPr>
              <a:t>-дань</a:t>
            </a:r>
            <a:endParaRPr lang="ru-RU" dirty="0"/>
          </a:p>
          <a:p>
            <a:r>
              <a:rPr lang="ru-RU" i="1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владычество</a:t>
            </a: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i="1" dirty="0">
                <a:latin typeface="Times New Roman"/>
                <a:ea typeface="Times New Roman"/>
              </a:rPr>
              <a:t>господство</a:t>
            </a:r>
            <a:endParaRPr lang="ru-RU" dirty="0"/>
          </a:p>
          <a:p>
            <a:r>
              <a:rPr lang="ru-RU" b="1" dirty="0">
                <a:latin typeface="Times New Roman"/>
                <a:ea typeface="Times New Roman"/>
              </a:rPr>
              <a:t>резиденция</a:t>
            </a:r>
            <a:r>
              <a:rPr lang="ru-RU" dirty="0">
                <a:latin typeface="Times New Roman"/>
                <a:ea typeface="Times New Roman"/>
              </a:rPr>
              <a:t>-</a:t>
            </a:r>
            <a:r>
              <a:rPr lang="ru-RU" i="1" dirty="0">
                <a:latin typeface="Times New Roman"/>
                <a:ea typeface="Times New Roman"/>
              </a:rPr>
              <a:t>местопребывание высокопоставленного лица</a:t>
            </a:r>
            <a:endParaRPr lang="ru-RU" dirty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иго-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угнетающая, порабощающая сила; гнет чьего-либо владычества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кслу\Desktop\4190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6" y="188640"/>
            <a:ext cx="38933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кслу\Desktop\i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1" y="3620616"/>
            <a:ext cx="37212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кслу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934"/>
            <a:ext cx="4680520" cy="61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6800636" cy="6926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кслу\Desktop\откр.урок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4726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кслу\Desktop\5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кслу\Desktop\img2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83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кслу\Desktop\i_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4" y="379481"/>
            <a:ext cx="3888432" cy="6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кслу\Desktop\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06" y="0"/>
            <a:ext cx="4773163" cy="69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кслу\Desktop\134557169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8" y="0"/>
            <a:ext cx="4499902" cy="69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Акслу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кслу\Desktop\откр.урок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472608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Шкатулка с историями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кслу\Desktop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15" y="92038"/>
            <a:ext cx="2491267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кслу\Desktop\19bb015830dbdb95f9297b9a49883205_s-7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13" y="2204864"/>
            <a:ext cx="2491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кслу\Desktop\37484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348800"/>
            <a:ext cx="1944215" cy="3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кслу\Desktop\70a59582dfac644bc7bd62da378883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80979"/>
            <a:ext cx="2218396" cy="22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кслу\Desktop\2016-07-28-12-38prostymi-slovami-den-kreshcheniya-ru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14" y="4286174"/>
            <a:ext cx="2491266" cy="25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кслу\Desktop\im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37" y="1107930"/>
            <a:ext cx="2376262" cy="22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кслу\Desktop\bgr0948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9632"/>
            <a:ext cx="2376262" cy="34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кслу\Desktop\jaroslav-mudryj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0"/>
            <a:ext cx="2465755" cy="33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кслу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3328748"/>
            <a:ext cx="2487994" cy="34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3" cy="334085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онголо-татары </a:t>
            </a:r>
            <a:r>
              <a:rPr lang="ru-RU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оказали в основном положительное воздействие на развитие Руси, т.к. они подтолкнули создание единого Московского государства</a:t>
            </a: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Н.М. Карамзин (историк 1766-1826 гг.)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725334"/>
            <a:ext cx="7776863" cy="258398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онголо-татары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оказали незначительное воздействие на жизнь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древнерусского государства.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С.М. Соловьев (историк 1820-1879 гг.), В.О. Ключевский (1841-1911 гг.)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6886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Баскак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монгольский чиновник, проводивший на Руси перепись населения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монгольский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военное звание в монгольской армии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представитель ордынского хана на Руси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 Ханская грамота, дававшая право русским князьям властвовать в своих княжествах: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             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ярлык        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         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погост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Как назывались ежегодные платежи Золотой Орде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а). Внеочередные платежи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б) Ордынский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в)  Налог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г) «Деньга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Последствия монголо-татарского нашествия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Развивалась торговля;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Пришли в упадок города;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Увеличилась площадь обрабатываемых земель;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Создавались новые оросительные системы.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9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Г</a:t>
            </a:r>
          </a:p>
          <a:p>
            <a:r>
              <a:rPr lang="ru-RU" dirty="0" smtClean="0"/>
              <a:t>2.  Б</a:t>
            </a:r>
          </a:p>
          <a:p>
            <a:r>
              <a:rPr lang="ru-RU" dirty="0" smtClean="0"/>
              <a:t>3.  Б</a:t>
            </a:r>
          </a:p>
          <a:p>
            <a:r>
              <a:rPr lang="ru-RU" dirty="0" smtClean="0"/>
              <a:t>4. 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О чем идет речь в  документе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7"/>
            <a:ext cx="7488832" cy="4464496"/>
          </a:xfrm>
        </p:spPr>
        <p:txBody>
          <a:bodyPr>
            <a:normAutofit/>
          </a:bodyPr>
          <a:lstStyle/>
          <a:p>
            <a:pPr marL="90170" lvl="0" indent="-90170">
              <a:lnSpc>
                <a:spcPts val="1535"/>
              </a:lnSpc>
              <a:spcBef>
                <a:spcPts val="0"/>
              </a:spcBef>
              <a:buClrTx/>
              <a:buSzTx/>
              <a:buNone/>
              <a:tabLst>
                <a:tab pos="90170" algn="l"/>
              </a:tabLst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0170" lvl="0" indent="-90170">
              <a:lnSpc>
                <a:spcPts val="1535"/>
              </a:lnSpc>
              <a:spcBef>
                <a:spcPts val="0"/>
              </a:spcBef>
              <a:buClrTx/>
              <a:buSzTx/>
              <a:buNone/>
              <a:tabLst>
                <a:tab pos="90170" algn="l"/>
              </a:tabLst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  «О</a:t>
            </a:r>
            <a:r>
              <a:rPr lang="ru-RU" sz="2000" i="1" dirty="0">
                <a:latin typeface="Times New Roman" pitchFamily="18" charset="0"/>
                <a:ea typeface="Times New Roman"/>
                <a:cs typeface="Times New Roman" pitchFamily="18" charset="0"/>
              </a:rPr>
              <a:t>, светло, светлая и красиво украшенная земля Русская! Настало время тяжёлых испытаний, обрушились на неё страшные беды Первая беда - вина самих </a:t>
            </a:r>
            <a:r>
              <a:rPr lang="ru-RU" sz="20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русичей</a:t>
            </a:r>
            <a:r>
              <a:rPr lang="ru-RU" sz="2000" i="1" dirty="0">
                <a:latin typeface="Times New Roman" pitchFamily="18" charset="0"/>
                <a:ea typeface="Times New Roman"/>
                <a:cs typeface="Times New Roman" pitchFamily="18" charset="0"/>
              </a:rPr>
              <a:t>. Не сберегли они государства единого, начали князья воевать друг с другом </a:t>
            </a:r>
            <a:r>
              <a:rPr lang="ru-RU" sz="2000" i="1" spc="95" dirty="0"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endParaRPr lang="ru-RU" sz="20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  «а другая беда из степей пришла, налетели, чёрны вороны, спалили города да сёла...»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05064"/>
            <a:ext cx="72728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>
              <a:lnSpc>
                <a:spcPts val="1535"/>
              </a:lnSpc>
              <a:spcAft>
                <a:spcPts val="0"/>
              </a:spcAft>
              <a:tabLst>
                <a:tab pos="90170" algn="l"/>
              </a:tabLst>
            </a:pPr>
            <a:endParaRPr lang="ru-RU" sz="1100" dirty="0">
              <a:ea typeface="Times New Roman"/>
            </a:endParaRPr>
          </a:p>
          <a:p>
            <a:pPr marL="90170" indent="-90170">
              <a:lnSpc>
                <a:spcPts val="1535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1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2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5150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России определено было высокое предназначение… Её необозримые равнины поглотили силу монголов и остановили их нашествие на самом краю Европы…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Образующееся просвещение было спасено растерзанной и издыхающей Россией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</a:p>
          <a:p>
            <a:pPr lvl="0" algn="ctr"/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 С. Пушкин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1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О чем идет речь в  документе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7"/>
            <a:ext cx="7488832" cy="4464496"/>
          </a:xfrm>
        </p:spPr>
        <p:txBody>
          <a:bodyPr>
            <a:normAutofit/>
          </a:bodyPr>
          <a:lstStyle/>
          <a:p>
            <a:pPr marL="90170" lvl="0" indent="-90170">
              <a:lnSpc>
                <a:spcPts val="1535"/>
              </a:lnSpc>
              <a:spcBef>
                <a:spcPts val="0"/>
              </a:spcBef>
              <a:buClrTx/>
              <a:buSzTx/>
              <a:buNone/>
              <a:tabLst>
                <a:tab pos="90170" algn="l"/>
              </a:tabLst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Times New Roman"/>
              </a:rPr>
              <a:t>3. «Создали </a:t>
            </a:r>
            <a:r>
              <a:rPr lang="ru-RU" sz="2000" i="1" dirty="0">
                <a:latin typeface="Times New Roman"/>
                <a:ea typeface="Times New Roman"/>
              </a:rPr>
              <a:t>захватчики своё государство, а русских людей принудили дань платить. Ходили князья к хану со всей Руси дозволения спрашивать на то, чтобы править своей же землей!»    </a:t>
            </a:r>
            <a:endParaRPr lang="ru-RU" sz="1200" i="1" dirty="0">
              <a:ea typeface="Times New Roman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05064"/>
            <a:ext cx="72728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>
              <a:lnSpc>
                <a:spcPts val="1535"/>
              </a:lnSpc>
              <a:tabLst>
                <a:tab pos="90170" algn="l"/>
              </a:tabLst>
            </a:pPr>
            <a:endParaRPr lang="ru-RU" sz="1100" dirty="0">
              <a:solidFill>
                <a:prstClr val="black"/>
              </a:solidFill>
              <a:ea typeface="Times New Roman"/>
            </a:endParaRPr>
          </a:p>
          <a:p>
            <a:pPr marL="90170" indent="-90170">
              <a:lnSpc>
                <a:spcPts val="1535"/>
              </a:lnSpc>
              <a:tabLst>
                <a:tab pos="9017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8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2708476"/>
            <a:ext cx="7219136" cy="1702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344816" cy="5256584"/>
          </a:xfrm>
        </p:spPr>
        <p:txBody>
          <a:bodyPr/>
          <a:lstStyle/>
          <a:p>
            <a:endParaRPr lang="ru-RU" sz="4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Золотая Орда: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государственный строй, население, экономика,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культура.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469" y="3286654"/>
            <a:ext cx="2253053" cy="290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633730" indent="-90170">
              <a:lnSpc>
                <a:spcPts val="1535"/>
              </a:lnSpc>
              <a:spcBef>
                <a:spcPts val="25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Золотая Орда</a:t>
            </a:r>
            <a:endParaRPr lang="ru-RU" sz="1100" dirty="0">
              <a:ea typeface="Times New Roman"/>
            </a:endParaRPr>
          </a:p>
        </p:txBody>
      </p:sp>
      <p:pic>
        <p:nvPicPr>
          <p:cNvPr id="2050" name="Picture 2" descr="C:\Users\Акслу\Desktop\zolorda-4-1024x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Золотая Орда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19256"/>
            <a:ext cx="8064896" cy="39740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Территория                                                   Экономика</a:t>
            </a:r>
          </a:p>
          <a:p>
            <a:endParaRPr lang="ru-RU" dirty="0"/>
          </a:p>
          <a:p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  Государственное                            Религия</a:t>
            </a:r>
          </a:p>
          <a:p>
            <a:r>
              <a:rPr lang="ru-RU" dirty="0"/>
              <a:t> </a:t>
            </a:r>
            <a:r>
              <a:rPr lang="ru-RU" dirty="0" smtClean="0"/>
              <a:t>          управление            </a:t>
            </a:r>
          </a:p>
          <a:p>
            <a:r>
              <a:rPr lang="ru-RU" dirty="0" smtClean="0"/>
              <a:t>                                      Население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862495" y="1628800"/>
            <a:ext cx="1136073" cy="1167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044499" y="1712849"/>
            <a:ext cx="1655293" cy="1283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03586" y="1710827"/>
            <a:ext cx="1517817" cy="2738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67744" y="1713771"/>
            <a:ext cx="136815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55976" y="1628800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54339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Сарай-Бату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(Сарай-ал-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Махруса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—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Богохранимый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дворец»; Старый Сарай, Сарай I) — средневековой город и столица Золотой Орды. Был основан около 1250 г. ханом Бату. Окончательно прекратил существование город в 1502 г. Располагался примерно в 80 км севернее современного города Астрахань в районе села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Селитренное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вдоль левого берега реки Ахтубы.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9448"/>
            <a:ext cx="4359275" cy="4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бывшей столицы Золотой Орды - Сарай Бату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" y="1890726"/>
            <a:ext cx="3445977" cy="44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366</TotalTime>
  <Words>364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Золотая Орда: государственный строй, население, экономика, культура.</vt:lpstr>
      <vt:lpstr>Шкатулка с историями</vt:lpstr>
      <vt:lpstr>О чем идет речь в  документе</vt:lpstr>
      <vt:lpstr>Презентация PowerPoint</vt:lpstr>
      <vt:lpstr>О чем идет речь в  документе</vt:lpstr>
      <vt:lpstr>Презентация PowerPoint</vt:lpstr>
      <vt:lpstr>Презентация PowerPoint</vt:lpstr>
      <vt:lpstr>Золотая Орда</vt:lpstr>
      <vt:lpstr>Сарай-Бату (Сарай-ал-Махруса — «Богохранимый дворец»; Старый Сарай, Сарай I) — средневековой город и столица Золотой Орды. Был основан около 1250 г. ханом Бату. Окончательно прекратил существование город в 1502 г. Располагался примерно в 80 км севернее современного города Астрахань в районе села Селитренное вдоль левого берега реки Ахтубы.</vt:lpstr>
      <vt:lpstr>Презентация PowerPoint</vt:lpstr>
      <vt:lpstr>Презентация PowerPoint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Монголо-татары оказали в основном положительное воздействие на развитие Руси, т.к. они подтолкнули создание единого Московского государства Н.М. Карамзин (историк 1766-1826 гг.)</vt:lpstr>
      <vt:lpstr>Тест</vt:lpstr>
      <vt:lpstr>ответы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Акслу</dc:creator>
  <cp:lastModifiedBy>Акслу</cp:lastModifiedBy>
  <cp:revision>24</cp:revision>
  <dcterms:created xsi:type="dcterms:W3CDTF">2017-05-14T13:40:13Z</dcterms:created>
  <dcterms:modified xsi:type="dcterms:W3CDTF">2017-05-30T11:56:10Z</dcterms:modified>
</cp:coreProperties>
</file>