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92" r:id="rId4"/>
    <p:sldId id="262" r:id="rId5"/>
    <p:sldId id="277" r:id="rId6"/>
    <p:sldId id="271" r:id="rId7"/>
    <p:sldId id="278" r:id="rId8"/>
    <p:sldId id="279" r:id="rId9"/>
    <p:sldId id="290" r:id="rId10"/>
    <p:sldId id="289" r:id="rId11"/>
    <p:sldId id="281" r:id="rId12"/>
    <p:sldId id="282" r:id="rId13"/>
    <p:sldId id="280" r:id="rId14"/>
    <p:sldId id="283" r:id="rId15"/>
    <p:sldId id="284" r:id="rId16"/>
    <p:sldId id="285" r:id="rId17"/>
    <p:sldId id="287" r:id="rId18"/>
    <p:sldId id="295" r:id="rId19"/>
    <p:sldId id="296" r:id="rId20"/>
    <p:sldId id="288" r:id="rId21"/>
    <p:sldId id="297" r:id="rId22"/>
    <p:sldId id="291" r:id="rId23"/>
    <p:sldId id="294" r:id="rId24"/>
    <p:sldId id="270" r:id="rId25"/>
    <p:sldId id="298" r:id="rId26"/>
    <p:sldId id="263" r:id="rId27"/>
    <p:sldId id="269" r:id="rId28"/>
    <p:sldId id="264" r:id="rId29"/>
    <p:sldId id="267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Sitka Display" pitchFamily="2" charset="0"/>
              </a:rPr>
              <a:t>ВЛАДИМИР   ВЛАДИМИРОВИЧ МАЯКОВСКИЙ</a:t>
            </a:r>
            <a:endParaRPr lang="ru-RU" sz="4000" dirty="0">
              <a:latin typeface="Sitka Display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929330"/>
            <a:ext cx="8429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DokChampa" pitchFamily="34" charset="-34"/>
              </a:rPr>
              <a:t>19 июля 1893— 14 апреля 1930 </a:t>
            </a:r>
            <a:endParaRPr lang="ru-RU" sz="3600" dirty="0">
              <a:cs typeface="DokChampa" pitchFamily="34" charset="-34"/>
            </a:endParaRPr>
          </a:p>
        </p:txBody>
      </p:sp>
      <p:pic>
        <p:nvPicPr>
          <p:cNvPr id="7" name="Picture 2" descr="https://gigabaza.ru/images/52/102954/m43e7b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14488"/>
            <a:ext cx="2928958" cy="4285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Аллитерация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u="sng" dirty="0" smtClean="0"/>
              <a:t>Звуковой образ улицы.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/>
              <a:t>… </a:t>
            </a:r>
            <a:r>
              <a:rPr lang="ru-RU" sz="6000" b="1" i="1" dirty="0" smtClean="0"/>
              <a:t>и </a:t>
            </a:r>
            <a:r>
              <a:rPr lang="ru-RU" sz="6000" b="1" i="1" dirty="0" err="1" smtClean="0"/>
              <a:t>сраЗу</a:t>
            </a: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6000" b="1" i="1" dirty="0" smtClean="0"/>
              <a:t>За </a:t>
            </a:r>
            <a:r>
              <a:rPr lang="ru-RU" sz="6000" b="1" i="1" dirty="0" err="1" smtClean="0"/>
              <a:t>ЗеваКой</a:t>
            </a:r>
            <a:r>
              <a:rPr lang="ru-RU" sz="6000" b="1" i="1" dirty="0" smtClean="0"/>
              <a:t> Зевака,</a:t>
            </a:r>
            <a:br>
              <a:rPr lang="ru-RU" sz="6000" b="1" i="1" dirty="0" smtClean="0"/>
            </a:br>
            <a:r>
              <a:rPr lang="ru-RU" sz="6000" b="1" i="1" dirty="0" err="1" smtClean="0"/>
              <a:t>ШТаны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приШеДШие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Кузнезким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клёШить</a:t>
            </a:r>
            <a:r>
              <a:rPr lang="ru-RU" sz="6000" i="1" dirty="0" smtClean="0"/>
              <a:t>…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572560" cy="53086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FF0000"/>
                </a:solidFill>
              </a:rPr>
              <a:t>Гриб</a:t>
            </a:r>
            <a:r>
              <a:rPr lang="ru-RU" sz="2800" u="sng" dirty="0"/>
              <a:t> – </a:t>
            </a:r>
            <a:r>
              <a:rPr lang="ru-RU" sz="2800" dirty="0"/>
              <a:t>мерзлые кочки на дороге, мерзлая грязь. </a:t>
            </a:r>
          </a:p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0000CC"/>
                </a:solidFill>
              </a:rPr>
              <a:t>Круп</a:t>
            </a:r>
            <a:r>
              <a:rPr lang="ru-RU" sz="2800" u="sng" dirty="0">
                <a:solidFill>
                  <a:srgbClr val="0000CC"/>
                </a:solidFill>
              </a:rPr>
              <a:t> </a:t>
            </a:r>
            <a:r>
              <a:rPr lang="ru-RU" sz="2800" dirty="0"/>
              <a:t>– часть туловища лошади от спины до хвоста. </a:t>
            </a:r>
          </a:p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FF0000"/>
                </a:solidFill>
              </a:rPr>
              <a:t>Кузнецкий мост</a:t>
            </a:r>
            <a:r>
              <a:rPr lang="ru-RU" sz="2800" u="sng" dirty="0"/>
              <a:t> </a:t>
            </a:r>
            <a:r>
              <a:rPr lang="ru-RU" sz="2800" dirty="0"/>
              <a:t>– одна из центральных улиц в Москве. </a:t>
            </a:r>
          </a:p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0000CC"/>
                </a:solidFill>
              </a:rPr>
              <a:t>Плеща</a:t>
            </a:r>
            <a:r>
              <a:rPr lang="ru-RU" sz="2800" u="sng" dirty="0">
                <a:solidFill>
                  <a:srgbClr val="0000CC"/>
                </a:solidFill>
              </a:rPr>
              <a:t> </a:t>
            </a:r>
            <a:r>
              <a:rPr lang="ru-RU" sz="2800" dirty="0"/>
              <a:t>– форма деепричастия, образованная от глагола «плескаться». </a:t>
            </a:r>
          </a:p>
          <a:p>
            <a:pPr>
              <a:lnSpc>
                <a:spcPct val="90000"/>
              </a:lnSpc>
            </a:pPr>
            <a:r>
              <a:rPr lang="ru-RU" sz="2800" b="1" u="sng" dirty="0" err="1">
                <a:solidFill>
                  <a:srgbClr val="FF0000"/>
                </a:solidFill>
              </a:rPr>
              <a:t>Клешить</a:t>
            </a:r>
            <a:r>
              <a:rPr lang="ru-RU" sz="2800" u="sng" dirty="0"/>
              <a:t> </a:t>
            </a:r>
            <a:r>
              <a:rPr lang="ru-RU" sz="2800" dirty="0"/>
              <a:t>– от слова «клеш»: широкие книзу брюки, употреблено в значении «гулять». </a:t>
            </a:r>
          </a:p>
          <a:p>
            <a:pPr>
              <a:lnSpc>
                <a:spcPct val="90000"/>
              </a:lnSpc>
            </a:pPr>
            <a:r>
              <a:rPr lang="ru-RU" sz="2800" b="1" u="sng" dirty="0" err="1">
                <a:solidFill>
                  <a:srgbClr val="0000CC"/>
                </a:solidFill>
              </a:rPr>
              <a:t>Плоше</a:t>
            </a:r>
            <a:r>
              <a:rPr lang="ru-RU" sz="2800" u="sng" dirty="0">
                <a:solidFill>
                  <a:srgbClr val="0000CC"/>
                </a:solidFill>
              </a:rPr>
              <a:t> </a:t>
            </a:r>
            <a:r>
              <a:rPr lang="ru-RU" sz="2800" dirty="0"/>
              <a:t>– форма сравнительной степени, образованная поэтом от прилагательного «плохой». </a:t>
            </a:r>
          </a:p>
          <a:p>
            <a:pPr>
              <a:lnSpc>
                <a:spcPct val="90000"/>
              </a:lnSpc>
            </a:pPr>
            <a:r>
              <a:rPr lang="ru-RU" sz="2800" b="1" u="sng" dirty="0">
                <a:solidFill>
                  <a:srgbClr val="FF0000"/>
                </a:solidFill>
              </a:rPr>
              <a:t>Стойло</a:t>
            </a:r>
            <a:r>
              <a:rPr lang="ru-RU" sz="2800" dirty="0"/>
              <a:t> – отгороженное в конюшне место для одной лошади и иной скотины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28662" y="214290"/>
            <a:ext cx="6215106" cy="789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Словарь </a:t>
            </a:r>
            <a:endParaRPr lang="ru-RU" sz="3600" kern="10" dirty="0">
              <a:ln w="1905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            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572560" cy="53086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u="sng" dirty="0">
                <a:solidFill>
                  <a:srgbClr val="FF0000"/>
                </a:solidFill>
              </a:rPr>
              <a:t>Гриб</a:t>
            </a:r>
            <a:r>
              <a:rPr lang="ru-RU" sz="4400" u="sng" dirty="0"/>
              <a:t> – </a:t>
            </a:r>
            <a:r>
              <a:rPr lang="ru-RU" sz="4400" dirty="0"/>
              <a:t>мерзлые кочки на дороге, мерзлая грязь. </a:t>
            </a:r>
            <a:endParaRPr lang="ru-RU" sz="4400" dirty="0" smtClean="0"/>
          </a:p>
          <a:p>
            <a:pPr>
              <a:lnSpc>
                <a:spcPct val="90000"/>
              </a:lnSpc>
            </a:pPr>
            <a:endParaRPr lang="ru-RU" sz="4400" dirty="0" smtClean="0"/>
          </a:p>
          <a:p>
            <a:pPr>
              <a:lnSpc>
                <a:spcPct val="90000"/>
              </a:lnSpc>
            </a:pPr>
            <a:r>
              <a:rPr lang="ru-RU" sz="4400" b="1" u="sng" dirty="0" smtClean="0"/>
              <a:t>Грабь</a:t>
            </a:r>
            <a:r>
              <a:rPr lang="ru-RU" sz="4400" dirty="0" smtClean="0"/>
              <a:t>-  (глагол)</a:t>
            </a:r>
          </a:p>
          <a:p>
            <a:pPr>
              <a:lnSpc>
                <a:spcPct val="90000"/>
              </a:lnSpc>
            </a:pPr>
            <a:endParaRPr lang="ru-RU" sz="4400" dirty="0" smtClean="0"/>
          </a:p>
          <a:p>
            <a:pPr>
              <a:lnSpc>
                <a:spcPct val="90000"/>
              </a:lnSpc>
            </a:pPr>
            <a:r>
              <a:rPr lang="ru-RU" sz="4400" b="1" u="sng" dirty="0" smtClean="0">
                <a:solidFill>
                  <a:srgbClr val="C00000"/>
                </a:solidFill>
              </a:rPr>
              <a:t>Гроб – </a:t>
            </a:r>
          </a:p>
          <a:p>
            <a:pPr>
              <a:lnSpc>
                <a:spcPct val="90000"/>
              </a:lnSpc>
            </a:pPr>
            <a:endParaRPr lang="ru-RU" sz="4400" b="1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4400" b="1" u="sng" dirty="0" smtClean="0"/>
              <a:t>Груб </a:t>
            </a:r>
            <a:r>
              <a:rPr lang="ru-RU" sz="4400" dirty="0" smtClean="0"/>
              <a:t>– (краткое прилагательное)</a:t>
            </a:r>
            <a:endParaRPr lang="ru-RU" sz="4400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858180" cy="789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Словарная работа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6" name="AutoShape 2" descr="https://w-dog.ru/wallpapers/5/11/4344832386054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https://w-dog.ru/wallpapers/5/11/43448323860546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285728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расивая лоша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hd-1366x768.ru/_ph/10/98664530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746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043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https://avatars.mds.yandex.net/get-pdb/1209255/d6dc25d7-f8f6-4897-8089-b48584615d97/s1200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 ВИЖУ   ГЛАЗА ЛОШАДИНЫЕ»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Admin\Рабочий стол\sad_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36703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449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Все мы немножко лошади. Каждый из нас по-своему лошадь.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 вот тут поэтом высказывается главная мысль – </a:t>
            </a:r>
            <a:r>
              <a:rPr lang="ru-RU" b="1" dirty="0" smtClean="0"/>
              <a:t>надо быть добрее</a:t>
            </a:r>
            <a:r>
              <a:rPr lang="ru-RU" dirty="0" smtClean="0"/>
              <a:t>. Простых сочувственных слов лирического героя было достаточно для того, чтобы старая кляча не просто встала и пошла. Нет, она повеселела, почувствовала себя ребенком и поняла, что все ее усилия были не напрасны. Так же нужно поступать всем и во всеми – люди должны быть добры друг к другу, чтобы ноша жизни была для них не такой тяжелой.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Все мы немножко лошади. Каждый из нас по-своему лошадь.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dirty="0" smtClean="0"/>
              <a:t>Каждый из нас может  совершить ошибку: упасть в прямом или переносном смысле. Всем  нужна поддержка. Хотя бы словом. И если возле нас будут такие люди ,которые помогут нам, то мы преодолеем все трудности. Мы должны помнить, что любой из нас может оказаться на месте этой лошади, и пусть каждый будет готов совершить поступок  лирического героя – прийти на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Женщина в синем</a:t>
            </a:r>
            <a:br>
              <a:rPr lang="ru-RU" dirty="0" smtClean="0"/>
            </a:br>
            <a:r>
              <a:rPr lang="ru-RU" dirty="0" smtClean="0"/>
              <a:t> Работа В. Маяковского. 1912–1913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ÐµÐ½ÑÐ¸Ð½Ð° Ð² ÑÐ¸Ð½ÐµÐ¼. Ð Ð°Ð±Ð¾ÑÐ° Ð. ÐÐ°ÑÐºÐ¾Ð²ÑÐºÐ¾Ð³Ð¾. 1912â1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588"/>
            <a:ext cx="37147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Идея стихотворения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Если старая упавшая лошадь нашла в себе силы подняться, да еще и пойти, «</a:t>
            </a:r>
            <a:r>
              <a:rPr lang="ru-RU" sz="4000" i="1" dirty="0" smtClean="0"/>
              <a:t>хвостом помахивая</a:t>
            </a:r>
            <a:r>
              <a:rPr lang="ru-RU" sz="4000" dirty="0" smtClean="0"/>
              <a:t>», то и каждый человек сможет встать и найти силы не только жить дальше, но и творить, и радоваться жизни.</a:t>
            </a:r>
            <a:endParaRPr lang="ru-R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Идея стихотворения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Поэт хотел сказать стихотворением, что и животные, и люди нуждаются в ласке, сочувствии, поддержке, в </a:t>
            </a:r>
            <a:r>
              <a:rPr lang="ru-RU" sz="4400" b="1" dirty="0" smtClean="0"/>
              <a:t>милосердии,  </a:t>
            </a:r>
            <a:r>
              <a:rPr lang="ru-RU" sz="4400" b="1" dirty="0" smtClean="0"/>
              <a:t>и это помогает жить дальше.</a:t>
            </a:r>
            <a:endParaRPr lang="ru-RU" sz="4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Упавшая лошадь – это поэтический двойник человека, который, несмотря ни на что, должен преодолеть все трудности и идти дальше по жизни, потому что в нашей жизни много хороших людей, которые тебе помогут, хотя бы словом. Надо помнить всегда об этом, чтобы </a:t>
            </a:r>
            <a:r>
              <a:rPr lang="ru-RU" sz="4000" b="1" dirty="0" smtClean="0">
                <a:solidFill>
                  <a:srgbClr val="C00000"/>
                </a:solidFill>
              </a:rPr>
              <a:t>« и жить, и работать стоило»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стоило жить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работать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стоило.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75608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44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4.bp.blogspot.com/-WO-qY-2RD1I/WH9GAJVvpFI/AAAAAAAAATM/PnODXNbyM04Erbr64AZy0pmzB9dEHWX-QCPcB/w1200-h630-p-k-no-nu/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9296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1. Я узнал, что В.Маяковский …</a:t>
            </a:r>
            <a:endParaRPr lang="ru-RU" sz="4000" dirty="0" smtClean="0"/>
          </a:p>
          <a:p>
            <a:r>
              <a:rPr lang="ru-RU" sz="4000" b="1" dirty="0" smtClean="0">
                <a:solidFill>
                  <a:srgbClr val="0000CC"/>
                </a:solidFill>
              </a:rPr>
              <a:t>2. Я знаю, что аллитерация – это</a:t>
            </a:r>
            <a:endParaRPr lang="ru-RU" sz="4000" dirty="0" smtClean="0">
              <a:solidFill>
                <a:srgbClr val="0000CC"/>
              </a:solidFill>
            </a:endParaRPr>
          </a:p>
          <a:p>
            <a:r>
              <a:rPr lang="ru-RU" sz="4000" b="1" dirty="0" smtClean="0"/>
              <a:t>3. Сегодня мы говорили о проблеме…  … </a:t>
            </a:r>
            <a:endParaRPr lang="ru-RU" sz="4000" dirty="0" smtClean="0"/>
          </a:p>
          <a:p>
            <a:r>
              <a:rPr lang="ru-RU" sz="4000" b="1" dirty="0" smtClean="0">
                <a:solidFill>
                  <a:srgbClr val="0000CC"/>
                </a:solidFill>
              </a:rPr>
              <a:t>4. Я понял, что выражение «Все мы немного лошади» означает…</a:t>
            </a:r>
            <a:endParaRPr lang="ru-RU" sz="4000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746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Футуризм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течение в искусстве и литературе начала 20 века, выступавшее за отрицание традиционной культуры и провозгласившее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поиск новых форм творчества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/>
              <a:t>В литературе футуристов интересовала</a:t>
            </a:r>
          </a:p>
          <a:p>
            <a:pPr algn="ctr">
              <a:buNone/>
            </a:pPr>
            <a:r>
              <a:rPr lang="ru-RU" sz="4800" b="1" dirty="0" smtClean="0"/>
              <a:t> </a:t>
            </a:r>
            <a:r>
              <a:rPr lang="ru-RU" sz="4800" b="1" u="sng" dirty="0" smtClean="0">
                <a:solidFill>
                  <a:srgbClr val="C00000"/>
                </a:solidFill>
              </a:rPr>
              <a:t>форма стихосложения. </a:t>
            </a:r>
          </a:p>
          <a:p>
            <a:pPr algn="ctr">
              <a:buNone/>
            </a:pPr>
            <a:r>
              <a:rPr lang="ru-RU" sz="4800" b="1" dirty="0" smtClean="0"/>
              <a:t>Они придумывали </a:t>
            </a:r>
            <a:r>
              <a:rPr lang="ru-RU" sz="4800" b="1" u="sng" dirty="0" smtClean="0">
                <a:solidFill>
                  <a:srgbClr val="C00000"/>
                </a:solidFill>
              </a:rPr>
              <a:t>новые слова (неологизмы)</a:t>
            </a:r>
            <a:r>
              <a:rPr lang="ru-RU" sz="4800" b="1" dirty="0" smtClean="0"/>
              <a:t>, </a:t>
            </a:r>
          </a:p>
          <a:p>
            <a:pPr algn="ctr">
              <a:buNone/>
            </a:pPr>
            <a:r>
              <a:rPr lang="ru-RU" sz="4800" b="1" dirty="0" smtClean="0"/>
              <a:t>использовали язык плаката и афиш.</a:t>
            </a:r>
            <a:endParaRPr lang="ru-RU" sz="4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0117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1912 год. </a:t>
            </a:r>
            <a:r>
              <a:rPr lang="ru-RU" dirty="0" smtClean="0"/>
              <a:t>Владимир Маяковский присоединился к </a:t>
            </a:r>
            <a:r>
              <a:rPr lang="ru-RU" b="1" dirty="0" smtClean="0">
                <a:solidFill>
                  <a:srgbClr val="C00000"/>
                </a:solidFill>
              </a:rPr>
              <a:t>футуристам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2857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spbculture.ru/media/uploads/2017/09/14/mayakovskiy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86993" y="214290"/>
            <a:ext cx="3956379" cy="644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Свою поэзию он предназначал миллионам читателей, но никогда не был человеком толпы, напротив, стремился выделиться и внешним видом, и поведением. Его поэтический слог и интонации всегда были наполнены чеканным ритмом, изначально предназначенным для декламации вслух.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30003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Портрет</a:t>
            </a:r>
          </a:p>
          <a:p>
            <a:pPr algn="ctr">
              <a:buNone/>
            </a:pPr>
            <a:r>
              <a:rPr lang="ru-RU" sz="3200" b="1" dirty="0" smtClean="0"/>
              <a:t> И.И. </a:t>
            </a:r>
            <a:r>
              <a:rPr lang="ru-RU" sz="3200" b="1" dirty="0" err="1" smtClean="0"/>
              <a:t>Морчадзе</a:t>
            </a:r>
            <a:r>
              <a:rPr lang="ru-RU" sz="3200" b="1" dirty="0" smtClean="0"/>
              <a:t> работы Маяковского, 1908 г.</a:t>
            </a:r>
            <a:endParaRPr lang="ru-RU" sz="3200" b="1" dirty="0"/>
          </a:p>
        </p:txBody>
      </p:sp>
      <p:pic>
        <p:nvPicPr>
          <p:cNvPr id="5" name="Picture 2" descr="ÐÐ¾ÑÑÑÐµÑ Ð.Ð. ÐÐ¾ÑÑÐ°Ð´Ð·Ðµ ÑÐ°Ð±Ð¾ÑÑ ÐÐ°ÑÐºÐ¾Ð²ÑÐºÐ¾Ð³Ð¾, 1908 Ð³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4772"/>
            <a:ext cx="5000660" cy="653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28860" y="2285992"/>
            <a:ext cx="3714776" cy="15716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0"/>
            <a:ext cx="2714644" cy="1914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3714752"/>
            <a:ext cx="2414566" cy="17002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43372" y="0"/>
            <a:ext cx="2571768" cy="16287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26" y="5000636"/>
            <a:ext cx="3143272" cy="15573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15140" y="4214818"/>
            <a:ext cx="2214578" cy="15716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12" y="1571612"/>
            <a:ext cx="2643206" cy="16287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72132" y="3714752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1714480" y="3286124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035951" y="1678769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rot="5400000" flipH="1" flipV="1">
            <a:off x="4321967" y="1607331"/>
            <a:ext cx="64294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6"/>
          </p:cNvCxnSpPr>
          <p:nvPr/>
        </p:nvCxnSpPr>
        <p:spPr>
          <a:xfrm flipV="1">
            <a:off x="6143636" y="278605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</p:cNvCxnSpPr>
          <p:nvPr/>
        </p:nvCxnSpPr>
        <p:spPr>
          <a:xfrm rot="16200000" flipH="1">
            <a:off x="3679025" y="4464851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142984"/>
            <a:ext cx="4429156" cy="4911741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Прекрасный </a:t>
            </a:r>
            <a:r>
              <a:rPr lang="ru-RU" sz="4400" b="1" dirty="0" smtClean="0">
                <a:solidFill>
                  <a:srgbClr val="FF0000"/>
                </a:solidFill>
              </a:rPr>
              <a:t>друг</a:t>
            </a:r>
            <a:r>
              <a:rPr lang="ru-RU" sz="4400" b="1" dirty="0" smtClean="0"/>
              <a:t>.   Мой </a:t>
            </a:r>
            <a:r>
              <a:rPr lang="ru-RU" sz="4400" b="1" dirty="0" smtClean="0">
                <a:solidFill>
                  <a:srgbClr val="FF0000"/>
                </a:solidFill>
              </a:rPr>
              <a:t>учитель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Бурлюк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сделал меня поэтом.</a:t>
            </a:r>
          </a:p>
          <a:p>
            <a:endParaRPr lang="ru-RU" dirty="0"/>
          </a:p>
        </p:txBody>
      </p:sp>
      <p:pic>
        <p:nvPicPr>
          <p:cNvPr id="5" name="Picture 2" descr="david_burliuk_futurist_1910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214290"/>
            <a:ext cx="359867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500042"/>
            <a:ext cx="5000628" cy="600079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b="1" i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Я люблю зверье.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        Увидишь собачонку 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тут у булочной одна 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                сплошная плешь,-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из себя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       и то готов достать печенку.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Мне не жалко, дорогая,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prstClr val="black"/>
                </a:solidFill>
              </a:rPr>
              <a:t>                    ешь!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s://www.factroom.ru/wp-content/uploads/2016/02/13-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643338" cy="5983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714356"/>
            <a:ext cx="5149880" cy="57150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/>
              <a:t>Однажды В.В. Маяковский стал свидетелем уличного происшествия, нередкого в голодающей Москве 1918 года: обессиленная лошадь упала на обледеневшую мостовую. 9 июня 1918 года в московском издании газеты «Новая жизнь» №8 было напечатано стихотворение В.В. Маяковского «Хорошее отношение к лошадям» 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09625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65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История создания </a:t>
            </a:r>
          </a:p>
        </p:txBody>
      </p:sp>
      <p:pic>
        <p:nvPicPr>
          <p:cNvPr id="5126" name="Picture 6" descr="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84313"/>
            <a:ext cx="3529012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Аллитерация </a:t>
            </a:r>
            <a:r>
              <a:rPr lang="ru-RU" b="1" dirty="0" smtClean="0"/>
              <a:t>– повторение в стихотворной речи одинаковых согласных звуков, придающее тексту особую  звуковую  и интонационную выразительность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Морозом выпитые лужи </a:t>
            </a:r>
            <a:r>
              <a:rPr lang="ru-RU" sz="5400" b="1" dirty="0" smtClean="0">
                <a:solidFill>
                  <a:srgbClr val="0000CC"/>
                </a:solidFill>
              </a:rPr>
              <a:t>хр</a:t>
            </a:r>
            <a:r>
              <a:rPr lang="ru-RU" sz="5400" dirty="0" smtClean="0"/>
              <a:t>устят и </a:t>
            </a:r>
            <a:r>
              <a:rPr lang="ru-RU" sz="5400" b="1" dirty="0" smtClean="0">
                <a:solidFill>
                  <a:srgbClr val="0000CC"/>
                </a:solidFill>
              </a:rPr>
              <a:t>хр</a:t>
            </a:r>
            <a:r>
              <a:rPr lang="ru-RU" sz="5400" dirty="0" smtClean="0"/>
              <a:t>упки , как </a:t>
            </a:r>
            <a:r>
              <a:rPr lang="ru-RU" sz="5400" b="1" dirty="0" smtClean="0">
                <a:solidFill>
                  <a:srgbClr val="0000CC"/>
                </a:solidFill>
              </a:rPr>
              <a:t>хр</a:t>
            </a:r>
            <a:r>
              <a:rPr lang="ru-RU" sz="5400" dirty="0" smtClean="0"/>
              <a:t>усталь.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Аллитерация </a:t>
            </a:r>
            <a:r>
              <a:rPr lang="ru-RU" b="1" dirty="0" smtClean="0"/>
              <a:t>– повторение в стихотворной речи одинаковых согласных звуков, придающее тексту особую  звуковую  и интонационную выразительность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Только слы</a:t>
            </a:r>
            <a:r>
              <a:rPr lang="ru-RU" sz="5400" b="1" dirty="0" smtClean="0">
                <a:solidFill>
                  <a:srgbClr val="0000CC"/>
                </a:solidFill>
              </a:rPr>
              <a:t>ш</a:t>
            </a:r>
            <a:r>
              <a:rPr lang="ru-RU" sz="5400" dirty="0" smtClean="0"/>
              <a:t>но, как в ти</a:t>
            </a:r>
            <a:r>
              <a:rPr lang="ru-RU" sz="5400" b="1" dirty="0" smtClean="0">
                <a:solidFill>
                  <a:srgbClr val="0000CC"/>
                </a:solidFill>
              </a:rPr>
              <a:t>ш</a:t>
            </a:r>
            <a:r>
              <a:rPr lang="ru-RU" sz="5400" dirty="0" smtClean="0"/>
              <a:t>и </a:t>
            </a:r>
            <a:r>
              <a:rPr lang="ru-RU" sz="5400" b="1" dirty="0" smtClean="0">
                <a:solidFill>
                  <a:srgbClr val="0000CC"/>
                </a:solidFill>
              </a:rPr>
              <a:t>ш</a:t>
            </a:r>
            <a:r>
              <a:rPr lang="ru-RU" sz="5400" dirty="0" smtClean="0"/>
              <a:t>ур</a:t>
            </a:r>
            <a:r>
              <a:rPr lang="ru-RU" sz="5400" dirty="0" smtClean="0">
                <a:solidFill>
                  <a:srgbClr val="0000CC"/>
                </a:solidFill>
              </a:rPr>
              <a:t>ш</a:t>
            </a:r>
            <a:r>
              <a:rPr lang="ru-RU" sz="5400" dirty="0" smtClean="0"/>
              <a:t>ат тихо камы</a:t>
            </a:r>
            <a:r>
              <a:rPr lang="ru-RU" sz="5400" b="1" dirty="0" smtClean="0">
                <a:solidFill>
                  <a:srgbClr val="0000CC"/>
                </a:solidFill>
              </a:rPr>
              <a:t>ш</a:t>
            </a:r>
            <a:r>
              <a:rPr lang="ru-RU" sz="5400" dirty="0" smtClean="0"/>
              <a:t>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Аллитерация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u="sng" dirty="0" smtClean="0"/>
              <a:t>Звуковой образ улицы.</a:t>
            </a:r>
            <a:endParaRPr lang="ru-RU" sz="4400" b="1" i="1" u="sng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sz="4400" b="1" i="1" dirty="0" smtClean="0"/>
              <a:t>   </a:t>
            </a:r>
            <a:r>
              <a:rPr lang="ru-RU" sz="4400" b="1" i="1" dirty="0" err="1" smtClean="0"/>
              <a:t>БиЛи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копыТа</a:t>
            </a:r>
            <a:r>
              <a:rPr lang="ru-RU" sz="4400" b="1" i="1" dirty="0" smtClean="0"/>
              <a:t>,</a:t>
            </a:r>
            <a:br>
              <a:rPr lang="ru-RU" sz="4400" b="1" i="1" dirty="0" smtClean="0"/>
            </a:br>
            <a:r>
              <a:rPr lang="ru-RU" sz="4400" b="1" i="1" dirty="0" err="1" smtClean="0"/>
              <a:t>ПеЛи</a:t>
            </a:r>
            <a:r>
              <a:rPr lang="ru-RU" sz="4400" b="1" i="1" dirty="0" smtClean="0"/>
              <a:t> </a:t>
            </a:r>
            <a:r>
              <a:rPr lang="ru-RU" sz="4400" b="1" i="1" dirty="0" err="1" smtClean="0"/>
              <a:t>буДТо</a:t>
            </a:r>
            <a:r>
              <a:rPr lang="ru-RU" sz="4400" b="1" i="1" dirty="0" smtClean="0"/>
              <a:t>:</a:t>
            </a:r>
            <a:br>
              <a:rPr lang="ru-RU" sz="4400" b="1" i="1" dirty="0" smtClean="0"/>
            </a:br>
            <a:r>
              <a:rPr lang="ru-RU" sz="4400" b="1" i="1" dirty="0" smtClean="0"/>
              <a:t>-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ГР</a:t>
            </a:r>
            <a:r>
              <a:rPr lang="ru-RU" sz="4400" b="1" i="1" dirty="0" err="1" smtClean="0"/>
              <a:t>и</a:t>
            </a:r>
            <a:r>
              <a:rPr lang="ru-RU" sz="4400" b="1" i="1" dirty="0" err="1" smtClean="0">
                <a:solidFill>
                  <a:srgbClr val="0000CC"/>
                </a:solidFill>
              </a:rPr>
              <a:t>Б</a:t>
            </a:r>
            <a:r>
              <a:rPr lang="ru-RU" sz="4400" b="1" i="1" dirty="0" smtClean="0"/>
              <a:t>.</a:t>
            </a:r>
            <a:br>
              <a:rPr lang="ru-RU" sz="4400" b="1" i="1" dirty="0" smtClean="0"/>
            </a:br>
            <a:r>
              <a:rPr lang="ru-RU" sz="4400" b="1" i="1" dirty="0" err="1" smtClean="0">
                <a:solidFill>
                  <a:srgbClr val="C00000"/>
                </a:solidFill>
              </a:rPr>
              <a:t>ГР</a:t>
            </a:r>
            <a:r>
              <a:rPr lang="ru-RU" sz="4400" b="1" i="1" dirty="0" err="1" smtClean="0"/>
              <a:t>а</a:t>
            </a:r>
            <a:r>
              <a:rPr lang="ru-RU" sz="4400" b="1" i="1" dirty="0" err="1" smtClean="0">
                <a:solidFill>
                  <a:srgbClr val="0000CC"/>
                </a:solidFill>
              </a:rPr>
              <a:t>Б</a:t>
            </a:r>
            <a:r>
              <a:rPr lang="ru-RU" sz="4400" b="1" i="1" dirty="0" err="1" smtClean="0"/>
              <a:t>ь</a:t>
            </a:r>
            <a:r>
              <a:rPr lang="ru-RU" sz="4400" b="1" i="1" dirty="0" smtClean="0"/>
              <a:t>.</a:t>
            </a:r>
            <a:br>
              <a:rPr lang="ru-RU" sz="4400" b="1" i="1" dirty="0" smtClean="0"/>
            </a:br>
            <a:r>
              <a:rPr lang="ru-RU" sz="4400" b="1" i="1" dirty="0" err="1" smtClean="0">
                <a:solidFill>
                  <a:srgbClr val="C00000"/>
                </a:solidFill>
              </a:rPr>
              <a:t>ГР</a:t>
            </a:r>
            <a:r>
              <a:rPr lang="ru-RU" sz="4400" b="1" i="1" dirty="0" err="1" smtClean="0"/>
              <a:t>о</a:t>
            </a:r>
            <a:r>
              <a:rPr lang="ru-RU" sz="4400" b="1" i="1" dirty="0" err="1" smtClean="0">
                <a:solidFill>
                  <a:srgbClr val="0000CC"/>
                </a:solidFill>
              </a:rPr>
              <a:t>Б</a:t>
            </a:r>
            <a:r>
              <a:rPr lang="ru-RU" sz="4400" b="1" i="1" dirty="0" smtClean="0"/>
              <a:t>.</a:t>
            </a:r>
            <a:br>
              <a:rPr lang="ru-RU" sz="4400" b="1" i="1" dirty="0" smtClean="0"/>
            </a:br>
            <a:r>
              <a:rPr lang="ru-RU" sz="4400" b="1" i="1" dirty="0" err="1" smtClean="0">
                <a:solidFill>
                  <a:srgbClr val="C00000"/>
                </a:solidFill>
              </a:rPr>
              <a:t>ГР</a:t>
            </a:r>
            <a:r>
              <a:rPr lang="ru-RU" sz="4400" b="1" i="1" dirty="0" err="1" smtClean="0"/>
              <a:t>у</a:t>
            </a:r>
            <a:r>
              <a:rPr lang="ru-RU" sz="4400" b="1" i="1" dirty="0" err="1" smtClean="0">
                <a:solidFill>
                  <a:srgbClr val="0000CC"/>
                </a:solidFill>
              </a:rPr>
              <a:t>Б</a:t>
            </a:r>
            <a:r>
              <a:rPr lang="ru-RU" sz="4400" b="1" i="1" dirty="0" smtClean="0"/>
              <a:t>.</a:t>
            </a:r>
            <a:r>
              <a:rPr lang="ru-RU" sz="4400" b="1" dirty="0" smtClean="0"/>
              <a:t> –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689</Words>
  <PresentationFormat>Экран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Женщина в синем  Работа В. Маяковского. 1912–1913</vt:lpstr>
      <vt:lpstr>Слайд 3</vt:lpstr>
      <vt:lpstr>Слайд 4</vt:lpstr>
      <vt:lpstr>Слайд 5</vt:lpstr>
      <vt:lpstr>Слайд 6</vt:lpstr>
      <vt:lpstr>Аллитерация – повторение в стихотворной речи одинаковых согласных звуков, придающее тексту особую  звуковую  и интонационную выразительность</vt:lpstr>
      <vt:lpstr>Аллитерация – повторение в стихотворной речи одинаковых согласных звуков, придающее тексту особую  звуковую  и интонационную выразительность</vt:lpstr>
      <vt:lpstr>Аллитерация</vt:lpstr>
      <vt:lpstr>                   Аллитерация Звуковой образ улицы.  </vt:lpstr>
      <vt:lpstr>                                         </vt:lpstr>
      <vt:lpstr>                                         </vt:lpstr>
      <vt:lpstr>Слайд 13</vt:lpstr>
      <vt:lpstr>Слайд 14</vt:lpstr>
      <vt:lpstr>Слайд 15</vt:lpstr>
      <vt:lpstr>Слайд 16</vt:lpstr>
      <vt:lpstr>«И ВИЖУ   ГЛАЗА ЛОШАДИНЫЕ»</vt:lpstr>
      <vt:lpstr> Все мы немножко лошади. Каждый из нас по-своему лошадь. </vt:lpstr>
      <vt:lpstr> Все мы немножко лошади. Каждый из нас по-своему лошадь. </vt:lpstr>
      <vt:lpstr>Идея стихотворения</vt:lpstr>
      <vt:lpstr>Идея стихотворения</vt:lpstr>
      <vt:lpstr>Слайд 22</vt:lpstr>
      <vt:lpstr>…и стоило жить, и работать стоило.</vt:lpstr>
      <vt:lpstr>Слайд 24</vt:lpstr>
      <vt:lpstr>Слайд 25</vt:lpstr>
      <vt:lpstr>Футуризм – течение в искусстве и литературе начала 20 века, выступавшее за отрицание традиционной культуры и провозгласившее  поиск новых форм творчества. </vt:lpstr>
      <vt:lpstr>Слайд 27</vt:lpstr>
      <vt:lpstr>1912 год. Владимир Маяковский присоединился к футуристам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2019-03-17T10:48:46Z</dcterms:created>
  <dcterms:modified xsi:type="dcterms:W3CDTF">2019-03-17T19:20:43Z</dcterms:modified>
</cp:coreProperties>
</file>