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72" r:id="rId2"/>
    <p:sldId id="273" r:id="rId3"/>
    <p:sldId id="266" r:id="rId4"/>
    <p:sldId id="274" r:id="rId5"/>
    <p:sldId id="275" r:id="rId6"/>
    <p:sldId id="276" r:id="rId7"/>
    <p:sldId id="267" r:id="rId8"/>
    <p:sldId id="264" r:id="rId9"/>
    <p:sldId id="277" r:id="rId10"/>
    <p:sldId id="278" r:id="rId11"/>
    <p:sldId id="279" r:id="rId12"/>
    <p:sldId id="280" r:id="rId13"/>
    <p:sldId id="281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B5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E915-DAD1-455A-9165-4D170BF0DC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69D639-811C-43F8-B909-E85B42C2AA3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E915-DAD1-455A-9165-4D170BF0DC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D639-811C-43F8-B909-E85B42C2AA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E915-DAD1-455A-9165-4D170BF0DC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D639-811C-43F8-B909-E85B42C2AA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E915-DAD1-455A-9165-4D170BF0DC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69D639-811C-43F8-B909-E85B42C2AA3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E915-DAD1-455A-9165-4D170BF0DC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69D639-811C-43F8-B909-E85B42C2AA3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E915-DAD1-455A-9165-4D170BF0DC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69D639-811C-43F8-B909-E85B42C2AA3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E915-DAD1-455A-9165-4D170BF0DC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69D639-811C-43F8-B909-E85B42C2AA3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E915-DAD1-455A-9165-4D170BF0DC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69D639-811C-43F8-B909-E85B42C2AA3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E915-DAD1-455A-9165-4D170BF0DC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69D639-811C-43F8-B909-E85B42C2AA3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E915-DAD1-455A-9165-4D170BF0DC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69D639-811C-43F8-B909-E85B42C2AA3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E915-DAD1-455A-9165-4D170BF0DC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69D639-811C-43F8-B909-E85B42C2AA3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332E915-DAD1-455A-9165-4D170BF0DC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369D639-811C-43F8-B909-E85B42C2AA3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692696"/>
            <a:ext cx="9144000" cy="5479503"/>
          </a:xfrm>
        </p:spPr>
        <p:txBody>
          <a:bodyPr>
            <a:normAutofit fontScale="92500"/>
          </a:bodyPr>
          <a:lstStyle/>
          <a:p>
            <a:pPr marL="18288" indent="0" algn="ctr">
              <a:buNone/>
            </a:pPr>
            <a:r>
              <a:rPr lang="ru-RU" sz="32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Причастие                     Деепричастие</a:t>
            </a:r>
          </a:p>
          <a:p>
            <a:pPr marL="18288" indent="0" algn="ctr">
              <a:buNone/>
            </a:pP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меет признаки</a:t>
            </a:r>
          </a:p>
          <a:p>
            <a:pPr marL="18288" indent="0">
              <a:buNone/>
            </a:pP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глагола, прилагательного                              глагола, наречие </a:t>
            </a:r>
          </a:p>
          <a:p>
            <a:pPr marL="18288" indent="0" algn="ctr">
              <a:buNone/>
            </a:pP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бозначает</a:t>
            </a:r>
          </a:p>
          <a:p>
            <a:pPr marL="18288" indent="0"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ризнак предмета по действию                       добавочное      действие</a:t>
            </a:r>
          </a:p>
          <a:p>
            <a:pPr marL="18288" indent="0" algn="ctr">
              <a:buNone/>
            </a:pP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твечает на вопросы</a:t>
            </a:r>
          </a:p>
          <a:p>
            <a:pPr marL="18288" indent="0">
              <a:buNone/>
            </a:pP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какой? каков?                                   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 делая?  что делав? как?</a:t>
            </a:r>
          </a:p>
          <a:p>
            <a:pPr marL="18288" indent="0" algn="ctr">
              <a:buNone/>
            </a:pP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меет следующие признаки:</a:t>
            </a:r>
          </a:p>
          <a:p>
            <a:pPr marL="18288" indent="0"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ействительное - страдательное,                             вид,  возвратность</a:t>
            </a:r>
          </a:p>
          <a:p>
            <a:pPr marL="18288" indent="0">
              <a:buNone/>
            </a:pP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возвратность. вид, время.</a:t>
            </a:r>
          </a:p>
          <a:p>
            <a:pPr marL="18288" indent="0">
              <a:buNone/>
            </a:pP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род, число, падеж</a:t>
            </a:r>
          </a:p>
          <a:p>
            <a:pPr marL="18288" indent="0" algn="ctr">
              <a:buNone/>
            </a:pP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интаксическая роль</a:t>
            </a:r>
          </a:p>
          <a:p>
            <a:pPr marL="18288" indent="0"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казуемое или определение                                          обстоятельство</a:t>
            </a:r>
          </a:p>
          <a:p>
            <a:pPr marL="18288" indent="0" algn="ctr">
              <a:buNone/>
            </a:pPr>
            <a:endParaRPr lang="ru-RU" sz="24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 algn="ctr">
              <a:buNone/>
            </a:pPr>
            <a:endParaRPr lang="ru-RU" sz="2400" b="1" dirty="0">
              <a:solidFill>
                <a:srgbClr val="FFC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37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46278" y="620688"/>
            <a:ext cx="8892480" cy="3657599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«Вытянув руки, закрыв глаза, поднимая плечи»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89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685801"/>
            <a:ext cx="7113984" cy="4471391"/>
          </a:xfrm>
        </p:spPr>
        <p:txBody>
          <a:bodyPr>
            <a:normAutofit lnSpcReduction="10000"/>
          </a:bodyPr>
          <a:lstStyle/>
          <a:p>
            <a:pPr marL="18288" indent="0" algn="ctr">
              <a:buNone/>
            </a:pPr>
            <a:r>
              <a:rPr lang="ru-RU" sz="32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Ключи </a:t>
            </a:r>
          </a:p>
          <a:p>
            <a:pPr marL="18288" indent="0" algn="ctr">
              <a:buNone/>
            </a:pPr>
            <a:endParaRPr lang="ru-RU" sz="3200" b="1" dirty="0" smtClean="0">
              <a:solidFill>
                <a:srgbClr val="FFC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 algn="ctr">
              <a:buNone/>
            </a:pPr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1-б</a:t>
            </a:r>
          </a:p>
          <a:p>
            <a:pPr marL="18288" indent="0" algn="ctr">
              <a:buNone/>
            </a:pPr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2-а</a:t>
            </a:r>
          </a:p>
          <a:p>
            <a:pPr marL="18288" indent="0" algn="ctr">
              <a:buNone/>
            </a:pPr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3-в</a:t>
            </a:r>
          </a:p>
          <a:p>
            <a:pPr marL="18288" indent="0" algn="ctr">
              <a:buNone/>
            </a:pPr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4-б</a:t>
            </a:r>
          </a:p>
          <a:p>
            <a:pPr marL="18288" indent="0" algn="ctr">
              <a:buNone/>
            </a:pPr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5-а</a:t>
            </a:r>
          </a:p>
          <a:p>
            <a:pPr marL="18288" indent="0" algn="ctr">
              <a:buNone/>
            </a:pPr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6-б</a:t>
            </a:r>
          </a:p>
          <a:p>
            <a:pPr marL="18288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7-б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87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332657"/>
            <a:ext cx="8496944" cy="6120680"/>
          </a:xfrm>
        </p:spPr>
        <p:txBody>
          <a:bodyPr>
            <a:normAutofit fontScale="92500" lnSpcReduction="10000"/>
          </a:bodyPr>
          <a:lstStyle/>
          <a:p>
            <a:pPr marL="18288" indent="0" algn="ctr">
              <a:buNone/>
            </a:pPr>
            <a:r>
              <a:rPr lang="ru-RU" sz="3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«Веришь или не веришь?»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Верите ли вы, что причастие изменяемая часть речи?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деепричастие?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Верите ли вы,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причастия своим внешним видом похожи на прилагательные?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Верите ли вы,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причастия не связаны с глаголом?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Верите ли вы,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у причастия нет категории времени?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Верите ли вы,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у причастий не  может быть краткой формы?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Верите ли вы,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у деепричастия нет зависимых слов?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Верите ли вы,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правописание суффиксов причастий зависит от спряжения глагола?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Верите ли вы,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деепричастие в предложении выполняет роль определения?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Верите ли вы,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деепричастие с НЕ всегда пишется раздельно?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Верите ли вы,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сможете причастие определить в тексте?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Верите ли вы,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сможете составить предложение с деепричастным оборотом?</a:t>
            </a:r>
          </a:p>
          <a:p>
            <a:pPr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36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685801"/>
            <a:ext cx="7978080" cy="5983559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Картошка жаре…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288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Борщ из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кваше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…ой капусты.</a:t>
            </a:r>
          </a:p>
          <a:p>
            <a:pPr marL="18288" indent="0" algn="ctr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Кипячё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…е на плите молоко.</a:t>
            </a:r>
          </a:p>
          <a:p>
            <a:pPr marL="18288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Бутерброд с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топлё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маслом и колбасой.</a:t>
            </a:r>
          </a:p>
          <a:p>
            <a:pPr marL="18288" indent="0" algn="ctr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Копчё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дыму рыба.</a:t>
            </a:r>
          </a:p>
          <a:p>
            <a:pPr marL="18288" indent="0" algn="ctr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Тушё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поваром овощи.</a:t>
            </a:r>
          </a:p>
          <a:p>
            <a:pPr marL="18288" indent="0" algn="ctr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Солё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рыжики.</a:t>
            </a:r>
          </a:p>
          <a:p>
            <a:pPr marL="18288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Маринова…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томаты.</a:t>
            </a:r>
          </a:p>
          <a:p>
            <a:pPr marL="18288" indent="0" algn="ctr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Испечё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золе картофель.</a:t>
            </a:r>
          </a:p>
          <a:p>
            <a:pPr marL="18288" indent="0" algn="ctr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Мочё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яблоки.</a:t>
            </a:r>
          </a:p>
          <a:p>
            <a:pPr marL="18288" indent="0" algn="ctr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Газирова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вода</a:t>
            </a:r>
          </a:p>
          <a:p>
            <a:pPr marL="18288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2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85801"/>
            <a:ext cx="8784976" cy="4831431"/>
          </a:xfrm>
        </p:spPr>
        <p:txBody>
          <a:bodyPr/>
          <a:lstStyle/>
          <a:p>
            <a:pPr marL="18288" indent="0"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Как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 оцените результаты своей работы на уроке</a:t>
            </a: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18288" indent="0"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Обратитесь 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 предложению, которое вы записали в начале </a:t>
            </a: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урока.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Достигли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 </a:t>
            </a: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своей цели, которую ставили в начале урока.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endParaRPr lang="ru-RU" dirty="0">
              <a:effectLst/>
            </a:endParaRPr>
          </a:p>
          <a:p>
            <a:pPr marL="1828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15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60"/>
    </mc:Choice>
    <mc:Fallback xmlns="">
      <p:transition spd="slow" advTm="1396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-243407"/>
            <a:ext cx="8784976" cy="4824536"/>
          </a:xfrm>
        </p:spPr>
        <p:txBody>
          <a:bodyPr/>
          <a:lstStyle/>
          <a:p>
            <a:pPr marL="18288" indent="0" algn="ctr">
              <a:lnSpc>
                <a:spcPct val="150000"/>
              </a:lnSpc>
              <a:buNone/>
            </a:pPr>
            <a:r>
              <a:rPr lang="ru-RU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своей </a:t>
            </a:r>
            <a: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  <a:p>
            <a:pPr marL="18288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0BB50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Зелёный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 на уроке всё понравилось и цель выполнена.</a:t>
            </a:r>
          </a:p>
          <a:p>
            <a:pPr marL="18288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ru-RU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Жёлтый</a:t>
            </a:r>
            <a:r>
              <a:rPr lang="ru-RU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понравился, но были трудности в работе. </a:t>
            </a:r>
          </a:p>
          <a:p>
            <a:pPr marL="1828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Красный: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не выполнена 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много трудностей в </a:t>
            </a:r>
            <a:r>
              <a:rPr lang="ru-RU" dirty="0" smtClean="0"/>
              <a:t>работе.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83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99"/>
    </mc:Choice>
    <mc:Fallback xmlns="">
      <p:transition spd="slow" advTm="9999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340768"/>
            <a:ext cx="7185992" cy="3657599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ru-RU" sz="28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ВСЕМ,</a:t>
            </a:r>
          </a:p>
          <a:p>
            <a:pPr marL="18288" indent="0" algn="ctr">
              <a:buNone/>
            </a:pPr>
            <a:r>
              <a:rPr lang="ru-RU" sz="28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 ЖЕЛАЮ ВАМ ДАЛЬНЕЙШИХ</a:t>
            </a:r>
          </a:p>
          <a:p>
            <a:pPr marL="18288" indent="0" algn="ctr">
              <a:buNone/>
            </a:pPr>
            <a:r>
              <a:rPr lang="ru-RU" sz="28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УСПЕХОВ И ТОЛЬКО </a:t>
            </a:r>
          </a:p>
          <a:p>
            <a:pPr marL="18288" indent="0" algn="ctr">
              <a:buNone/>
            </a:pPr>
            <a:r>
              <a:rPr lang="ru-RU" sz="28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СОЛНЕЧНОГО НАСТРОЕНИЯ!</a:t>
            </a:r>
          </a:p>
          <a:p>
            <a:pPr marL="18288" indent="0" algn="ctr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91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04"/>
    </mc:Choice>
    <mc:Fallback xmlns="">
      <p:transition spd="slow" advTm="1010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51920" y="980728"/>
            <a:ext cx="4536504" cy="576064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dirty="0">
                <a:solidFill>
                  <a:srgbClr val="FFC000"/>
                </a:solidFill>
              </a:rPr>
              <a:t>п</a:t>
            </a:r>
            <a:r>
              <a:rPr lang="ru-RU" dirty="0" smtClean="0">
                <a:solidFill>
                  <a:srgbClr val="FFC000"/>
                </a:solidFill>
              </a:rPr>
              <a:t>ризнак предмета по действию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332656"/>
            <a:ext cx="8856984" cy="4176464"/>
          </a:xfrm>
        </p:spPr>
        <p:txBody>
          <a:bodyPr/>
          <a:lstStyle/>
          <a:p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Причастие обозначает………………………………………...........</a:t>
            </a:r>
            <a:b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Деепричастие обозначает ………………………............................,</a:t>
            </a:r>
            <a:b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 выражено глаголом.</a:t>
            </a:r>
            <a:b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Причастие и деепричастие имеют следующие общие и различные признаки:</a:t>
            </a:r>
            <a:b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это обе………………………………,имеют ………………………</a:t>
            </a:r>
            <a:b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но причастие – это ………………..форма, а деепричастие – </a:t>
            </a:r>
            <a:b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</a:t>
            </a:r>
            <a:b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3851920" y="1268760"/>
            <a:ext cx="497895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Font typeface="Wingdings" pitchFamily="2" charset="2"/>
              <a:buNone/>
            </a:pPr>
            <a:r>
              <a:rPr lang="ru-RU" dirty="0">
                <a:solidFill>
                  <a:srgbClr val="FFC000"/>
                </a:solidFill>
              </a:rPr>
              <a:t>д</a:t>
            </a:r>
            <a:r>
              <a:rPr lang="ru-RU" dirty="0" smtClean="0">
                <a:solidFill>
                  <a:srgbClr val="FFC000"/>
                </a:solidFill>
              </a:rPr>
              <a:t>обавочное действие при основном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1935447" y="2852936"/>
            <a:ext cx="2654424" cy="582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Font typeface="Wingdings" pitchFamily="2" charset="2"/>
              <a:buNone/>
            </a:pPr>
            <a:r>
              <a:rPr lang="ru-RU" dirty="0">
                <a:solidFill>
                  <a:srgbClr val="FFC000"/>
                </a:solidFill>
              </a:rPr>
              <a:t>г</a:t>
            </a:r>
            <a:r>
              <a:rPr lang="ru-RU" dirty="0" smtClean="0">
                <a:solidFill>
                  <a:srgbClr val="FFC000"/>
                </a:solidFill>
              </a:rPr>
              <a:t>лагольные формы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6084168" y="2852935"/>
            <a:ext cx="2654424" cy="582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Font typeface="Wingdings" pitchFamily="2" charset="2"/>
              <a:buNone/>
            </a:pPr>
            <a:r>
              <a:rPr lang="ru-RU" dirty="0">
                <a:solidFill>
                  <a:srgbClr val="FFC000"/>
                </a:solidFill>
              </a:rPr>
              <a:t>в</a:t>
            </a:r>
            <a:r>
              <a:rPr lang="ru-RU" dirty="0" smtClean="0">
                <a:solidFill>
                  <a:srgbClr val="FFC000"/>
                </a:solidFill>
              </a:rPr>
              <a:t>ид, возвратность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2987824" y="3166539"/>
            <a:ext cx="2078360" cy="582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Font typeface="Wingdings" pitchFamily="2" charset="2"/>
              <a:buNone/>
            </a:pPr>
            <a:r>
              <a:rPr lang="ru-RU" dirty="0" smtClean="0">
                <a:solidFill>
                  <a:srgbClr val="FFC000"/>
                </a:solidFill>
              </a:rPr>
              <a:t>изменяемая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755576" y="3573016"/>
            <a:ext cx="2078360" cy="582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Font typeface="Wingdings" pitchFamily="2" charset="2"/>
              <a:buNone/>
            </a:pPr>
            <a:r>
              <a:rPr lang="ru-RU" dirty="0" smtClean="0">
                <a:solidFill>
                  <a:srgbClr val="FFC000"/>
                </a:solidFill>
              </a:rPr>
              <a:t>неизменяемая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548680"/>
            <a:ext cx="468052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Две </a:t>
            </a:r>
            <a:r>
              <a:rPr lang="ru-RU" sz="20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пишутся в причастиях         </a:t>
            </a:r>
          </a:p>
          <a:p>
            <a:pPr marL="18288" indent="0">
              <a:buNone/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отглагольных прилагательных</a:t>
            </a:r>
          </a:p>
          <a:p>
            <a:pPr marL="18288" indent="0">
              <a:buNone/>
            </a:pPr>
            <a:endParaRPr lang="ru-R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пишется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причастиях </a:t>
            </a:r>
          </a:p>
          <a:p>
            <a:pPr marL="18288" indent="0"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отглагольных прилагательных</a:t>
            </a:r>
          </a:p>
          <a:p>
            <a:pPr marL="18288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4573754" y="692696"/>
            <a:ext cx="4464496" cy="4399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Font typeface="Wingdings" pitchFamily="2" charset="2"/>
              <a:buNone/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Есть приставка, кроме приставки не</a:t>
            </a:r>
          </a:p>
          <a:p>
            <a:pPr marL="18288" indent="0">
              <a:buFont typeface="Wingdings" pitchFamily="2" charset="2"/>
              <a:buNone/>
            </a:pPr>
            <a:endParaRPr lang="ru-R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Font typeface="Wingdings" pitchFamily="2" charset="2"/>
              <a:buNone/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Есть суффиксы –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ова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-, -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ева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18288" indent="0">
              <a:buFont typeface="Wingdings" pitchFamily="2" charset="2"/>
              <a:buNone/>
            </a:pPr>
            <a:endParaRPr lang="ru-R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Font typeface="Wingdings" pitchFamily="2" charset="2"/>
              <a:buNone/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Нет зависимых слов, приставок</a:t>
            </a:r>
          </a:p>
          <a:p>
            <a:pPr marL="18288" indent="0">
              <a:buFont typeface="Wingdings" pitchFamily="2" charset="2"/>
              <a:buNone/>
            </a:pPr>
            <a:endParaRPr lang="ru-R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Font typeface="Wingdings" pitchFamily="2" charset="2"/>
              <a:buNone/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Слово образовано от глагола совершенного вида</a:t>
            </a:r>
          </a:p>
          <a:p>
            <a:pPr marL="18288" indent="0">
              <a:buFont typeface="Wingdings" pitchFamily="2" charset="2"/>
              <a:buNone/>
            </a:pPr>
            <a:endParaRPr lang="ru-R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Font typeface="Wingdings" pitchFamily="2" charset="2"/>
              <a:buNone/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Есть зависимое слово</a:t>
            </a:r>
            <a:endParaRPr lang="ru-R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3275856" y="1340768"/>
            <a:ext cx="129614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491880" y="1700808"/>
            <a:ext cx="108012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491880" y="1988840"/>
            <a:ext cx="108012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131840" y="2744924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3275856" y="1988840"/>
            <a:ext cx="1297898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24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20"/>
    </mc:Choice>
    <mc:Fallback xmlns="">
      <p:transition spd="slow" advTm="312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685801"/>
            <a:ext cx="7690048" cy="3657599"/>
          </a:xfrm>
        </p:spPr>
        <p:txBody>
          <a:bodyPr>
            <a:normAutofit/>
          </a:bodyPr>
          <a:lstStyle/>
          <a:p>
            <a:pPr marL="18288" indent="0" algn="just">
              <a:lnSpc>
                <a:spcPct val="150000"/>
              </a:lnSpc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затопле</a:t>
            </a: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причалов выстроившись вереницей стояли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просмолё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рыбацкие челны высились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плетё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корзинки.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98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685801"/>
            <a:ext cx="8136904" cy="4831431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затопле</a:t>
            </a:r>
            <a:r>
              <a:rPr lang="ru-RU" sz="28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причалов,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выстроившись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вереницей,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стояли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просмолё</a:t>
            </a:r>
            <a:r>
              <a:rPr lang="ru-RU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рыбацкие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челны,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высились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плетё</a:t>
            </a:r>
            <a:r>
              <a:rPr lang="ru-RU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корзинки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288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Строители стремились выполнить задание к сроку и работали без усталости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62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685801"/>
            <a:ext cx="8280920" cy="3657599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ru-RU" sz="3200" u="sng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Сопоставительный анализ предложений:</a:t>
            </a:r>
          </a:p>
          <a:p>
            <a:pPr marL="18288" indent="0" algn="ctr">
              <a:buNone/>
            </a:pPr>
            <a:endParaRPr lang="ru-RU" sz="2800" u="sng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 algn="just"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Стремясь выполнить задание к сроку, строители работали без усталости.</a:t>
            </a:r>
          </a:p>
          <a:p>
            <a:pPr marL="18288" indent="0" algn="ctr">
              <a:buNone/>
            </a:pP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 algn="just"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Строители, стремившиеся выполнить задание к сроку, работали без усталости.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80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60648"/>
            <a:ext cx="8352928" cy="6408712"/>
          </a:xfrm>
        </p:spPr>
        <p:txBody>
          <a:bodyPr>
            <a:normAutofit fontScale="92500" lnSpcReduction="20000"/>
          </a:bodyPr>
          <a:lstStyle/>
          <a:p>
            <a:pPr marL="18288" indent="0">
              <a:buNone/>
            </a:pPr>
            <a:endParaRPr lang="ru-RU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endParaRPr lang="ru-RU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Художник Борис Иванович, в тумане подкравшись к   лебедям, стал целиться.</a:t>
            </a:r>
          </a:p>
          <a:p>
            <a:pPr marL="18288" indent="0"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Подумав, он решил стрелять мелкой дробью, надеясь убить побольше птиц, сидевших на озере.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Зарядив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ружье, приготовился выстрелить.</a:t>
            </a:r>
          </a:p>
          <a:p>
            <a:pPr marL="18288" indent="0"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 стало казаться, что ни в лебедя, а в человека стреляешь.</a:t>
            </a:r>
          </a:p>
          <a:p>
            <a:pPr marL="18288" indent="0"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Вспомнилась поэтическая сказка о девушке, превращенной в лебедя</a:t>
            </a: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288" indent="0"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Опустив ружьё, он долго любовался гордыми птицами, потом, попятившись, отошёл.</a:t>
            </a:r>
          </a:p>
          <a:p>
            <a:pPr marL="18288" indent="0"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Лебеди так и не узнали о страшной опасности, грозившей им.</a:t>
            </a:r>
          </a:p>
          <a:p>
            <a:pPr marL="18288" indent="0"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Такова власть красоты.</a:t>
            </a:r>
          </a:p>
          <a:p>
            <a:pPr marL="18288" indent="0">
              <a:buNone/>
            </a:pP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03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0"/>
    </mc:Choice>
    <mc:Fallback xmlns="">
      <p:transition spd="slow" advTm="308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0649"/>
            <a:ext cx="8856984" cy="6597352"/>
          </a:xfrm>
        </p:spPr>
        <p:txBody>
          <a:bodyPr>
            <a:normAutofit/>
          </a:bodyPr>
          <a:lstStyle/>
          <a:p>
            <a:pPr marL="18288" indent="0" algn="ctr">
              <a:lnSpc>
                <a:spcPct val="150000"/>
              </a:lnSpc>
              <a:buNone/>
            </a:pPr>
            <a:r>
              <a:rPr lang="ru-RU" b="1" dirty="0">
                <a:effectLst/>
              </a:rPr>
              <a:t> </a:t>
            </a:r>
            <a:r>
              <a:rPr lang="ru-RU" sz="28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ИГРА «УГАДАЙ </a:t>
            </a:r>
            <a:r>
              <a:rPr lang="ru-RU" sz="28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СЛОВО »</a:t>
            </a:r>
            <a:r>
              <a:rPr lang="ru-RU" sz="28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FFC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 algn="ctr">
              <a:lnSpc>
                <a:spcPct val="150000"/>
              </a:lnSpc>
              <a:buNone/>
            </a:pP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Из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слова </a:t>
            </a:r>
            <a:r>
              <a:rPr lang="ru-RU" sz="2800" b="1" dirty="0">
                <a:solidFill>
                  <a:srgbClr val="0BB50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бороться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взять корень, из слова </a:t>
            </a:r>
            <a:r>
              <a:rPr lang="ru-RU" sz="2800" b="1" dirty="0">
                <a:solidFill>
                  <a:srgbClr val="0BB50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поющий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суффикс и окончание, из слова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rgbClr val="0BB50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учиться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суффикс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endParaRPr lang="ru-RU" sz="24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Из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слова </a:t>
            </a:r>
            <a:r>
              <a:rPr lang="ru-RU" sz="2800" b="1" dirty="0">
                <a:solidFill>
                  <a:srgbClr val="0BB50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озарять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взять приставку, из слова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rgbClr val="0BB50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берега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корень, из слова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rgbClr val="0BB50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бежать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суффикс,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 слова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smtClean="0">
                <a:solidFill>
                  <a:srgbClr val="0BB50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поля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 окончание.</a:t>
            </a:r>
          </a:p>
          <a:p>
            <a:pPr marL="18288" indent="0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8288" indent="0">
              <a:buNone/>
            </a:pP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Из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слова </a:t>
            </a:r>
            <a:r>
              <a:rPr lang="ru-RU" sz="2800" b="1" dirty="0">
                <a:solidFill>
                  <a:srgbClr val="0BB50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видеть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взять корень, из слова </a:t>
            </a:r>
            <a:r>
              <a:rPr lang="ru-RU" sz="2800" b="1" dirty="0">
                <a:solidFill>
                  <a:srgbClr val="0BB50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слышимый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суффикс, из слова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rgbClr val="0BB50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снежная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окончание</a:t>
            </a:r>
          </a:p>
          <a:p>
            <a:pPr marL="18288" indent="0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828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89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99"/>
    </mc:Choice>
    <mc:Fallback xmlns="">
      <p:transition spd="slow" advTm="499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685801"/>
            <a:ext cx="9036496" cy="36575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(Не)видя, (не)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доумевая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(не)зная, (не)чувствуя.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(Не)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навидеть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(не)брать, (не)говорить, (не)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домогать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(Не)решенный,(не)знающий, (не)сказавший, (не) покрыта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46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352</TotalTime>
  <Words>634</Words>
  <Application>Microsoft Office PowerPoint</Application>
  <PresentationFormat>Экран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Базовая</vt:lpstr>
      <vt:lpstr>Презентация PowerPoint</vt:lpstr>
      <vt:lpstr>1. Причастие обозначает………………………………………........... 2. Деепричастие обозначает ………………………............................, которое выражено глаголом. 3. Причастие и деепричастие имеют следующие общие и различные признаки: - это обе………………………………,имеют ……………………… - но причастие – это ………………..форма, а деепричастие –  ……………………………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Вот свойство моё обязательное-                        Склоняюсь я, как прилагательное.                         На все вопросы его отвечаю,                         Глагол по значению напоминаю.                                                   (П. Чесноков)</dc:title>
  <dc:creator>Домашний</dc:creator>
  <cp:lastModifiedBy>1</cp:lastModifiedBy>
  <cp:revision>35</cp:revision>
  <dcterms:created xsi:type="dcterms:W3CDTF">2018-11-10T07:54:25Z</dcterms:created>
  <dcterms:modified xsi:type="dcterms:W3CDTF">2018-12-12T09:28:35Z</dcterms:modified>
</cp:coreProperties>
</file>