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E5631-4D3A-47BF-99F4-EC755846D7B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81929-7567-4712-A314-6E3F8DB8FB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33400" y="2071678"/>
            <a:ext cx="7851648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 Творчество А.С. Пушкина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классическая музыка»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2286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Подготовила: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</a:rPr>
              <a:t>Гурылева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Наталья Павловна 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                                                музыкальный руководитель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                                       высшей квалификационной категории,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МАДОУ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– Детский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сад № 23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г. Балаково Саратовская область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Pictures\7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785786" y="871492"/>
            <a:ext cx="7543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Царевич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Гвидон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пошёл мастерить  лук и стрелы,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а в это время выплывает Лебедь.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Лебедь: «Ты не коршуна убил, чародея погубил…»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C:\Users\Наталья\Pictures\8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Подарил народ князю </a:t>
            </a:r>
            <a:r>
              <a:rPr lang="ru-RU" sz="2000" b="1" dirty="0" smtClean="0">
                <a:solidFill>
                  <a:srgbClr val="FF0000"/>
                </a:solidFill>
              </a:rPr>
              <a:t>шапку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и стал править царевич </a:t>
            </a:r>
            <a:r>
              <a:rPr lang="ru-RU" sz="20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2000" b="1" dirty="0" smtClean="0">
                <a:solidFill>
                  <a:srgbClr val="FF0000"/>
                </a:solidFill>
              </a:rPr>
              <a:t> на острове –Буяне  со своей матушкой.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Наталья\Pictures\9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err="1" smtClean="0">
                <a:solidFill>
                  <a:srgbClr val="FF0000"/>
                </a:solidFill>
              </a:rPr>
              <a:t>Соведущая</a:t>
            </a:r>
            <a:r>
              <a:rPr lang="ru-RU" sz="2200" b="1" dirty="0" smtClean="0">
                <a:solidFill>
                  <a:srgbClr val="FF0000"/>
                </a:solidFill>
              </a:rPr>
              <a:t> читает про 1 чудо – Белку, 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которая  </a:t>
            </a:r>
            <a:r>
              <a:rPr lang="ru-RU" sz="2200" b="1" dirty="0" smtClean="0">
                <a:solidFill>
                  <a:srgbClr val="FF0000"/>
                </a:solidFill>
              </a:rPr>
              <a:t>песенки поёт да орешки всё грызёт,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а </a:t>
            </a:r>
            <a:r>
              <a:rPr lang="ru-RU" sz="2200" b="1" dirty="0" smtClean="0">
                <a:solidFill>
                  <a:srgbClr val="FF0000"/>
                </a:solidFill>
              </a:rPr>
              <a:t>слуги белку стерегут.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42" name="Picture 2" descr="C:\Users\Наталья\Pictures\10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 чудо - 33 Богатыря в чешуе, как жар горя, - с ними Дядька </a:t>
            </a:r>
            <a:r>
              <a:rPr lang="ru-RU" sz="2000" b="1" dirty="0" err="1" smtClean="0">
                <a:solidFill>
                  <a:srgbClr val="FF0000"/>
                </a:solidFill>
              </a:rPr>
              <a:t>Черномор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 descr="C:\Users\Наталья\Pictures\11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11327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Дядька </a:t>
            </a:r>
            <a:r>
              <a:rPr lang="ru-RU" sz="2200" b="1" dirty="0" err="1" smtClean="0">
                <a:solidFill>
                  <a:srgbClr val="FF0000"/>
                </a:solidFill>
              </a:rPr>
              <a:t>Черномор</a:t>
            </a:r>
            <a:r>
              <a:rPr lang="ru-RU" sz="2200" b="1" dirty="0" smtClean="0">
                <a:solidFill>
                  <a:srgbClr val="FF0000"/>
                </a:solidFill>
              </a:rPr>
              <a:t>: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«Лебедь нас к тебе послала…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Славный город твой хранить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 дозором обходить</a:t>
            </a:r>
            <a:r>
              <a:rPr lang="ru-RU" sz="2200" b="1" dirty="0" smtClean="0">
                <a:solidFill>
                  <a:srgbClr val="FF0000"/>
                </a:solidFill>
              </a:rPr>
              <a:t>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290" name="Picture 2" descr="C:\Users\Наталья\Pictures\12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Царь глядит — и узнает...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В нем взыграло ретивое!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«Что я вижу? Что такое?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Как!» — и дух в нем занялся...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Царица, </a:t>
            </a:r>
            <a:r>
              <a:rPr lang="ru-RU" sz="2200" b="1" dirty="0" err="1" smtClean="0">
                <a:solidFill>
                  <a:srgbClr val="FF0000"/>
                </a:solidFill>
              </a:rPr>
              <a:t>Гвидон</a:t>
            </a:r>
            <a:r>
              <a:rPr lang="ru-RU" sz="2200" b="1" dirty="0" smtClean="0">
                <a:solidFill>
                  <a:srgbClr val="FF0000"/>
                </a:solidFill>
              </a:rPr>
              <a:t> и Царевна Лебедь.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4" name="Picture 2" descr="C:\Users\Наталья\Pictures\13 фото проек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Артисты  (воспитанники подготовительных групп № 1 и № </a:t>
            </a:r>
            <a:r>
              <a:rPr lang="ru-RU" sz="2200" b="1" dirty="0" smtClean="0">
                <a:solidFill>
                  <a:srgbClr val="FF0000"/>
                </a:solidFill>
              </a:rPr>
              <a:t>2) и </a:t>
            </a:r>
            <a:r>
              <a:rPr lang="ru-RU" sz="2200" b="1" dirty="0" smtClean="0">
                <a:solidFill>
                  <a:srgbClr val="FF0000"/>
                </a:solidFill>
              </a:rPr>
              <a:t>участники проекта </a:t>
            </a:r>
            <a:r>
              <a:rPr lang="ru-RU" sz="2200" b="1" dirty="0" smtClean="0">
                <a:solidFill>
                  <a:srgbClr val="FF0000"/>
                </a:solidFill>
              </a:rPr>
              <a:t>«А.С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  <a:r>
              <a:rPr lang="ru-RU" sz="2200" b="1" dirty="0" smtClean="0">
                <a:solidFill>
                  <a:srgbClr val="FF0000"/>
                </a:solidFill>
              </a:rPr>
              <a:t>Пушкин и </a:t>
            </a:r>
            <a:r>
              <a:rPr lang="ru-RU" sz="2200" b="1" dirty="0" smtClean="0">
                <a:solidFill>
                  <a:srgbClr val="FF0000"/>
                </a:solidFill>
              </a:rPr>
              <a:t>классическая музыка» (воспитатели: </a:t>
            </a:r>
            <a:r>
              <a:rPr lang="ru-RU" sz="2200" b="1" dirty="0" err="1" smtClean="0">
                <a:solidFill>
                  <a:srgbClr val="FF0000"/>
                </a:solidFill>
              </a:rPr>
              <a:t>Циренщикова</a:t>
            </a:r>
            <a:r>
              <a:rPr lang="ru-RU" sz="2200" b="1" dirty="0" smtClean="0">
                <a:solidFill>
                  <a:srgbClr val="FF0000"/>
                </a:solidFill>
              </a:rPr>
              <a:t> О.А., </a:t>
            </a:r>
            <a:r>
              <a:rPr lang="ru-RU" sz="2200" b="1" dirty="0" err="1" smtClean="0">
                <a:solidFill>
                  <a:srgbClr val="FF0000"/>
                </a:solidFill>
              </a:rPr>
              <a:t>Буравкова</a:t>
            </a:r>
            <a:r>
              <a:rPr lang="ru-RU" sz="2200" b="1" dirty="0" smtClean="0">
                <a:solidFill>
                  <a:srgbClr val="FF0000"/>
                </a:solidFill>
              </a:rPr>
              <a:t> Т.Ю., </a:t>
            </a:r>
            <a:r>
              <a:rPr lang="ru-RU" sz="2200" b="1" dirty="0" err="1" smtClean="0">
                <a:solidFill>
                  <a:srgbClr val="FF0000"/>
                </a:solidFill>
              </a:rPr>
              <a:t>Барсегян</a:t>
            </a:r>
            <a:r>
              <a:rPr lang="ru-RU" sz="2200" b="1" dirty="0" smtClean="0">
                <a:solidFill>
                  <a:srgbClr val="FF0000"/>
                </a:solidFill>
              </a:rPr>
              <a:t> Н.Г.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</a:rPr>
              <a:t>музыкальный руководитель </a:t>
            </a:r>
            <a:r>
              <a:rPr lang="ru-RU" sz="2200" b="1" dirty="0" err="1" smtClean="0">
                <a:solidFill>
                  <a:srgbClr val="FF0000"/>
                </a:solidFill>
              </a:rPr>
              <a:t>Гурылева</a:t>
            </a:r>
            <a:r>
              <a:rPr lang="ru-RU" sz="2200" b="1" dirty="0" smtClean="0">
                <a:solidFill>
                  <a:srgbClr val="FF0000"/>
                </a:solidFill>
              </a:rPr>
              <a:t> Н.П.).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4338" name="Picture 2" descr="C:\Users\Наталья\Pictures\15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1038" cy="12858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>   Цель проекта: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</a:t>
            </a:r>
            <a:r>
              <a:rPr lang="ru-RU" sz="2200" b="1" dirty="0" smtClean="0">
                <a:solidFill>
                  <a:srgbClr val="FF0000"/>
                </a:solidFill>
              </a:rPr>
              <a:t>Увеличение знаний о великом русском поэте А.С.Пушкине и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 приобщение детей к  классической музыке.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52988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Задачи проекта: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fontAlgn="base"/>
            <a:r>
              <a:rPr lang="ru-RU" sz="1800" dirty="0" smtClean="0">
                <a:latin typeface="+mj-lt"/>
              </a:rPr>
              <a:t>Вызвать у детей  познавательный интерес, способствовать формированию интереса к книгам, литературным произведениям;</a:t>
            </a:r>
          </a:p>
          <a:p>
            <a:pPr lvl="0" fontAlgn="base"/>
            <a:r>
              <a:rPr lang="ru-RU" sz="1800" dirty="0" smtClean="0">
                <a:latin typeface="+mj-lt"/>
              </a:rPr>
              <a:t>обогащать и расширять словарный запас детей, формировать умение выразительно читать стихи, инсценировать эпизоды сказок;</a:t>
            </a:r>
          </a:p>
          <a:p>
            <a:pPr lvl="0" fontAlgn="base"/>
            <a:r>
              <a:rPr lang="ru-RU" sz="1800" dirty="0" smtClean="0">
                <a:latin typeface="+mj-lt"/>
              </a:rPr>
              <a:t>формировать социально-коммуникативные и речевые навыки, навыки сотрудничества;</a:t>
            </a:r>
          </a:p>
          <a:p>
            <a:pPr lvl="0" fontAlgn="base"/>
            <a:r>
              <a:rPr lang="ru-RU" sz="1800" dirty="0" smtClean="0">
                <a:latin typeface="+mj-lt"/>
              </a:rPr>
              <a:t>развивать творческие способностей детей ;</a:t>
            </a:r>
          </a:p>
          <a:p>
            <a:pPr lvl="0" fontAlgn="base"/>
            <a:r>
              <a:rPr lang="ru-RU" sz="1800" dirty="0" smtClean="0">
                <a:latin typeface="+mj-lt"/>
              </a:rPr>
              <a:t>создавать совместно с педагогами игры по сказкам А. С. Пушкина;</a:t>
            </a:r>
          </a:p>
          <a:p>
            <a:pPr lvl="0" fontAlgn="base"/>
            <a:r>
              <a:rPr lang="ru-RU" sz="1800" dirty="0" smtClean="0">
                <a:latin typeface="+mj-lt"/>
              </a:rPr>
              <a:t> содействовать гармонизации отношений, психологического благополучия между взрослыми и детьми; </a:t>
            </a:r>
          </a:p>
          <a:p>
            <a:pPr lvl="0" fontAlgn="base"/>
            <a:r>
              <a:rPr lang="ru-RU" sz="1800" dirty="0" smtClean="0">
                <a:latin typeface="+mj-lt"/>
              </a:rPr>
              <a:t>формировать проектно - исследовательские умения, навыки - выявлять проблему, самостоятельно искать нужное решение;</a:t>
            </a:r>
          </a:p>
          <a:p>
            <a:pPr lvl="0" fontAlgn="base"/>
            <a:r>
              <a:rPr lang="ru-RU" sz="1800" dirty="0" smtClean="0">
                <a:latin typeface="+mj-lt"/>
              </a:rPr>
              <a:t>способствовать формированию социально - нравственных норм поведения;</a:t>
            </a:r>
          </a:p>
          <a:p>
            <a:pPr lvl="0" fontAlgn="base"/>
            <a:r>
              <a:rPr lang="ru-RU" sz="1800" dirty="0" smtClean="0">
                <a:latin typeface="+mj-lt"/>
              </a:rPr>
              <a:t> заинтересовать родителей жизнью детского сада, активизировав их участие в проекте;</a:t>
            </a:r>
          </a:p>
          <a:p>
            <a:endParaRPr lang="ru-R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solidFill>
                  <a:srgbClr val="FF0000"/>
                </a:solidFill>
              </a:rPr>
              <a:t>Вид проекта: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практически - творческий, игровой, познавательно-исследовательский.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Участники: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педагоги, дети подготовительной и старшей группы, родители.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Возраст детей</a:t>
            </a:r>
            <a:r>
              <a:rPr lang="ru-RU" sz="2200" dirty="0" smtClean="0">
                <a:solidFill>
                  <a:srgbClr val="FF0000"/>
                </a:solidFill>
              </a:rPr>
              <a:t>:  </a:t>
            </a:r>
            <a:r>
              <a:rPr lang="ru-RU" sz="2200" dirty="0" smtClean="0">
                <a:solidFill>
                  <a:schemeClr val="tx1"/>
                </a:solidFill>
              </a:rPr>
              <a:t>5 – 7 лет.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Срок реализации</a:t>
            </a:r>
            <a:r>
              <a:rPr lang="ru-RU" sz="2200" dirty="0" smtClean="0">
                <a:solidFill>
                  <a:srgbClr val="FF0000"/>
                </a:solidFill>
              </a:rPr>
              <a:t>: </a:t>
            </a:r>
            <a:r>
              <a:rPr lang="ru-RU" sz="2200" dirty="0" smtClean="0">
                <a:solidFill>
                  <a:schemeClr val="tx1"/>
                </a:solidFill>
              </a:rPr>
              <a:t>среднесрочный (сентябрь – октябрь - ноябрь)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Проблемная ситуация: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fontAlgn="base"/>
            <a:r>
              <a:rPr lang="ru-RU" sz="2000" dirty="0" smtClean="0">
                <a:latin typeface="+mj-lt"/>
              </a:rPr>
              <a:t>Что я знаю о А.С.Пушкине, какое его творчество? 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Продукт детской деятельности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fontAlgn="base"/>
            <a:r>
              <a:rPr lang="ru-RU" sz="2000" dirty="0" smtClean="0">
                <a:latin typeface="+mj-lt"/>
              </a:rPr>
              <a:t>Музыкально  - театрализованный поэтический вечер, посвященный творчеству А. С. Пушкина, творческие поделки, выставка рисунков.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Организация проекта: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fontAlgn="base"/>
            <a:r>
              <a:rPr lang="ru-RU" sz="2000" dirty="0" smtClean="0">
                <a:latin typeface="+mj-lt"/>
              </a:rPr>
              <a:t>Создание условий для самостоятельной, исследовательской, познавательной, продуктивной деятельности детей, вовлечение родителей в проектную деятельность.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Формы и методы реализации проекта: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fontAlgn="base"/>
            <a:r>
              <a:rPr lang="en-US" sz="2000" i="1" dirty="0" smtClean="0">
                <a:latin typeface="+mj-lt"/>
              </a:rPr>
              <a:t>I</a:t>
            </a:r>
            <a:r>
              <a:rPr lang="ru-RU" sz="2000" i="1" dirty="0" smtClean="0">
                <a:latin typeface="+mj-lt"/>
              </a:rPr>
              <a:t> этап.</a:t>
            </a:r>
            <a:r>
              <a:rPr lang="ru-RU" sz="2000" dirty="0" smtClean="0">
                <a:latin typeface="+mj-lt"/>
              </a:rPr>
              <a:t> Подготовительный.</a:t>
            </a:r>
            <a:r>
              <a:rPr lang="ru-RU" sz="2000" i="1" dirty="0" smtClean="0">
                <a:latin typeface="+mj-lt"/>
              </a:rPr>
              <a:t> </a:t>
            </a:r>
          </a:p>
          <a:p>
            <a:pPr fontAlgn="base"/>
            <a:r>
              <a:rPr lang="en-US" sz="2000" i="1" dirty="0" smtClean="0">
                <a:latin typeface="+mj-lt"/>
              </a:rPr>
              <a:t>II</a:t>
            </a:r>
            <a:r>
              <a:rPr lang="ru-RU" sz="2000" i="1" dirty="0" smtClean="0">
                <a:latin typeface="+mj-lt"/>
              </a:rPr>
              <a:t> этап.</a:t>
            </a:r>
            <a:r>
              <a:rPr lang="ru-RU" sz="2000" dirty="0" smtClean="0">
                <a:latin typeface="+mj-lt"/>
              </a:rPr>
              <a:t> Реализация проекта.</a:t>
            </a:r>
            <a:r>
              <a:rPr lang="en-US" sz="2000" i="1" dirty="0" smtClean="0">
                <a:latin typeface="+mj-lt"/>
              </a:rPr>
              <a:t> </a:t>
            </a:r>
            <a:endParaRPr lang="ru-RU" sz="2000" i="1" dirty="0" smtClean="0">
              <a:latin typeface="+mj-lt"/>
            </a:endParaRPr>
          </a:p>
          <a:p>
            <a:pPr fontAlgn="base"/>
            <a:r>
              <a:rPr lang="en-US" sz="2000" i="1" dirty="0" smtClean="0">
                <a:latin typeface="+mj-lt"/>
              </a:rPr>
              <a:t>III</a:t>
            </a:r>
            <a:r>
              <a:rPr lang="ru-RU" sz="2000" i="1" dirty="0" smtClean="0">
                <a:latin typeface="+mj-lt"/>
              </a:rPr>
              <a:t> этап.</a:t>
            </a:r>
            <a:r>
              <a:rPr lang="ru-RU" sz="2000" dirty="0" smtClean="0">
                <a:latin typeface="+mj-lt"/>
              </a:rPr>
              <a:t> Итоговый продукт.</a:t>
            </a:r>
          </a:p>
          <a:p>
            <a:pPr fontAlgn="base"/>
            <a:endParaRPr lang="ru-RU" sz="2000" dirty="0" smtClean="0"/>
          </a:p>
          <a:p>
            <a:pPr fontAlgn="base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fontAlgn="base"/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Итоговый продукт.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Открытое мероприятие для детей старшего дошкольного возраста «Музыкально - театрализованный поэтический вечер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«А.С. Пушкин классическая музыка»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 с </a:t>
            </a:r>
            <a:r>
              <a:rPr lang="ru-RU" sz="2000" b="1" dirty="0" err="1" smtClean="0">
                <a:solidFill>
                  <a:srgbClr val="FF0000"/>
                </a:solidFill>
              </a:rPr>
              <a:t>инсценированием</a:t>
            </a:r>
            <a:r>
              <a:rPr lang="ru-RU" sz="2000" b="1" dirty="0" smtClean="0">
                <a:solidFill>
                  <a:srgbClr val="FF0000"/>
                </a:solidFill>
              </a:rPr>
              <a:t> «Сказки о царе </a:t>
            </a:r>
            <a:r>
              <a:rPr lang="ru-RU" sz="2000" b="1" dirty="0" err="1" smtClean="0">
                <a:solidFill>
                  <a:srgbClr val="FF0000"/>
                </a:solidFill>
              </a:rPr>
              <a:t>Салтане</a:t>
            </a:r>
            <a:r>
              <a:rPr lang="ru-RU" sz="2000" b="1" dirty="0" smtClean="0">
                <a:solidFill>
                  <a:srgbClr val="FF0000"/>
                </a:solidFill>
              </a:rPr>
              <a:t>»).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X:\Иллюстрация к сказке о царе Салта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329336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Любимое время года А.С.Пушкина – осень.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Люблю </a:t>
            </a:r>
            <a:r>
              <a:rPr lang="ru-RU" sz="2000" dirty="0" smtClean="0">
                <a:solidFill>
                  <a:srgbClr val="FF0000"/>
                </a:solidFill>
              </a:rPr>
              <a:t>я пышное природы увяданье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В багрец и золото одетые </a:t>
            </a:r>
            <a:r>
              <a:rPr lang="ru-RU" sz="2000" dirty="0" smtClean="0">
                <a:solidFill>
                  <a:srgbClr val="FF0000"/>
                </a:solidFill>
              </a:rPr>
              <a:t>леса».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талья\Pictures\Осень  в парк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Ведущая  </a:t>
            </a:r>
            <a:r>
              <a:rPr lang="ru-RU" sz="2000" dirty="0" smtClean="0">
                <a:solidFill>
                  <a:srgbClr val="FF0000"/>
                </a:solidFill>
              </a:rPr>
              <a:t>(воспитатель </a:t>
            </a:r>
            <a:r>
              <a:rPr lang="ru-RU" sz="2000" dirty="0" err="1" smtClean="0">
                <a:solidFill>
                  <a:srgbClr val="FF0000"/>
                </a:solidFill>
              </a:rPr>
              <a:t>гр.№</a:t>
            </a:r>
            <a:r>
              <a:rPr lang="ru-RU" sz="2000" dirty="0" smtClean="0">
                <a:solidFill>
                  <a:srgbClr val="FF0000"/>
                </a:solidFill>
              </a:rPr>
              <a:t> 2 </a:t>
            </a:r>
            <a:r>
              <a:rPr lang="ru-RU" sz="2000" dirty="0" err="1" smtClean="0">
                <a:solidFill>
                  <a:srgbClr val="FF0000"/>
                </a:solidFill>
              </a:rPr>
              <a:t>Циренщикова</a:t>
            </a:r>
            <a:r>
              <a:rPr lang="ru-RU" sz="2000" dirty="0" smtClean="0">
                <a:solidFill>
                  <a:srgbClr val="FF0000"/>
                </a:solidFill>
              </a:rPr>
              <a:t> О.А.)  открытого мероприятия  «А.С.Пушкин и классическая музыка».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аталья\Pictures\1 фото Ведущая Циренщикова О.А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За рабочим столом в доме с. Михайловского Псковской губернии </a:t>
            </a:r>
            <a:r>
              <a:rPr lang="ru-RU" sz="2200" dirty="0" smtClean="0">
                <a:solidFill>
                  <a:srgbClr val="FF0000"/>
                </a:solidFill>
              </a:rPr>
              <a:t>–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</a:rPr>
              <a:t>няня Пушкина  Арина Родионовна.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Чтец  </a:t>
            </a:r>
            <a:r>
              <a:rPr lang="ru-RU" sz="2200" dirty="0" smtClean="0">
                <a:solidFill>
                  <a:srgbClr val="FF0000"/>
                </a:solidFill>
              </a:rPr>
              <a:t>читает стихотворение  «Унылая пора…»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Наталья\Pictures\2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«Три девицы под окном пряли поздно вечерком…»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аталья\Pictures\4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«Дверь тихонько </a:t>
            </a:r>
            <a:r>
              <a:rPr lang="ru-RU" sz="2200" b="1" dirty="0" smtClean="0">
                <a:solidFill>
                  <a:srgbClr val="FF0000"/>
                </a:solidFill>
              </a:rPr>
              <a:t>заскрипела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И </a:t>
            </a:r>
            <a:r>
              <a:rPr lang="ru-RU" sz="2200" b="1" dirty="0" smtClean="0">
                <a:solidFill>
                  <a:srgbClr val="FF0000"/>
                </a:solidFill>
              </a:rPr>
              <a:t>в светлицу входит царь –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Стороны </a:t>
            </a:r>
            <a:r>
              <a:rPr lang="ru-RU" sz="2200" b="1" dirty="0" smtClean="0">
                <a:solidFill>
                  <a:srgbClr val="FF0000"/>
                </a:solidFill>
              </a:rPr>
              <a:t>той государь…»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Наталья\Pictures\5 фото проект Пу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42" y="1935163"/>
            <a:ext cx="65575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378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  « Творчество А.С. Пушкина и классическая музыка» </vt:lpstr>
      <vt:lpstr>   Цель проекта:    Увеличение знаний о великом русском поэте А.С.Пушкине и    приобщение детей к  классической музыке.        </vt:lpstr>
      <vt:lpstr>Вид проекта: практически - творческий, игровой, познавательно-исследовательский. Участники: педагоги, дети подготовительной и старшей группы, родители. Возраст детей:  5 – 7 лет. Срок реализации: среднесрочный (сентябрь – октябрь - ноябрь) </vt:lpstr>
      <vt:lpstr> Итоговый продукт. Открытое мероприятие для детей старшего дошкольного возраста «Музыкально - театрализованный поэтический вечер  «А.С. Пушкин классическая музыка» ( с инсценированием «Сказки о царе Салтане»). </vt:lpstr>
      <vt:lpstr>Любимое время года А.С.Пушкина – осень. «Люблю я пышное природы увяданье   В багрец и золото одетые леса».  </vt:lpstr>
      <vt:lpstr>Ведущая  (воспитатель гр.№ 2 Циренщикова О.А.)  открытого мероприятия  «А.С.Пушкин и классическая музыка». </vt:lpstr>
      <vt:lpstr>За рабочим столом в доме с. Михайловского Псковской губернии –   няня Пушкина  Арина Родионовна.  Чтец  читает стихотворение  «Унылая пора…»  </vt:lpstr>
      <vt:lpstr>«Три девицы под окном пряли поздно вечерком…» </vt:lpstr>
      <vt:lpstr>«Дверь тихонько заскрипела  И в светлицу входит царь –  Стороны той государь…» </vt:lpstr>
      <vt:lpstr>            Царевич Гвидон пошёл мастерить  лук и стрелы,  а в это время выплывает Лебедь.</vt:lpstr>
      <vt:lpstr>Лебедь: «Ты не коршуна убил, чародея погубил…»  </vt:lpstr>
      <vt:lpstr>Подарил народ князю шапку  и стал править царевич Гвидон на острове –Буяне  со своей матушкой. </vt:lpstr>
      <vt:lpstr>Соведущая читает про 1 чудо – Белку,   которая  песенки поёт да орешки всё грызёт,  а слуги белку стерегут. </vt:lpstr>
      <vt:lpstr>2 чудо - 33 Богатыря в чешуе, как жар горя, - с ними Дядька Черномор. </vt:lpstr>
      <vt:lpstr>Дядька Черномор:  «Лебедь нас к тебе послала… Славный город твой хранить И дозором обходить». </vt:lpstr>
      <vt:lpstr>Царь глядит — и узнает... В нем взыграло ретивое! «Что я вижу? Что такое? Как!» — и дух в нем занялся...  Царица, Гвидон и Царевна Лебедь. </vt:lpstr>
      <vt:lpstr>Артисты  (воспитанники подготовительных групп № 1 и № 2) и участники проекта «А.С. Пушкин и классическая музыка» (воспитатели: Циренщикова О.А., Буравкова Т.Ю., Барсегян Н.Г.  и музыкальный руководитель Гурылева Н.П.).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13</cp:revision>
  <dcterms:created xsi:type="dcterms:W3CDTF">2015-11-29T16:35:22Z</dcterms:created>
  <dcterms:modified xsi:type="dcterms:W3CDTF">2015-11-29T20:48:05Z</dcterms:modified>
</cp:coreProperties>
</file>