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2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52400"/>
            <a:ext cx="263174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  Упражнение </a:t>
            </a:r>
          </a:p>
          <a:p>
            <a:r>
              <a:rPr lang="ru-RU" sz="2400" dirty="0" smtClean="0"/>
              <a:t>«Связующая нить»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867400"/>
            <a:ext cx="5253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Круг – это символ сплочения, энергии, творчества.</a:t>
            </a:r>
          </a:p>
          <a:p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-5400000" flipH="1" flipV="1">
            <a:off x="4729162" y="2662238"/>
            <a:ext cx="3560763" cy="827087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scene3d>
              <a:camera prst="orthographicFront">
                <a:rot lat="21561426" lon="20652017" rev="924568"/>
              </a:camera>
              <a:lightRig rig="threePt" dir="t"/>
            </a:scene3d>
          </a:bodyPr>
          <a:lstStyle/>
          <a:p>
            <a:pPr algn="ctr" rtl="0"/>
            <a:r>
              <a:rPr lang="ru-RU" sz="32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libri" pitchFamily="34" charset="0"/>
              </a:rPr>
              <a:t>Вместе мы всегда</a:t>
            </a:r>
            <a:endParaRPr lang="ru-RU" sz="3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 rot="-5400000">
            <a:off x="-16668" y="2607468"/>
            <a:ext cx="3505200" cy="57626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scene3d>
              <a:camera prst="orthographicFront">
                <a:rot lat="579495" lon="445335" rev="20400493"/>
              </a:camera>
              <a:lightRig rig="threePt" dir="t"/>
            </a:scene3d>
          </a:bodyPr>
          <a:lstStyle/>
          <a:p>
            <a:pPr algn="ctr" rtl="0"/>
            <a:r>
              <a:rPr lang="ru-RU" sz="32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</a:rPr>
              <a:t>мы одна семья</a:t>
            </a:r>
            <a:endParaRPr lang="ru-RU" sz="3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676400"/>
            <a:ext cx="66383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Comic Sans MS" pitchFamily="66" charset="0"/>
              </a:rPr>
              <a:t>         Учимся </a:t>
            </a:r>
          </a:p>
          <a:p>
            <a:r>
              <a:rPr lang="ru-RU" sz="5400" dirty="0" smtClean="0">
                <a:latin typeface="Comic Sans MS" pitchFamily="66" charset="0"/>
              </a:rPr>
              <a:t>Взаимопониманию</a:t>
            </a:r>
          </a:p>
          <a:p>
            <a:r>
              <a:rPr lang="ru-RU" sz="5400" dirty="0" smtClean="0">
                <a:latin typeface="Comic Sans MS" pitchFamily="66" charset="0"/>
              </a:rPr>
              <a:t> </a:t>
            </a:r>
          </a:p>
          <a:p>
            <a:r>
              <a:rPr lang="ru-RU" sz="5400" dirty="0" smtClean="0">
                <a:latin typeface="Comic Sans MS" pitchFamily="66" charset="0"/>
              </a:rPr>
              <a:t> и сотрудничеству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4" name="Рисунок 3" descr="15-27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276600"/>
            <a:ext cx="1428750" cy="1181100"/>
          </a:xfrm>
          <a:prstGeom prst="rect">
            <a:avLst/>
          </a:prstGeom>
        </p:spPr>
      </p:pic>
      <p:pic>
        <p:nvPicPr>
          <p:cNvPr id="5" name="Рисунок 4" descr="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4343400"/>
            <a:ext cx="1614487" cy="2179308"/>
          </a:xfrm>
          <a:prstGeom prst="rect">
            <a:avLst/>
          </a:prstGeom>
        </p:spPr>
      </p:pic>
      <p:pic>
        <p:nvPicPr>
          <p:cNvPr id="6" name="Рисунок 5" descr="iCA5GAZ6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71600"/>
            <a:ext cx="1362075" cy="142875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04668_6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ссо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7200"/>
            <a:ext cx="2533650" cy="2590800"/>
          </a:xfrm>
          <a:prstGeom prst="rect">
            <a:avLst/>
          </a:prstGeom>
        </p:spPr>
      </p:pic>
      <p:pic>
        <p:nvPicPr>
          <p:cNvPr id="4" name="Рисунок 3" descr="00D05C03CA8E_80.92.193.251_212.154.216.169_0058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4495800"/>
            <a:ext cx="2181225" cy="2028825"/>
          </a:xfrm>
          <a:prstGeom prst="rect">
            <a:avLst/>
          </a:prstGeom>
        </p:spPr>
      </p:pic>
      <p:pic>
        <p:nvPicPr>
          <p:cNvPr id="5" name="Рисунок 4" descr="u54HpWpvkx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0"/>
            <a:ext cx="3200400" cy="2327564"/>
          </a:xfrm>
          <a:prstGeom prst="rect">
            <a:avLst/>
          </a:prstGeom>
        </p:spPr>
      </p:pic>
      <p:pic>
        <p:nvPicPr>
          <p:cNvPr id="6" name="Рисунок 5" descr="babochki-9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800600"/>
            <a:ext cx="1905000" cy="185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609600"/>
            <a:ext cx="394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Сотрудничества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524000"/>
            <a:ext cx="49083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/>
              <a:t> </a:t>
            </a:r>
            <a:r>
              <a:rPr lang="ru-RU" sz="1600" b="1" i="1" dirty="0" smtClean="0"/>
              <a:t>1.Старайся жить так, чтобы людям</a:t>
            </a:r>
          </a:p>
          <a:p>
            <a:pPr lvl="0" algn="just"/>
            <a:r>
              <a:rPr lang="ru-RU" sz="1600" b="1" i="1" dirty="0" smtClean="0"/>
              <a:t>     рядом с тобой было хорошо.</a:t>
            </a:r>
          </a:p>
          <a:p>
            <a:pPr lvl="0" algn="just"/>
            <a:endParaRPr lang="ru-RU" sz="1600" b="1" i="1" dirty="0" smtClean="0"/>
          </a:p>
          <a:p>
            <a:pPr lvl="0" algn="just"/>
            <a:r>
              <a:rPr lang="ru-RU" sz="1600" b="1" i="1" dirty="0" smtClean="0"/>
              <a:t>      2.Избегай конфликтов, ссор, не совершай</a:t>
            </a:r>
          </a:p>
          <a:p>
            <a:pPr lvl="0" algn="just"/>
            <a:r>
              <a:rPr lang="ru-RU" sz="1600" b="1" i="1" dirty="0" smtClean="0"/>
              <a:t>             необдуманных поступков.</a:t>
            </a:r>
          </a:p>
          <a:p>
            <a:pPr lvl="0" algn="just"/>
            <a:endParaRPr lang="ru-RU" sz="1600" b="1" i="1" dirty="0" smtClean="0"/>
          </a:p>
          <a:p>
            <a:pPr lvl="0" algn="just"/>
            <a:r>
              <a:rPr lang="ru-RU" sz="1600" b="1" i="1" dirty="0" smtClean="0"/>
              <a:t>            3.В споре будь сдержан и тактичен.</a:t>
            </a:r>
          </a:p>
          <a:p>
            <a:pPr lvl="0" algn="just"/>
            <a:endParaRPr lang="ru-RU" sz="1600" b="1" i="1" dirty="0" smtClean="0"/>
          </a:p>
          <a:p>
            <a:pPr lvl="0" algn="just"/>
            <a:r>
              <a:rPr lang="ru-RU" sz="1600" b="1" i="1" dirty="0" smtClean="0"/>
              <a:t>              4.Научись сотрудничать, договариваться,</a:t>
            </a:r>
          </a:p>
          <a:p>
            <a:pPr lvl="0" algn="just"/>
            <a:r>
              <a:rPr lang="ru-RU" sz="1600" b="1" i="1" dirty="0" smtClean="0"/>
              <a:t>                     уступать, находить компромисс.</a:t>
            </a:r>
          </a:p>
          <a:p>
            <a:pPr lvl="0" algn="just"/>
            <a:endParaRPr lang="ru-RU" sz="1600" b="1" i="1" dirty="0" smtClean="0"/>
          </a:p>
          <a:p>
            <a:pPr algn="just"/>
            <a:r>
              <a:rPr lang="ru-RU" sz="1600" b="1" i="1" dirty="0" smtClean="0"/>
              <a:t>                   5.Главное – относись к людям так, как                   	   ты хочешь, чтобы относились к тебе.</a:t>
            </a:r>
            <a:endParaRPr lang="ru-RU" sz="1600" b="1" i="1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och-SermonOnTheMou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8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04800"/>
            <a:ext cx="4952702" cy="64633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ysClr val="windowText" lastClr="000000"/>
                </a:solidFill>
              </a:rPr>
              <a:t>Выскажите свое мнение</a:t>
            </a:r>
            <a:endParaRPr lang="ru-RU" sz="36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411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i="1" dirty="0" smtClean="0"/>
              <a:t>1.  сегодня я узнал…</a:t>
            </a:r>
            <a:endParaRPr lang="ru-RU" dirty="0" smtClean="0"/>
          </a:p>
          <a:p>
            <a:pPr lvl="0"/>
            <a:r>
              <a:rPr lang="ru-RU" i="1" dirty="0" smtClean="0"/>
              <a:t>2.  было интересно…</a:t>
            </a:r>
            <a:endParaRPr lang="ru-RU" dirty="0" smtClean="0"/>
          </a:p>
          <a:p>
            <a:pPr lvl="0"/>
            <a:r>
              <a:rPr lang="ru-RU" i="1" dirty="0" smtClean="0"/>
              <a:t>3.  было трудно…</a:t>
            </a:r>
            <a:endParaRPr lang="ru-RU" dirty="0" smtClean="0"/>
          </a:p>
          <a:p>
            <a:pPr lvl="0"/>
            <a:r>
              <a:rPr lang="ru-RU" i="1" dirty="0" smtClean="0"/>
              <a:t>4.  я выполнял задания…</a:t>
            </a:r>
            <a:endParaRPr lang="ru-RU" dirty="0" smtClean="0"/>
          </a:p>
          <a:p>
            <a:pPr lvl="0"/>
            <a:r>
              <a:rPr lang="ru-RU" i="1" dirty="0" smtClean="0"/>
              <a:t>5.  я понял, что…</a:t>
            </a:r>
            <a:endParaRPr lang="ru-RU" dirty="0" smtClean="0"/>
          </a:p>
          <a:p>
            <a:pPr lvl="0"/>
            <a:r>
              <a:rPr lang="ru-RU" i="1" dirty="0" smtClean="0"/>
              <a:t>6.  теперь я могу…</a:t>
            </a:r>
            <a:endParaRPr lang="ru-RU" dirty="0" smtClean="0"/>
          </a:p>
          <a:p>
            <a:pPr lvl="0"/>
            <a:r>
              <a:rPr lang="ru-RU" i="1" dirty="0" smtClean="0"/>
              <a:t>7.  я почувствовал, что…</a:t>
            </a:r>
            <a:endParaRPr lang="ru-RU" dirty="0" smtClean="0"/>
          </a:p>
          <a:p>
            <a:pPr lvl="0"/>
            <a:r>
              <a:rPr lang="ru-RU" i="1" dirty="0" smtClean="0"/>
              <a:t>8.  я приобрел…</a:t>
            </a:r>
            <a:endParaRPr lang="ru-RU" dirty="0" smtClean="0"/>
          </a:p>
          <a:p>
            <a:pPr marL="342900" lvl="0" indent="-342900">
              <a:buAutoNum type="arabicPeriod" startAt="9"/>
            </a:pPr>
            <a:r>
              <a:rPr lang="ru-RU" i="1" dirty="0" smtClean="0"/>
              <a:t>я научился…</a:t>
            </a:r>
          </a:p>
          <a:p>
            <a:pPr marL="342900" lvl="0" indent="-342900"/>
            <a:r>
              <a:rPr lang="ru-RU" i="1" dirty="0" smtClean="0"/>
              <a:t>10. у меня получилось …</a:t>
            </a:r>
            <a:endParaRPr lang="ru-RU" dirty="0" smtClean="0"/>
          </a:p>
          <a:p>
            <a:pPr lvl="0"/>
            <a:r>
              <a:rPr lang="ru-RU" i="1" dirty="0" smtClean="0"/>
              <a:t>11. я смог…</a:t>
            </a:r>
            <a:endParaRPr lang="ru-RU" dirty="0" smtClean="0"/>
          </a:p>
          <a:p>
            <a:pPr lvl="0"/>
            <a:r>
              <a:rPr lang="ru-RU" i="1" dirty="0" smtClean="0"/>
              <a:t>12. я попробую…</a:t>
            </a:r>
            <a:endParaRPr lang="ru-RU" dirty="0" smtClean="0"/>
          </a:p>
          <a:p>
            <a:pPr lvl="0"/>
            <a:r>
              <a:rPr lang="ru-RU" i="1" dirty="0" smtClean="0"/>
              <a:t>13. меня удивило…</a:t>
            </a:r>
            <a:endParaRPr lang="ru-RU" dirty="0" smtClean="0"/>
          </a:p>
          <a:p>
            <a:pPr lvl="0"/>
            <a:r>
              <a:rPr lang="ru-RU" i="1" dirty="0" smtClean="0"/>
              <a:t>14. занятие дало мне для жизни…</a:t>
            </a:r>
            <a:endParaRPr lang="ru-RU" dirty="0" smtClean="0"/>
          </a:p>
          <a:p>
            <a:pPr lvl="0"/>
            <a:r>
              <a:rPr lang="ru-RU" i="1" dirty="0" smtClean="0"/>
              <a:t>15. мне захотелось…</a:t>
            </a:r>
            <a:endParaRPr lang="ru-RU" dirty="0" smtClean="0"/>
          </a:p>
          <a:p>
            <a:pPr lvl="0"/>
            <a:r>
              <a:rPr lang="ru-RU" i="1" dirty="0" smtClean="0"/>
              <a:t>16. эти знания мне пригодятся…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курсы 09\My Pictures\Фоны\tex\52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35715" r="62500" b="19642"/>
          <a:stretch>
            <a:fillRect/>
          </a:stretch>
        </p:blipFill>
        <p:spPr bwMode="auto">
          <a:xfrm>
            <a:off x="4214810" y="1357298"/>
            <a:ext cx="357190" cy="357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t="35715" r="62500" b="19642"/>
          <a:stretch>
            <a:fillRect/>
          </a:stretch>
        </p:blipFill>
        <p:spPr bwMode="auto">
          <a:xfrm>
            <a:off x="5857884" y="1214422"/>
            <a:ext cx="357190" cy="357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t="35715" r="62500" b="19642"/>
          <a:stretch>
            <a:fillRect/>
          </a:stretch>
        </p:blipFill>
        <p:spPr bwMode="auto">
          <a:xfrm>
            <a:off x="1357290" y="5500702"/>
            <a:ext cx="1357322" cy="5715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t="35715" r="62500" b="19642"/>
          <a:stretch>
            <a:fillRect/>
          </a:stretch>
        </p:blipFill>
        <p:spPr bwMode="auto">
          <a:xfrm>
            <a:off x="6929454" y="2071678"/>
            <a:ext cx="1214446" cy="7143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t="35715" r="62500" b="19642"/>
          <a:stretch>
            <a:fillRect/>
          </a:stretch>
        </p:blipFill>
        <p:spPr bwMode="auto">
          <a:xfrm>
            <a:off x="6072198" y="3071810"/>
            <a:ext cx="357190" cy="357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5715" r="62500" b="19642"/>
          <a:stretch>
            <a:fillRect/>
          </a:stretch>
        </p:blipFill>
        <p:spPr bwMode="auto">
          <a:xfrm>
            <a:off x="6215074" y="4500570"/>
            <a:ext cx="357190" cy="357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t="35715" r="62500" b="19642"/>
          <a:stretch>
            <a:fillRect/>
          </a:stretch>
        </p:blipFill>
        <p:spPr bwMode="auto">
          <a:xfrm>
            <a:off x="2285984" y="2714620"/>
            <a:ext cx="357190" cy="357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t="35715" r="62500" b="19642"/>
          <a:stretch>
            <a:fillRect/>
          </a:stretch>
        </p:blipFill>
        <p:spPr bwMode="auto">
          <a:xfrm>
            <a:off x="7000892" y="3500438"/>
            <a:ext cx="1285884" cy="7143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 t="35715" r="62500" b="19642"/>
          <a:stretch>
            <a:fillRect/>
          </a:stretch>
        </p:blipFill>
        <p:spPr bwMode="auto">
          <a:xfrm>
            <a:off x="500034" y="3643314"/>
            <a:ext cx="357190" cy="357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 t="35715" r="62500" b="19642"/>
          <a:stretch>
            <a:fillRect/>
          </a:stretch>
        </p:blipFill>
        <p:spPr bwMode="auto">
          <a:xfrm>
            <a:off x="1214414" y="2071678"/>
            <a:ext cx="357190" cy="357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5" name="Picture 4"/>
          <p:cNvPicPr>
            <a:picLocks noChangeAspect="1" noChangeArrowheads="1"/>
          </p:cNvPicPr>
          <p:nvPr/>
        </p:nvPicPr>
        <p:blipFill>
          <a:blip r:embed="rId4"/>
          <a:srcRect b="17499"/>
          <a:stretch>
            <a:fillRect/>
          </a:stretch>
        </p:blipFill>
        <p:spPr bwMode="auto">
          <a:xfrm>
            <a:off x="0" y="0"/>
            <a:ext cx="36433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 t="35715" r="62500" b="19642"/>
          <a:stretch>
            <a:fillRect/>
          </a:stretch>
        </p:blipFill>
        <p:spPr bwMode="auto">
          <a:xfrm>
            <a:off x="2928926" y="5643578"/>
            <a:ext cx="357190" cy="357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 t="35715" r="62500" b="19642"/>
          <a:stretch>
            <a:fillRect/>
          </a:stretch>
        </p:blipFill>
        <p:spPr bwMode="auto">
          <a:xfrm>
            <a:off x="2571736" y="4572008"/>
            <a:ext cx="357190" cy="357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 t="35715" r="62500" b="19642"/>
          <a:stretch>
            <a:fillRect/>
          </a:stretch>
        </p:blipFill>
        <p:spPr bwMode="auto">
          <a:xfrm>
            <a:off x="3786182" y="5786454"/>
            <a:ext cx="1428760" cy="6429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 t="35715" r="62500" b="19642"/>
          <a:stretch>
            <a:fillRect/>
          </a:stretch>
        </p:blipFill>
        <p:spPr bwMode="auto">
          <a:xfrm>
            <a:off x="4786314" y="5643578"/>
            <a:ext cx="357190" cy="357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 t="35715" r="62500" b="19642"/>
          <a:stretch>
            <a:fillRect/>
          </a:stretch>
        </p:blipFill>
        <p:spPr bwMode="auto">
          <a:xfrm>
            <a:off x="6000760" y="5286388"/>
            <a:ext cx="1428760" cy="7143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5"/>
          <a:srcRect l="31387" r="49635" b="76666"/>
          <a:stretch>
            <a:fillRect/>
          </a:stretch>
        </p:blipFill>
        <p:spPr bwMode="auto">
          <a:xfrm rot="7712882">
            <a:off x="3566319" y="1039019"/>
            <a:ext cx="247650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5"/>
          <a:srcRect l="31387" r="49635" b="76666"/>
          <a:stretch>
            <a:fillRect/>
          </a:stretch>
        </p:blipFill>
        <p:spPr bwMode="auto">
          <a:xfrm rot="10643986">
            <a:off x="1073150" y="2217738"/>
            <a:ext cx="2476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5"/>
          <a:srcRect l="31387" r="49635" b="76666"/>
          <a:stretch>
            <a:fillRect/>
          </a:stretch>
        </p:blipFill>
        <p:spPr bwMode="auto">
          <a:xfrm rot="6200562">
            <a:off x="4339432" y="-818357"/>
            <a:ext cx="24765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 noChangeArrowheads="1"/>
          </p:cNvPicPr>
          <p:nvPr/>
        </p:nvPicPr>
        <p:blipFill>
          <a:blip r:embed="rId5"/>
          <a:srcRect l="31387" r="49635" b="76666"/>
          <a:stretch>
            <a:fillRect/>
          </a:stretch>
        </p:blipFill>
        <p:spPr bwMode="auto">
          <a:xfrm rot="7098241">
            <a:off x="4206276" y="127616"/>
            <a:ext cx="247650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>
            <a:picLocks noChangeAspect="1" noChangeArrowheads="1"/>
          </p:cNvPicPr>
          <p:nvPr/>
        </p:nvPicPr>
        <p:blipFill>
          <a:blip r:embed="rId5"/>
          <a:srcRect l="31387" r="49635" b="76666"/>
          <a:stretch>
            <a:fillRect/>
          </a:stretch>
        </p:blipFill>
        <p:spPr bwMode="auto">
          <a:xfrm rot="8257636">
            <a:off x="2889250" y="1520825"/>
            <a:ext cx="24765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791200" y="2209800"/>
            <a:ext cx="2819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взаимопонимания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6563" y="3857625"/>
            <a:ext cx="1714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доброты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43625" y="5572125"/>
            <a:ext cx="1571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уважения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8600" y="5867400"/>
            <a:ext cx="152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ира и согласия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3000" y="5638800"/>
            <a:ext cx="243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успешного сотрудничества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" name="Рисунок 29"/>
          <p:cNvPicPr>
            <a:picLocks noChangeAspect="1" noChangeArrowheads="1"/>
          </p:cNvPicPr>
          <p:nvPr/>
        </p:nvPicPr>
        <p:blipFill>
          <a:blip r:embed="rId5"/>
          <a:srcRect l="31387" r="49635" b="76666"/>
          <a:stretch>
            <a:fillRect/>
          </a:stretch>
        </p:blipFill>
        <p:spPr bwMode="auto">
          <a:xfrm rot="7712882">
            <a:off x="3566787" y="1039234"/>
            <a:ext cx="247650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/>
          <a:srcRect b="17499"/>
          <a:stretch>
            <a:fillRect/>
          </a:stretch>
        </p:blipFill>
        <p:spPr bwMode="auto">
          <a:xfrm>
            <a:off x="0" y="0"/>
            <a:ext cx="365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886200" y="457200"/>
            <a:ext cx="42887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Желаю вам: </a:t>
            </a:r>
            <a:endParaRPr lang="ru-RU" sz="60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676400"/>
            <a:ext cx="66383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Comic Sans MS" pitchFamily="66" charset="0"/>
              </a:rPr>
              <a:t>         Учимся </a:t>
            </a:r>
          </a:p>
          <a:p>
            <a:r>
              <a:rPr lang="ru-RU" sz="5400" dirty="0" smtClean="0">
                <a:latin typeface="Comic Sans MS" pitchFamily="66" charset="0"/>
              </a:rPr>
              <a:t>Взаимопониманию</a:t>
            </a:r>
          </a:p>
          <a:p>
            <a:r>
              <a:rPr lang="ru-RU" sz="5400" dirty="0" smtClean="0">
                <a:latin typeface="Comic Sans MS" pitchFamily="66" charset="0"/>
              </a:rPr>
              <a:t> </a:t>
            </a:r>
          </a:p>
          <a:p>
            <a:r>
              <a:rPr lang="ru-RU" sz="5400" dirty="0" smtClean="0">
                <a:latin typeface="Comic Sans MS" pitchFamily="66" charset="0"/>
              </a:rPr>
              <a:t> и сотрудничеству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4" name="Рисунок 3" descr="15-27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276600"/>
            <a:ext cx="1428750" cy="1181100"/>
          </a:xfrm>
          <a:prstGeom prst="rect">
            <a:avLst/>
          </a:prstGeom>
        </p:spPr>
      </p:pic>
      <p:pic>
        <p:nvPicPr>
          <p:cNvPr id="5" name="Рисунок 4" descr="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4343400"/>
            <a:ext cx="1614487" cy="2179308"/>
          </a:xfrm>
          <a:prstGeom prst="rect">
            <a:avLst/>
          </a:prstGeom>
        </p:spPr>
      </p:pic>
      <p:pic>
        <p:nvPicPr>
          <p:cNvPr id="6" name="Рисунок 5" descr="iCA5GAZ6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219200"/>
            <a:ext cx="1362075" cy="14287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676400"/>
            <a:ext cx="7129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«Не важно, будешь ли ты               	лучше кого-то. 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Важно, будешь ли ты лучше, 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чем вчера».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828800"/>
            <a:ext cx="3558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взаимопонимание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1828800"/>
            <a:ext cx="2985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сотрудничество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657600"/>
            <a:ext cx="165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здоровье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657600"/>
            <a:ext cx="231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находчивость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3657600"/>
            <a:ext cx="1616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смелость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3657600"/>
            <a:ext cx="1418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веселье</a:t>
            </a:r>
            <a:endParaRPr lang="ru-RU" sz="28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2667000"/>
            <a:ext cx="4001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Взаимопонимание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0" y="2667000"/>
            <a:ext cx="3383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Сотрудничество</a:t>
            </a:r>
            <a:endParaRPr lang="ru-RU" sz="3600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343400" y="2971800"/>
            <a:ext cx="978408" cy="484632"/>
          </a:xfrm>
          <a:prstGeom prst="rightArrow">
            <a:avLst>
              <a:gd name="adj1" fmla="val 18553"/>
              <a:gd name="adj2" fmla="val 6797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4267200" y="2667000"/>
            <a:ext cx="978408" cy="484632"/>
          </a:xfrm>
          <a:prstGeom prst="leftArrow">
            <a:avLst>
              <a:gd name="adj1" fmla="val 23046"/>
              <a:gd name="adj2" fmla="val 7920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609600"/>
            <a:ext cx="8610600" cy="193899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 Люди становятся одинокими,</a:t>
            </a:r>
          </a:p>
          <a:p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 если вместо мостов они                                      строят стены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" y="0"/>
            <a:ext cx="9117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1371600"/>
            <a:ext cx="472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Задание по группам: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8393773" cy="3508653"/>
          </a:xfrm>
          <a:prstGeom prst="rect">
            <a:avLst/>
          </a:prstGeom>
          <a:noFill/>
          <a:ln w="76200" cmpd="thickThin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   1 группа – сформулируйте понятие «Взаимопонимание»</a:t>
            </a:r>
            <a:r>
              <a:rPr lang="ru-RU" sz="1200" dirty="0" smtClean="0"/>
              <a:t> </a:t>
            </a:r>
          </a:p>
          <a:p>
            <a:endParaRPr lang="ru-RU" sz="1200" dirty="0" smtClean="0"/>
          </a:p>
          <a:p>
            <a:r>
              <a:rPr lang="ru-RU" sz="1200" dirty="0" smtClean="0"/>
              <a:t>      </a:t>
            </a:r>
            <a:r>
              <a:rPr lang="ru-RU" sz="2400" dirty="0" smtClean="0"/>
              <a:t>2 группа -  сформулируйте понятие  «Сотрудничество»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2400" dirty="0" smtClean="0"/>
              <a:t>   3 группа – напишите синонимы к слову «Взаимопонимание»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2400" dirty="0" smtClean="0"/>
              <a:t>   4 группа – напишите синонимы к слову «Сотрудничество»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990600"/>
            <a:ext cx="8253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Взаимопонимание</a:t>
            </a:r>
            <a:r>
              <a:rPr lang="ru-RU" sz="2400" dirty="0" smtClean="0">
                <a:solidFill>
                  <a:schemeClr val="bg1"/>
                </a:solidFill>
              </a:rPr>
              <a:t> – взаимное понимание, полное согласие,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понимание того, что чувствует другой человек.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362200"/>
            <a:ext cx="7045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Сотрудничество </a:t>
            </a:r>
            <a:r>
              <a:rPr lang="ru-RU" sz="2400" dirty="0" smtClean="0">
                <a:solidFill>
                  <a:schemeClr val="bg1"/>
                </a:solidFill>
              </a:rPr>
              <a:t>– совместная деятельность. труд,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                 взаимопомощь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6656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267200"/>
            <a:ext cx="1676400" cy="2259106"/>
          </a:xfrm>
          <a:prstGeom prst="rect">
            <a:avLst/>
          </a:prstGeom>
        </p:spPr>
      </p:pic>
      <p:pic>
        <p:nvPicPr>
          <p:cNvPr id="11" name="Рисунок 10" descr="p_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733800"/>
            <a:ext cx="2514600" cy="1841500"/>
          </a:xfrm>
          <a:prstGeom prst="rect">
            <a:avLst/>
          </a:prstGeom>
        </p:spPr>
      </p:pic>
      <p:pic>
        <p:nvPicPr>
          <p:cNvPr id="13" name="Рисунок 12" descr="___1_~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276600"/>
            <a:ext cx="2481943" cy="1828800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3" name="Рисунок 2" descr="i_0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3228975" cy="4467225"/>
          </a:xfrm>
          <a:prstGeom prst="rect">
            <a:avLst/>
          </a:prstGeom>
        </p:spPr>
      </p:pic>
      <p:pic>
        <p:nvPicPr>
          <p:cNvPr id="4" name="Рисунок 3" descr="7fe43cabe6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68070" y="1295400"/>
            <a:ext cx="3149502" cy="44196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255</Words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DNS1</cp:lastModifiedBy>
  <cp:revision>76</cp:revision>
  <dcterms:modified xsi:type="dcterms:W3CDTF">2015-05-22T17:18:10Z</dcterms:modified>
</cp:coreProperties>
</file>