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56" r:id="rId4"/>
    <p:sldId id="279" r:id="rId5"/>
    <p:sldId id="280" r:id="rId6"/>
    <p:sldId id="283" r:id="rId7"/>
    <p:sldId id="281" r:id="rId8"/>
    <p:sldId id="258" r:id="rId9"/>
    <p:sldId id="259" r:id="rId10"/>
    <p:sldId id="260" r:id="rId11"/>
    <p:sldId id="261" r:id="rId12"/>
    <p:sldId id="262" r:id="rId13"/>
    <p:sldId id="263" r:id="rId14"/>
    <p:sldId id="268" r:id="rId15"/>
    <p:sldId id="269" r:id="rId16"/>
    <p:sldId id="284" r:id="rId17"/>
    <p:sldId id="270" r:id="rId18"/>
    <p:sldId id="272" r:id="rId19"/>
    <p:sldId id="285" r:id="rId20"/>
    <p:sldId id="286" r:id="rId21"/>
    <p:sldId id="287" r:id="rId22"/>
    <p:sldId id="273" r:id="rId23"/>
    <p:sldId id="274" r:id="rId24"/>
    <p:sldId id="289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3B1"/>
    <a:srgbClr val="0038A8"/>
    <a:srgbClr val="004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53;&#1086;&#1074;&#1072;&#1103;%20&#1087;&#1072;&#1087;&#1082;&#1072;%20(2)\&#1088;&#1086;&#1076;&#1080;&#1090;&#1077;&#1083;&#1100;&#1089;&#1082;&#1080;&#1081;%20&#1076;&#1086;&#1084;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ddfun.ru/uploads/posts/2010-01/1264963346-fotopodborka-ponedelnika-163-foto_AddFun.ru_83.jpg" TargetMode="External"/><Relationship Id="rId13" Type="http://schemas.openxmlformats.org/officeDocument/2006/relationships/hyperlink" Target="http://www.tribune.by/wp-content/uploads/2012/06/%D1%81%D0%B5%D0%BC%D1%8C%D1%8F-%D1%81%D1%87%D0%B0%D1%81%D1%82%D1%8C%D0%B5-2.jpg" TargetMode="External"/><Relationship Id="rId3" Type="http://schemas.openxmlformats.org/officeDocument/2006/relationships/hyperlink" Target="http://img1.liveinternet.ru/images/foto/c/0/apps/3/624/3624209_565492.jpg" TargetMode="External"/><Relationship Id="rId7" Type="http://schemas.openxmlformats.org/officeDocument/2006/relationships/hyperlink" Target="http://im2-tub-ru.yandex.net/i?id=dd5489fce18f03ecccfd155a2cf1e27d-130-144&amp;n=21" TargetMode="External"/><Relationship Id="rId12" Type="http://schemas.openxmlformats.org/officeDocument/2006/relationships/hyperlink" Target="http://content.foto.mail.ru/mail/valentina_2007_8/_blogs/i-1413.jpg" TargetMode="External"/><Relationship Id="rId2" Type="http://schemas.openxmlformats.org/officeDocument/2006/relationships/hyperlink" Target="http://www.mytml.com/uploads/posts/2014-04/1397811873_xolerik-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mlib.ru/img/g/gera_g/pest4_03/pest4_03-1.jpg" TargetMode="External"/><Relationship Id="rId11" Type="http://schemas.openxmlformats.org/officeDocument/2006/relationships/hyperlink" Target="http://www.fitolimp.ru/upload/medialibrary/6d9/79468414_mamo.jpg" TargetMode="External"/><Relationship Id="rId5" Type="http://schemas.openxmlformats.org/officeDocument/2006/relationships/hyperlink" Target="http://fieryfaculty.clan.su/kljuchik.jpg" TargetMode="External"/><Relationship Id="rId10" Type="http://schemas.openxmlformats.org/officeDocument/2006/relationships/hyperlink" Target="http://s1.maminklub.lv/uploads/20130611135702-31968.jpg" TargetMode="External"/><Relationship Id="rId4" Type="http://schemas.openxmlformats.org/officeDocument/2006/relationships/hyperlink" Target="http://elitefon.ru/large/201211/25268.jpg" TargetMode="External"/><Relationship Id="rId9" Type="http://schemas.openxmlformats.org/officeDocument/2006/relationships/hyperlink" Target="http://www3.pravmir.ru/wp-content/uploads/2014/02/63447887_mother_telling_off_son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3960439"/>
          </a:xfrm>
        </p:spPr>
        <p:txBody>
          <a:bodyPr>
            <a:normAutofit/>
          </a:bodyPr>
          <a:lstStyle/>
          <a:p>
            <a:r>
              <a:rPr lang="ru-RU" sz="12000" b="1" i="1" kern="10" dirty="0">
                <a:ln w="28575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Добрый</a:t>
            </a:r>
            <a:br>
              <a:rPr lang="ru-RU" sz="12000" b="1" i="1" kern="10" dirty="0">
                <a:ln w="28575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</a:br>
            <a:r>
              <a:rPr lang="ru-RU" sz="12000" b="1" i="1" kern="10" dirty="0">
                <a:ln w="28575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  день!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Пантелеева И.В., учитель начальных классов МОУ «СОШ №1 г. Пугачева имени Т.Г.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Мазура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61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Ключ к тесту</a:t>
            </a:r>
            <a:endParaRPr lang="ru-RU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– 2 балла</a:t>
            </a:r>
          </a:p>
          <a:p>
            <a:pPr>
              <a:buNone/>
            </a:pP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Иногда – 0 баллов</a:t>
            </a:r>
          </a:p>
          <a:p>
            <a:pPr>
              <a:buNone/>
            </a:pP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Нет – 0 баллов</a:t>
            </a:r>
          </a:p>
        </p:txBody>
      </p:sp>
      <p:pic>
        <p:nvPicPr>
          <p:cNvPr id="4" name="Рисунок 3" descr="Hidden administrator 2 1 клю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04864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Менее 6 баллов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u="sng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         О 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настоящем воспитании вы имеете довольно смутное 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представление. 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И хотя говорят, что начинать никогда не поздно, советуем вам не уповать на эту поговорку и, не мешкая заняться повышением своего образования в этой области.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От 7 до 14 баллов. </a:t>
            </a:r>
          </a:p>
          <a:p>
            <a:pPr>
              <a:buNone/>
            </a:pP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         Вы 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не делаете крупных ошибок в воспитании, но всё же кое в чём над собой и своими итогами в этой области вам следовало бы задуматься.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Более 15 баллов.</a:t>
            </a:r>
          </a:p>
          <a:p>
            <a:pPr>
              <a:buNone/>
            </a:pP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         Вы 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вполне справляетесь со своими родительскими обязанностями. И тем не менее не удастся ли ещё что-то немного улучшить?</a:t>
            </a:r>
            <a:endParaRPr lang="ru-RU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Там, где нет мудрости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родительского воспитания,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любовь матери и отца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к детям уродует их»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В.А. Сухомлинский) </a:t>
            </a:r>
            <a:endParaRPr lang="ru-RU" sz="2800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реев Гера. истинно арийский Попаданец, книга 4 - глава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endParaRPr lang="ru-RU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оспитание детей Ислам - форум Исламский. Для мусульман и интересующихся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599656" cy="430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Детей учит то, </a:t>
            </a:r>
            <a:b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что их окружает…</a:t>
            </a:r>
            <a:endParaRPr lang="ru-RU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Если: </a:t>
            </a:r>
            <a:endParaRPr lang="ru-RU" sz="2800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критикуют, он 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учится 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………. </a:t>
            </a:r>
            <a:r>
              <a:rPr lang="ru-RU" sz="2800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ребёнок живет во вражде, он учится …….. ;</a:t>
            </a:r>
            <a:endParaRPr lang="ru-RU" sz="2800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ебёнок растет в упреках, он учится ……….;</a:t>
            </a:r>
            <a:endParaRPr lang="ru-RU" sz="2800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ебёнок растет в терпимости, он учится ……;</a:t>
            </a:r>
            <a:endParaRPr lang="ru-RU" sz="2800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ебёнка хвалят, он учится ……….;</a:t>
            </a:r>
            <a:endParaRPr lang="ru-RU" sz="2800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ебёнок растет в честности, он учится ……..;</a:t>
            </a:r>
            <a:endParaRPr lang="ru-RU" sz="2800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ебёнок растет в безопасности,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он учится ……;</a:t>
            </a:r>
            <a:endParaRPr lang="ru-RU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ебёнка поддерживают, он учится …….;</a:t>
            </a:r>
            <a:endParaRPr lang="ru-RU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ебёнка высмеивают, он учится ……..;</a:t>
            </a:r>
          </a:p>
          <a:p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живёт в атмосфере дружбы и чувствует себя 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нужным, он учится ……. . </a:t>
            </a:r>
            <a:endParaRPr lang="ru-RU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Учить ребёнка видеть и понимать людей, пробуждать чуткость сердца к окружающему миру, ко всему, что создаёт человек, что служит человеку, 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к самому человеку.</a:t>
            </a:r>
            <a:endParaRPr lang="ru-RU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бсуждения Страна моей души Группы Мой Ми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717032"/>
            <a:ext cx="33169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96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 Ребенок – зеркало семьи</a:t>
            </a:r>
            <a:endParaRPr lang="ru-RU" sz="4000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Женские Советы - Кроха - форум для батьків, вагітність, календар вагітності, роди, виховання діток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92034" y="1600200"/>
            <a:ext cx="67599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Помните</a:t>
            </a:r>
            <a:endParaRPr lang="ru-RU" sz="4000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, что тесто, как замесил, так и выросло.</a:t>
            </a:r>
          </a:p>
          <a:p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Пороки ребёнка не рождаются, а воспитываются.</a:t>
            </a:r>
          </a:p>
          <a:p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Верная указка не кулак, а ласка.</a:t>
            </a:r>
          </a:p>
          <a:p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Засиженное яйцо всегда болтун, занянченный сын всегда шатун.</a:t>
            </a:r>
          </a:p>
          <a:p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Хорошему надо учиться 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а плохому и часа хватит.</a:t>
            </a:r>
            <a:endParaRPr lang="ru-RU" sz="2800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ogo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92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Покинут счастьем будет тот,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Кого ребёнком плохо воспитали,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Побег зелёный выпрямить легко,</a:t>
            </a:r>
          </a:p>
          <a:p>
            <a:pPr>
              <a:buNone/>
            </a:pPr>
            <a:endParaRPr lang="ru-RU" sz="2800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Сухую ветвь один огонь исправит.</a:t>
            </a:r>
            <a:endParaRPr lang="ru-RU" sz="2800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оспитание ребенка холерика - Все по ключевому 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7166"/>
            <a:ext cx="224592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еленая ветка wallpapers 3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140968"/>
            <a:ext cx="23580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рава, ветка, Макро, сухая, осень обои на рабочий стол и картинки 5755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437112"/>
            <a:ext cx="22459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19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82453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«Душа ребёнка </a:t>
            </a:r>
            <a:r>
              <a:rPr lang="ru-RU" sz="5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подобна </a:t>
            </a:r>
            <a:r>
              <a:rPr lang="ru-RU" sz="5400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скрипке, как </a:t>
            </a:r>
            <a:r>
              <a:rPr lang="ru-RU" sz="5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5400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ней прикоснёшься, </a:t>
            </a:r>
            <a:r>
              <a:rPr lang="ru-RU" sz="5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5400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она и зазвучит».</a:t>
            </a:r>
            <a:br>
              <a:rPr lang="ru-RU" sz="5400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86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  <a:defRPr/>
            </a:pP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Родителям принять к сведению информацию, полученную сегодня на собрании.</a:t>
            </a:r>
          </a:p>
          <a:p>
            <a:pPr marL="514350" indent="-514350">
              <a:buAutoNum type="arabicPeriod"/>
              <a:defRPr/>
            </a:pP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Исключить применение негативных типов воспитания в семье.</a:t>
            </a:r>
          </a:p>
          <a:p>
            <a:pPr marL="514350" indent="-514350">
              <a:buAutoNum type="arabicPeriod"/>
              <a:defRPr/>
            </a:pP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Уделять больше внимания и любви своим детям, как самому дорогому существу на Земле.</a:t>
            </a:r>
            <a:endParaRPr lang="ru-RU" sz="2800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PE0227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12441"/>
            <a:ext cx="19288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555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В семейной жизни вам желаем счастья!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Пусть ваши дети крепко любят вас!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Пусть стороной вас обойдут ненастья,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И солнечным пусть будет каждый час!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Всем нам счастья, мира и добра!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Пусть радость царит в ваших семьях всегда!</a:t>
            </a:r>
          </a:p>
        </p:txBody>
      </p:sp>
      <p:pic>
        <p:nvPicPr>
          <p:cNvPr id="4" name="Picture 2" descr="F:\семья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365104"/>
            <a:ext cx="2952329" cy="2214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ыходные всей семье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smtClean="0"/>
          </a:p>
        </p:txBody>
      </p:sp>
      <p:sp>
        <p:nvSpPr>
          <p:cNvPr id="39939" name="WordArt 2"/>
          <p:cNvSpPr>
            <a:spLocks noChangeArrowheads="1" noChangeShapeType="1" noTextEdit="1"/>
          </p:cNvSpPr>
          <p:nvPr/>
        </p:nvSpPr>
        <p:spPr bwMode="auto">
          <a:xfrm>
            <a:off x="971550" y="836613"/>
            <a:ext cx="7200900" cy="496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Благодарю</a:t>
            </a:r>
          </a:p>
          <a:p>
            <a:pPr algn="ctr"/>
            <a:r>
              <a:rPr lang="ru-RU" sz="3600" b="1" i="1" kern="10" dirty="0">
                <a:ln w="1905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за понимание и</a:t>
            </a:r>
          </a:p>
          <a:p>
            <a:pPr algn="ctr"/>
            <a:r>
              <a:rPr lang="ru-RU" sz="3600" b="1" i="1" kern="10" dirty="0">
                <a:ln w="1905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сотрудничество!</a:t>
            </a:r>
          </a:p>
        </p:txBody>
      </p:sp>
      <p:pic>
        <p:nvPicPr>
          <p:cNvPr id="39940" name="Picture 3" descr="2f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603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6" descr="2f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одительский д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143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2f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293" y="5708149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8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u="sng" dirty="0" smtClean="0">
                <a:hlinkClick r:id="rId2"/>
              </a:rPr>
              <a:t>http://www.mytml.com/uploads/posts/2014-04/1397811873_xolerik-4.jpg</a:t>
            </a:r>
            <a:endParaRPr lang="ru-RU" u="sng" dirty="0" smtClean="0"/>
          </a:p>
          <a:p>
            <a:r>
              <a:rPr lang="ru-RU" u="sng" dirty="0" smtClean="0">
                <a:hlinkClick r:id="rId3"/>
              </a:rPr>
              <a:t>http://img1.liveinternet.ru/images/foto/c/0/apps/3/624/3624209_565492.jpg</a:t>
            </a:r>
            <a:endParaRPr lang="ru-RU" u="sng" dirty="0" smtClean="0"/>
          </a:p>
          <a:p>
            <a:r>
              <a:rPr lang="ru-RU" u="sng" dirty="0" smtClean="0">
                <a:hlinkClick r:id="rId4"/>
              </a:rPr>
              <a:t>http://elitefon.ru/large/201211/25268.jpg</a:t>
            </a:r>
            <a:endParaRPr lang="ru-RU" u="sng" dirty="0" smtClean="0"/>
          </a:p>
          <a:p>
            <a:r>
              <a:rPr lang="ru-RU" u="sng" dirty="0" smtClean="0">
                <a:hlinkClick r:id="rId5"/>
              </a:rPr>
              <a:t>http://fieryfaculty.clan.su/kljuchik.jpg</a:t>
            </a:r>
            <a:endParaRPr lang="ru-RU" u="sng" dirty="0" smtClean="0"/>
          </a:p>
          <a:p>
            <a:r>
              <a:rPr lang="ru-RU" u="sng" dirty="0" smtClean="0">
                <a:hlinkClick r:id="rId6"/>
              </a:rPr>
              <a:t>http://samlib.ru/img/g/gera_g/pest4_03/pest4_03-1.jpg</a:t>
            </a:r>
            <a:endParaRPr lang="ru-RU" u="sng" dirty="0" smtClean="0"/>
          </a:p>
          <a:p>
            <a:r>
              <a:rPr lang="ru-RU" u="sng" dirty="0" smtClean="0">
                <a:hlinkClick r:id="rId7"/>
              </a:rPr>
              <a:t>http://im2-tub-ru.yandex.net/i?id=dd5489fce18f03ecccfd155a2cf1e27d-130-144&amp;n=21</a:t>
            </a:r>
            <a:endParaRPr lang="ru-RU" u="sng" dirty="0" smtClean="0"/>
          </a:p>
          <a:p>
            <a:r>
              <a:rPr lang="ru-RU" u="sng" dirty="0" smtClean="0">
                <a:hlinkClick r:id="rId8"/>
              </a:rPr>
              <a:t>http://addfun.ru/uploads/posts/2010-01/1264963346-fotopodborka-ponedelnika-163-foto_AddFun.ru_83.jpg</a:t>
            </a:r>
            <a:endParaRPr lang="ru-RU" u="sng" dirty="0" smtClean="0"/>
          </a:p>
          <a:p>
            <a:r>
              <a:rPr lang="ru-RU" u="sng" dirty="0" smtClean="0">
                <a:hlinkClick r:id="rId9"/>
              </a:rPr>
              <a:t>http://www3.pravmir.ru/wp-content/uploads/2014/02/63447887_mother_telling_off_son.jpg</a:t>
            </a:r>
            <a:endParaRPr lang="ru-RU" u="sng" dirty="0" smtClean="0"/>
          </a:p>
          <a:p>
            <a:r>
              <a:rPr lang="ru-RU" u="sng" dirty="0" smtClean="0">
                <a:hlinkClick r:id="rId10"/>
              </a:rPr>
              <a:t>http://s1.maminklub.lv/uploads/20130611135702-31968.jpg</a:t>
            </a:r>
            <a:endParaRPr lang="ru-RU" u="sng" dirty="0" smtClean="0"/>
          </a:p>
          <a:p>
            <a:r>
              <a:rPr lang="ru-RU" u="sng" dirty="0" smtClean="0">
                <a:hlinkClick r:id="rId11"/>
              </a:rPr>
              <a:t>http://www.fitolimp.ru/upload/medialibrary/6d9/79468414_mamo.jpg</a:t>
            </a:r>
            <a:endParaRPr lang="ru-RU" u="sng" dirty="0" smtClean="0"/>
          </a:p>
          <a:p>
            <a:r>
              <a:rPr lang="ru-RU" u="sng" dirty="0" smtClean="0">
                <a:hlinkClick r:id="rId12"/>
              </a:rPr>
              <a:t>http://content.foto.mail.ru/mail/valentina_2007_8/_blogs/i-1413.jpg</a:t>
            </a:r>
            <a:endParaRPr lang="ru-RU" u="sng" dirty="0" smtClean="0"/>
          </a:p>
          <a:p>
            <a:r>
              <a:rPr lang="ru-RU" u="sng" dirty="0" smtClean="0">
                <a:hlinkClick r:id="rId13"/>
              </a:rPr>
              <a:t>http://www.tribune.by/wp-content/uploads/2012/06/%D1%81%D0%B5%D0%BC%D1%8C%D1%8F-%D1%81%D1%87%D0%B0%D1%81%D1%82%D1%8C%D0%B5-2.jpg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3000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 в начальной школе: Часть </a:t>
            </a:r>
            <a:r>
              <a:rPr lang="de-DE" sz="3000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3000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/сост. Н.А. Горбунова. – Волгоград: Учитель – АСТ, </a:t>
            </a:r>
            <a:r>
              <a:rPr lang="ru-RU" sz="3000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2010.  </a:t>
            </a:r>
            <a:endParaRPr lang="ru-RU" sz="3000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3000" dirty="0" err="1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Кавашкина</a:t>
            </a:r>
            <a:r>
              <a:rPr lang="ru-RU" sz="3000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О.Д. Влияние престижных установок родителей на развитие личности ребёнка. /Начальная школа.</a:t>
            </a:r>
          </a:p>
          <a:p>
            <a:r>
              <a:rPr lang="ru-RU" sz="3000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3000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Миллер В.С. Как по-настоящему любить ребёнка. /Классный руководитель.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8A8"/>
                </a:solidFill>
                <a:latin typeface="Times New Roman" pitchFamily="18" charset="0"/>
                <a:cs typeface="Times New Roman" pitchFamily="18" charset="0"/>
              </a:rPr>
              <a:t>Тема собрания </a:t>
            </a:r>
            <a:r>
              <a:rPr lang="ru-RU" sz="3600" dirty="0" smtClean="0">
                <a:solidFill>
                  <a:srgbClr val="0038A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38A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«Ребёнок учиться тому, что видит у себя в дому»</a:t>
            </a:r>
            <a:endParaRPr lang="ru-RU" sz="4800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56597"/>
              </p:ext>
            </p:extLst>
          </p:nvPr>
        </p:nvGraphicFramePr>
        <p:xfrm>
          <a:off x="2123728" y="1196752"/>
          <a:ext cx="6264696" cy="475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3" imgW="5714286" imgH="3809524" progId="MSPhotoEd.3">
                  <p:embed/>
                </p:oleObj>
              </mc:Choice>
              <mc:Fallback>
                <p:oleObj name="Photo Editor Photo" r:id="rId3" imgW="5714286" imgH="380952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196752"/>
                        <a:ext cx="6264696" cy="4759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>
                        <a:outerShdw dist="125724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5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 Задачи </a:t>
            </a:r>
            <a:r>
              <a:rPr lang="ru-RU" sz="3200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родителей в воспитании </a:t>
            </a:r>
            <a:r>
              <a:rPr lang="ru-RU" sz="32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  культуры </a:t>
            </a:r>
            <a:r>
              <a:rPr lang="ru-RU" sz="3200" b="1" dirty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поведения у детей: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400" dirty="0" smtClean="0"/>
          </a:p>
          <a:p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воспитание уважения к людям и результатам их труда;</a:t>
            </a:r>
          </a:p>
          <a:p>
            <a:endParaRPr lang="ru-RU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правила поведения и хорошие манеры в гостях, дома, на улице, в общественных местах;</a:t>
            </a:r>
          </a:p>
          <a:p>
            <a:pPr marL="0" indent="0">
              <a:buNone/>
            </a:pPr>
            <a:endParaRPr lang="ru-RU" b="1" dirty="0" smtClean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культура речи ребенка</a:t>
            </a:r>
            <a:endParaRPr lang="ru-RU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2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      Личный пример – это основное </a:t>
            </a:r>
            <a:b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      условие воспитания культуры у детей</a:t>
            </a:r>
            <a:endParaRPr lang="ru-RU" sz="2800" b="1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сем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700808"/>
            <a:ext cx="5738411" cy="44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0063921">
            <a:off x="6508078" y="4473143"/>
            <a:ext cx="2354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Тест «Какие мы родители»</a:t>
            </a:r>
            <a:b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(да, иногда, нет)</a:t>
            </a:r>
            <a:endParaRPr lang="ru-RU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Следите ли вы за статьями в журналах, программами по телевидению и радио на тему воспитания? Читаете ли время от времени книги на эту тему?</a:t>
            </a:r>
          </a:p>
          <a:p>
            <a: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Единодушны ли вы с вашим супругом в воспитании детей?</a:t>
            </a:r>
          </a:p>
          <a:p>
            <a: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Если ребёнок предлагает вам свою помощь, примите ли вы её, даже если при этом дело может задержаться, а то и вовсе остановиться?</a:t>
            </a:r>
          </a:p>
          <a:p>
            <a: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Ваш ребёнок совершил проступок. Задумаетесь ли вы в таком случае, не является ли его поведение результатом вашего воспитания?</a:t>
            </a:r>
          </a:p>
          <a:p>
            <a: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Используете ли вы форму запрета или приказа только тогда, когда это действительно необходимо?</a:t>
            </a:r>
            <a:endParaRPr lang="ru-RU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Считаете ли вы, что последовательность есть один из основных педагогических принципов?</a:t>
            </a:r>
          </a:p>
          <a:p>
            <a: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Сознаёте ли вы, что среда, окружающая ребёнка , оказывает на него существенное влияние.</a:t>
            </a:r>
          </a:p>
          <a:p>
            <a: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Признаёте ли вы, что спорт и физкультура имеют большое значение для гармоничного развития ребёнка?</a:t>
            </a:r>
          </a:p>
          <a:p>
            <a: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Сумеете ли вы не приказать, а попросить о чём-либо своего ребёнка?</a:t>
            </a:r>
          </a:p>
          <a:p>
            <a:r>
              <a:rPr lang="ru-RU" dirty="0" smtClean="0">
                <a:solidFill>
                  <a:srgbClr val="1B13B1"/>
                </a:solidFill>
                <a:latin typeface="Times New Roman" pitchFamily="18" charset="0"/>
                <a:cs typeface="Times New Roman" pitchFamily="18" charset="0"/>
              </a:rPr>
              <a:t>Неприятно ли вам «отделываться» от ребёнка фразой типа «У меня нет времени» или «Подожди, пока я закончу работу»?</a:t>
            </a:r>
            <a:endParaRPr lang="ru-RU" dirty="0">
              <a:solidFill>
                <a:srgbClr val="1B13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406</TotalTime>
  <Words>750</Words>
  <Application>Microsoft Office PowerPoint</Application>
  <PresentationFormat>Экран (4:3)</PresentationFormat>
  <Paragraphs>105</Paragraphs>
  <Slides>26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радуга</vt:lpstr>
      <vt:lpstr>Photo Editor Photo</vt:lpstr>
      <vt:lpstr>Добрый    день!</vt:lpstr>
      <vt:lpstr>Презентация PowerPoint</vt:lpstr>
      <vt:lpstr>Тема собрания   «Ребёнок учиться тому, что видит у себя в дому»</vt:lpstr>
      <vt:lpstr>Презентация PowerPoint</vt:lpstr>
      <vt:lpstr>Презентация PowerPoint</vt:lpstr>
      <vt:lpstr>  Задачи родителей в воспитании     культуры поведения у детей:</vt:lpstr>
      <vt:lpstr>       Личный пример – это основное        условие воспитания культуры у детей</vt:lpstr>
      <vt:lpstr>       Тест «Какие мы родители» (да, иногда, нет)</vt:lpstr>
      <vt:lpstr>Презентация PowerPoint</vt:lpstr>
      <vt:lpstr>Ключ к тесту</vt:lpstr>
      <vt:lpstr>Презентация PowerPoint</vt:lpstr>
      <vt:lpstr>Презентация PowerPoint</vt:lpstr>
      <vt:lpstr>В. А. Сухомлинский</vt:lpstr>
      <vt:lpstr>Детей учит то,  что их окружает…</vt:lpstr>
      <vt:lpstr>Презентация PowerPoint</vt:lpstr>
      <vt:lpstr>Презентация PowerPoint</vt:lpstr>
      <vt:lpstr>  Ребенок – зеркало семьи</vt:lpstr>
      <vt:lpstr>Помните</vt:lpstr>
      <vt:lpstr>Презентация PowerPoint</vt:lpstr>
      <vt:lpstr>«Душа ребёнка  подобна скрипке, как  к ней прикоснёшься,  так она и зазвучит». </vt:lpstr>
      <vt:lpstr>Решение. </vt:lpstr>
      <vt:lpstr>Презентация PowerPoint</vt:lpstr>
      <vt:lpstr>Презентация PowerPoint</vt:lpstr>
      <vt:lpstr>Презентация PowerPoint</vt:lpstr>
      <vt:lpstr>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Ребёнок учиться тому, что видит у себя в дому.</dc:title>
  <dc:creator>Лена</dc:creator>
  <cp:lastModifiedBy>User</cp:lastModifiedBy>
  <cp:revision>37</cp:revision>
  <dcterms:created xsi:type="dcterms:W3CDTF">2015-03-18T17:18:55Z</dcterms:created>
  <dcterms:modified xsi:type="dcterms:W3CDTF">2015-12-20T14:06:38Z</dcterms:modified>
</cp:coreProperties>
</file>