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8" r:id="rId3"/>
    <p:sldId id="259" r:id="rId4"/>
    <p:sldId id="260" r:id="rId5"/>
    <p:sldId id="261" r:id="rId6"/>
    <p:sldId id="262" r:id="rId7"/>
    <p:sldId id="294" r:id="rId8"/>
    <p:sldId id="288" r:id="rId9"/>
    <p:sldId id="289" r:id="rId10"/>
    <p:sldId id="293" r:id="rId11"/>
    <p:sldId id="275" r:id="rId12"/>
    <p:sldId id="276" r:id="rId13"/>
    <p:sldId id="266" r:id="rId14"/>
    <p:sldId id="268" r:id="rId15"/>
    <p:sldId id="274" r:id="rId16"/>
    <p:sldId id="270" r:id="rId17"/>
    <p:sldId id="277" r:id="rId18"/>
    <p:sldId id="279" r:id="rId19"/>
    <p:sldId id="280" r:id="rId20"/>
    <p:sldId id="278" r:id="rId21"/>
    <p:sldId id="281" r:id="rId22"/>
    <p:sldId id="282" r:id="rId23"/>
    <p:sldId id="283" r:id="rId24"/>
    <p:sldId id="284" r:id="rId25"/>
    <p:sldId id="285" r:id="rId26"/>
    <p:sldId id="290" r:id="rId27"/>
    <p:sldId id="291" r:id="rId28"/>
    <p:sldId id="292" r:id="rId29"/>
    <p:sldId id="271" r:id="rId30"/>
    <p:sldId id="257" r:id="rId3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FF"/>
    <a:srgbClr val="00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34615" autoAdjust="0"/>
    <p:restoredTop sz="86408" autoAdjust="0"/>
  </p:normalViewPr>
  <p:slideViewPr>
    <p:cSldViewPr>
      <p:cViewPr varScale="1">
        <p:scale>
          <a:sx n="60" d="100"/>
          <a:sy n="60" d="100"/>
        </p:scale>
        <p:origin x="-31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CE8119-0EEF-49B8-B595-DE8D856D40AE}" type="datetimeFigureOut">
              <a:rPr lang="ru-RU" smtClean="0"/>
              <a:pPr/>
              <a:t>03.11.2017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46826E-E11A-43C8-A3C1-9EC1D795B9F7}" type="slidenum">
              <a:rPr lang="ru-RU" smtClean="0"/>
              <a:pPr/>
              <a:t>‹#›</a:t>
            </a:fld>
            <a:endParaRPr lang="ru-RU"/>
          </a:p>
        </p:txBody>
      </p:sp>
    </p:spTree>
    <p:extLst>
      <p:ext uri="{BB962C8B-B14F-4D97-AF65-F5344CB8AC3E}">
        <p14:creationId xmlns:p14="http://schemas.microsoft.com/office/powerpoint/2010/main" xmlns="" val="2819898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546826E-E11A-43C8-A3C1-9EC1D795B9F7}" type="slidenum">
              <a:rPr lang="ru-RU" smtClean="0"/>
              <a:pPr/>
              <a:t>13</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546826E-E11A-43C8-A3C1-9EC1D795B9F7}" type="slidenum">
              <a:rPr lang="ru-RU" smtClean="0"/>
              <a:pPr/>
              <a:t>16</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546826E-E11A-43C8-A3C1-9EC1D795B9F7}" type="slidenum">
              <a:rPr lang="ru-RU" smtClean="0"/>
              <a:pPr/>
              <a:t>18</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546826E-E11A-43C8-A3C1-9EC1D795B9F7}" type="slidenum">
              <a:rPr lang="ru-RU" smtClean="0"/>
              <a:pPr/>
              <a:t>20</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546826E-E11A-43C8-A3C1-9EC1D795B9F7}" type="slidenum">
              <a:rPr lang="ru-RU" smtClean="0"/>
              <a:pPr/>
              <a:t>24</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03.11.2017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wheel spokes="8"/>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03.11.2017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wheel spokes="8"/>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03.11.2017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wheel spokes="8"/>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03.11.2017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wheel spokes="8"/>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03.11.2017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wheel spokes="8"/>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03.11.2017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wheel spokes="8"/>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03.11.2017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wheel spokes="8"/>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03.11.2017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wheel spokes="8"/>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03.11.2017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wheel spokes="8"/>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03.11.2017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wheel spokes="8"/>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03.11.2017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wheel spokes="8"/>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03.11.2017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wheel spokes="8"/>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hyperlink" Target="http://xallyava.ru/images/Nowogodnie/Traditsiy_Rozdestwa/d89ac59276ab1ddd24fe4f7672662649.jp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34.jpeg"/></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40.jpeg"/></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2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фон.jpg"/>
          <p:cNvPicPr>
            <a:picLocks noChangeAspect="1"/>
          </p:cNvPicPr>
          <p:nvPr/>
        </p:nvPicPr>
        <p:blipFill>
          <a:blip r:embed="rId2" cstate="print"/>
          <a:stretch>
            <a:fillRect/>
          </a:stretch>
        </p:blipFill>
        <p:spPr>
          <a:xfrm>
            <a:off x="-1" y="0"/>
            <a:ext cx="9143999" cy="6858000"/>
          </a:xfrm>
          <a:prstGeom prst="rect">
            <a:avLst/>
          </a:prstGeom>
        </p:spPr>
      </p:pic>
      <p:sp>
        <p:nvSpPr>
          <p:cNvPr id="8" name="TextBox 7"/>
          <p:cNvSpPr txBox="1"/>
          <p:nvPr/>
        </p:nvSpPr>
        <p:spPr>
          <a:xfrm>
            <a:off x="467544" y="3524529"/>
            <a:ext cx="5439949" cy="2554545"/>
          </a:xfrm>
          <a:prstGeom prst="rect">
            <a:avLst/>
          </a:prstGeom>
          <a:noFill/>
        </p:spPr>
        <p:txBody>
          <a:bodyPr wrap="square" rtlCol="0">
            <a:spAutoFit/>
          </a:bodyPr>
          <a:lstStyle/>
          <a:p>
            <a:r>
              <a:rPr lang="ru-RU" sz="2000" b="1" dirty="0" smtClean="0">
                <a:solidFill>
                  <a:schemeClr val="bg1"/>
                </a:solidFill>
              </a:rPr>
              <a:t>Авторы проекта: </a:t>
            </a:r>
          </a:p>
          <a:p>
            <a:r>
              <a:rPr lang="ru-RU" sz="2000" b="1" dirty="0" smtClean="0">
                <a:solidFill>
                  <a:schemeClr val="bg1"/>
                </a:solidFill>
              </a:rPr>
              <a:t>учащиеся 8в класса</a:t>
            </a:r>
          </a:p>
          <a:p>
            <a:r>
              <a:rPr lang="ru-RU" sz="2000" b="1" dirty="0" smtClean="0">
                <a:solidFill>
                  <a:schemeClr val="bg1"/>
                </a:solidFill>
              </a:rPr>
              <a:t>Барышникова Алина, Борисова Софья, Сорокина Софья</a:t>
            </a:r>
          </a:p>
          <a:p>
            <a:endParaRPr lang="ru-RU" sz="2000" b="1" dirty="0">
              <a:solidFill>
                <a:schemeClr val="bg1"/>
              </a:solidFill>
            </a:endParaRPr>
          </a:p>
          <a:p>
            <a:pPr algn="r"/>
            <a:r>
              <a:rPr lang="ru-RU" sz="2000" b="1" dirty="0" smtClean="0">
                <a:solidFill>
                  <a:schemeClr val="bg1"/>
                </a:solidFill>
              </a:rPr>
              <a:t>Руководители: </a:t>
            </a:r>
          </a:p>
          <a:p>
            <a:pPr algn="r"/>
            <a:r>
              <a:rPr lang="ru-RU" sz="2000" b="1" dirty="0" smtClean="0">
                <a:solidFill>
                  <a:schemeClr val="bg1"/>
                </a:solidFill>
              </a:rPr>
              <a:t>Антонова Н.Н. – учитель технологии</a:t>
            </a:r>
          </a:p>
          <a:p>
            <a:pPr algn="r"/>
            <a:r>
              <a:rPr lang="ru-RU" sz="2000" b="1" dirty="0" smtClean="0">
                <a:solidFill>
                  <a:schemeClr val="bg1"/>
                </a:solidFill>
              </a:rPr>
              <a:t>Литвинова Т.В. – учитель ИЗО </a:t>
            </a:r>
          </a:p>
        </p:txBody>
      </p:sp>
      <p:pic>
        <p:nvPicPr>
          <p:cNvPr id="1028" name="Picture 4" descr="http://liubavyshka.ru/_ph/46/2/334356368.gif?1420399413"/>
          <p:cNvPicPr>
            <a:picLocks noChangeAspect="1" noChangeArrowheads="1" noCrop="1"/>
          </p:cNvPicPr>
          <p:nvPr/>
        </p:nvPicPr>
        <p:blipFill>
          <a:blip r:embed="rId3" cstate="print"/>
          <a:srcRect/>
          <a:stretch>
            <a:fillRect/>
          </a:stretch>
        </p:blipFill>
        <p:spPr bwMode="auto">
          <a:xfrm>
            <a:off x="5436096" y="3068960"/>
            <a:ext cx="3417168" cy="3417168"/>
          </a:xfrm>
          <a:prstGeom prst="rect">
            <a:avLst/>
          </a:prstGeom>
          <a:noFill/>
        </p:spPr>
      </p:pic>
      <p:sp>
        <p:nvSpPr>
          <p:cNvPr id="7" name="TextBox 6"/>
          <p:cNvSpPr txBox="1"/>
          <p:nvPr/>
        </p:nvSpPr>
        <p:spPr>
          <a:xfrm>
            <a:off x="2857488" y="488889"/>
            <a:ext cx="6107000" cy="1261884"/>
          </a:xfrm>
          <a:prstGeom prst="rect">
            <a:avLst/>
          </a:prstGeom>
          <a:noFill/>
        </p:spPr>
        <p:txBody>
          <a:bodyPr wrap="square" rtlCol="0">
            <a:spAutoFit/>
          </a:bodyPr>
          <a:lstStyle/>
          <a:p>
            <a:pPr lvl="0" algn="ctr" fontAlgn="base">
              <a:spcBef>
                <a:spcPct val="0"/>
              </a:spcBef>
              <a:spcAft>
                <a:spcPct val="0"/>
              </a:spcAft>
            </a:pPr>
            <a:r>
              <a:rPr lang="ru-RU" sz="1600" dirty="0" smtClean="0">
                <a:solidFill>
                  <a:schemeClr val="bg1"/>
                </a:solidFill>
                <a:effectLst>
                  <a:outerShdw blurRad="38100" dist="38100" dir="2700000" algn="tl">
                    <a:srgbClr val="000000">
                      <a:alpha val="43137"/>
                    </a:srgbClr>
                  </a:outerShdw>
                </a:effectLst>
                <a:ea typeface="Calibri" pitchFamily="34" charset="0"/>
                <a:cs typeface="Times New Roman" pitchFamily="18" charset="0"/>
              </a:rPr>
              <a:t>Муниципальное бюджетное общеобразовательное учреждение </a:t>
            </a:r>
            <a:endParaRPr lang="ru-RU" sz="1600" dirty="0" smtClean="0">
              <a:solidFill>
                <a:schemeClr val="bg1"/>
              </a:solidFill>
              <a:effectLst>
                <a:outerShdw blurRad="38100" dist="38100" dir="2700000" algn="tl">
                  <a:srgbClr val="000000">
                    <a:alpha val="43137"/>
                  </a:srgbClr>
                </a:outerShdw>
              </a:effectLst>
              <a:cs typeface="Arial" pitchFamily="34" charset="0"/>
            </a:endParaRPr>
          </a:p>
          <a:p>
            <a:pPr lvl="0" algn="ctr" eaLnBrk="0" fontAlgn="base" hangingPunct="0">
              <a:spcBef>
                <a:spcPct val="0"/>
              </a:spcBef>
              <a:spcAft>
                <a:spcPct val="0"/>
              </a:spcAft>
            </a:pPr>
            <a:r>
              <a:rPr lang="ru-RU" sz="1600" dirty="0" smtClean="0">
                <a:solidFill>
                  <a:schemeClr val="bg1"/>
                </a:solidFill>
                <a:effectLst>
                  <a:outerShdw blurRad="38100" dist="38100" dir="2700000" algn="tl">
                    <a:srgbClr val="000000">
                      <a:alpha val="43137"/>
                    </a:srgbClr>
                  </a:outerShdw>
                </a:effectLst>
                <a:ea typeface="Calibri" pitchFamily="34" charset="0"/>
                <a:cs typeface="Times New Roman" pitchFamily="18" charset="0"/>
              </a:rPr>
              <a:t>«Средняя общеобразовательная школа № 1» </a:t>
            </a:r>
            <a:endParaRPr lang="ru-RU" sz="1600" dirty="0" smtClean="0">
              <a:solidFill>
                <a:schemeClr val="bg1"/>
              </a:solidFill>
              <a:effectLst>
                <a:outerShdw blurRad="38100" dist="38100" dir="2700000" algn="tl">
                  <a:srgbClr val="000000">
                    <a:alpha val="43137"/>
                  </a:srgbClr>
                </a:outerShdw>
              </a:effectLst>
              <a:cs typeface="Arial" pitchFamily="34" charset="0"/>
            </a:endParaRPr>
          </a:p>
          <a:p>
            <a:pPr lvl="0" algn="ctr" eaLnBrk="0" fontAlgn="base" hangingPunct="0">
              <a:spcBef>
                <a:spcPct val="0"/>
              </a:spcBef>
              <a:spcAft>
                <a:spcPct val="0"/>
              </a:spcAft>
            </a:pPr>
            <a:r>
              <a:rPr lang="ru-RU" sz="1600" dirty="0" smtClean="0">
                <a:solidFill>
                  <a:schemeClr val="bg1"/>
                </a:solidFill>
                <a:effectLst>
                  <a:outerShdw blurRad="38100" dist="38100" dir="2700000" algn="tl">
                    <a:srgbClr val="000000">
                      <a:alpha val="43137"/>
                    </a:srgbClr>
                  </a:outerShdw>
                </a:effectLst>
                <a:ea typeface="Calibri" pitchFamily="34" charset="0"/>
                <a:cs typeface="Times New Roman" pitchFamily="18" charset="0"/>
              </a:rPr>
              <a:t>Энгельсского  муниципального района  Саратовской области</a:t>
            </a:r>
            <a:endParaRPr lang="ru-RU" sz="1600" dirty="0" smtClean="0">
              <a:solidFill>
                <a:schemeClr val="bg1"/>
              </a:solidFill>
              <a:effectLst>
                <a:outerShdw blurRad="38100" dist="38100" dir="2700000" algn="tl">
                  <a:srgbClr val="000000">
                    <a:alpha val="43137"/>
                  </a:srgbClr>
                </a:outerShdw>
              </a:effectLst>
              <a:cs typeface="Arial" pitchFamily="34" charset="0"/>
            </a:endParaRPr>
          </a:p>
          <a:p>
            <a:pPr algn="ctr"/>
            <a:endParaRPr lang="ru-RU" sz="2800" b="1" dirty="0">
              <a:solidFill>
                <a:schemeClr val="bg2">
                  <a:lumMod val="90000"/>
                </a:schemeClr>
              </a:solidFill>
              <a:latin typeface="Monotype Corsiva" pitchFamily="66" charset="0"/>
            </a:endParaRPr>
          </a:p>
        </p:txBody>
      </p:sp>
      <p:sp>
        <p:nvSpPr>
          <p:cNvPr id="5" name="TextBox 4"/>
          <p:cNvSpPr txBox="1"/>
          <p:nvPr/>
        </p:nvSpPr>
        <p:spPr>
          <a:xfrm>
            <a:off x="714348" y="1357298"/>
            <a:ext cx="7962678" cy="236988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ru-RU" sz="2800" b="1" dirty="0" smtClean="0">
                <a:solidFill>
                  <a:schemeClr val="bg1"/>
                </a:solidFill>
              </a:rPr>
              <a:t>Социально-значимый </a:t>
            </a:r>
            <a:r>
              <a:rPr lang="ru-RU" sz="2800" b="1" dirty="0" smtClean="0">
                <a:solidFill>
                  <a:schemeClr val="bg1"/>
                </a:solidFill>
              </a:rPr>
              <a:t>проект </a:t>
            </a:r>
          </a:p>
          <a:p>
            <a:pPr algn="ctr"/>
            <a:r>
              <a:rPr lang="ru-RU" sz="6000" b="1" dirty="0" smtClean="0">
                <a:solidFill>
                  <a:schemeClr val="bg1">
                    <a:lumMod val="95000"/>
                  </a:schemeClr>
                </a:solidFill>
                <a:latin typeface="Monotype Corsiva" pitchFamily="66" charset="0"/>
              </a:rPr>
              <a:t>«Новый год в каждый дом…»</a:t>
            </a:r>
            <a:endParaRPr lang="ru-RU" sz="6000" b="1" dirty="0">
              <a:solidFill>
                <a:schemeClr val="bg1">
                  <a:lumMod val="95000"/>
                </a:schemeClr>
              </a:solidFill>
              <a:latin typeface="Monotype Corsiva" pitchFamily="66" charset="0"/>
            </a:endParaRP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фон.jpg"/>
          <p:cNvPicPr>
            <a:picLocks noChangeAspect="1"/>
          </p:cNvPicPr>
          <p:nvPr/>
        </p:nvPicPr>
        <p:blipFill>
          <a:blip r:embed="rId2" cstate="print"/>
          <a:stretch>
            <a:fillRect/>
          </a:stretch>
        </p:blipFill>
        <p:spPr>
          <a:xfrm>
            <a:off x="0" y="0"/>
            <a:ext cx="9143999" cy="6858000"/>
          </a:xfrm>
          <a:prstGeom prst="rect">
            <a:avLst/>
          </a:prstGeom>
        </p:spPr>
      </p:pic>
      <p:sp>
        <p:nvSpPr>
          <p:cNvPr id="3" name="TextBox 2"/>
          <p:cNvSpPr txBox="1"/>
          <p:nvPr/>
        </p:nvSpPr>
        <p:spPr>
          <a:xfrm>
            <a:off x="642910" y="1714488"/>
            <a:ext cx="8280920" cy="2246769"/>
          </a:xfrm>
          <a:prstGeom prst="rect">
            <a:avLst/>
          </a:prstGeom>
          <a:noFill/>
        </p:spPr>
        <p:txBody>
          <a:bodyPr wrap="square" rtlCol="0">
            <a:spAutoFit/>
          </a:bodyPr>
          <a:lstStyle/>
          <a:p>
            <a:r>
              <a:rPr lang="ru-RU" sz="2800" dirty="0" smtClean="0">
                <a:solidFill>
                  <a:srgbClr val="002060"/>
                </a:solidFill>
                <a:latin typeface="Monotype Corsiva" pitchFamily="66" charset="0"/>
              </a:rPr>
              <a:t>           </a:t>
            </a:r>
            <a:endParaRPr lang="ru-RU" sz="4000" b="1" dirty="0" smtClean="0">
              <a:solidFill>
                <a:srgbClr val="002060"/>
              </a:solidFill>
              <a:latin typeface="Monotype Corsiva" pitchFamily="66" charset="0"/>
            </a:endParaRPr>
          </a:p>
          <a:p>
            <a:endParaRPr lang="ru-RU" sz="2800" dirty="0" smtClean="0">
              <a:solidFill>
                <a:srgbClr val="002060"/>
              </a:solidFill>
              <a:latin typeface="Monotype Corsiva" pitchFamily="66" charset="0"/>
            </a:endParaRPr>
          </a:p>
          <a:p>
            <a:endParaRPr lang="ru-RU" sz="2800" dirty="0" smtClean="0">
              <a:solidFill>
                <a:srgbClr val="002060"/>
              </a:solidFill>
              <a:latin typeface="Monotype Corsiva" pitchFamily="66" charset="0"/>
            </a:endParaRPr>
          </a:p>
          <a:p>
            <a:endParaRPr lang="ru-RU" sz="2800" dirty="0" smtClean="0">
              <a:solidFill>
                <a:srgbClr val="002060"/>
              </a:solidFill>
              <a:latin typeface="Monotype Corsiva" pitchFamily="66" charset="0"/>
            </a:endParaRPr>
          </a:p>
          <a:p>
            <a:endParaRPr lang="ru-RU" sz="2800" dirty="0">
              <a:solidFill>
                <a:srgbClr val="002060"/>
              </a:solidFill>
              <a:latin typeface="Monotype Corsiva" pitchFamily="66" charset="0"/>
            </a:endParaRPr>
          </a:p>
        </p:txBody>
      </p:sp>
      <p:sp>
        <p:nvSpPr>
          <p:cNvPr id="11265" name="Rectangle 1"/>
          <p:cNvSpPr>
            <a:spLocks noChangeArrowheads="1"/>
          </p:cNvSpPr>
          <p:nvPr/>
        </p:nvSpPr>
        <p:spPr bwMode="auto">
          <a:xfrm>
            <a:off x="467544" y="2010123"/>
            <a:ext cx="3744416"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Рождение Иисуса привнесло в жизнь людей чудо, и на его рождение явились мудрецы, которых, по сказаниям, привела путеводная звезда, ярко загоревшаяся на небесах в момент рождения. Сам праздник Рождества стали отмечать 7 января по старому православному календарю</a:t>
            </a:r>
            <a:endParaRPr kumimoji="0" lang="ru-RU" sz="2400" b="0" i="0" u="none" strike="noStrike" cap="none" normalizeH="0" baseline="0" dirty="0" smtClean="0">
              <a:ln>
                <a:noFill/>
              </a:ln>
              <a:solidFill>
                <a:schemeClr val="bg1"/>
              </a:solidFill>
              <a:effectLst/>
              <a:latin typeface="Arial" pitchFamily="34" charset="0"/>
            </a:endParaRPr>
          </a:p>
        </p:txBody>
      </p:sp>
      <p:sp>
        <p:nvSpPr>
          <p:cNvPr id="12" name="Прямоугольник 11"/>
          <p:cNvSpPr/>
          <p:nvPr/>
        </p:nvSpPr>
        <p:spPr>
          <a:xfrm>
            <a:off x="1214414" y="1142984"/>
            <a:ext cx="7715304" cy="707886"/>
          </a:xfrm>
          <a:prstGeom prst="rect">
            <a:avLst/>
          </a:prstGeom>
        </p:spPr>
        <p:txBody>
          <a:bodyPr wrap="square">
            <a:spAutoFit/>
          </a:bodyPr>
          <a:lstStyle/>
          <a:p>
            <a:r>
              <a:rPr lang="ru-RU" sz="2000" b="1" dirty="0" smtClean="0">
                <a:solidFill>
                  <a:srgbClr val="002060"/>
                </a:solidFill>
                <a:latin typeface="Monotype Corsiva" pitchFamily="66" charset="0"/>
              </a:rPr>
              <a:t> </a:t>
            </a:r>
            <a:r>
              <a:rPr lang="ru-RU" sz="4000" i="1" dirty="0" smtClean="0">
                <a:solidFill>
                  <a:schemeClr val="bg1"/>
                </a:solidFill>
                <a:effectLst>
                  <a:outerShdw blurRad="38100" dist="38100" dir="2700000" algn="tl">
                    <a:srgbClr val="000000">
                      <a:alpha val="43137"/>
                    </a:srgbClr>
                  </a:outerShdw>
                </a:effectLst>
                <a:latin typeface="Monotype Corsiva" pitchFamily="66" charset="0"/>
              </a:rPr>
              <a:t>Традиция празднования Рождества</a:t>
            </a:r>
            <a:endParaRPr lang="ru-RU" sz="4000" dirty="0">
              <a:solidFill>
                <a:schemeClr val="bg1"/>
              </a:solidFill>
              <a:effectLst>
                <a:outerShdw blurRad="38100" dist="38100" dir="2700000" algn="tl">
                  <a:srgbClr val="000000">
                    <a:alpha val="43137"/>
                  </a:srgbClr>
                </a:outerShdw>
              </a:effectLst>
              <a:latin typeface="Monotype Corsiva" pitchFamily="66" charset="0"/>
            </a:endParaRPr>
          </a:p>
        </p:txBody>
      </p:sp>
      <p:pic>
        <p:nvPicPr>
          <p:cNvPr id="11266" name="Picture 2" descr="http://gorodvery.ru/images/stories/035rozd.jpg"/>
          <p:cNvPicPr>
            <a:picLocks noChangeAspect="1" noChangeArrowheads="1"/>
          </p:cNvPicPr>
          <p:nvPr/>
        </p:nvPicPr>
        <p:blipFill>
          <a:blip r:embed="rId3" cstate="print"/>
          <a:srcRect/>
          <a:stretch>
            <a:fillRect/>
          </a:stretch>
        </p:blipFill>
        <p:spPr bwMode="auto">
          <a:xfrm>
            <a:off x="4348566" y="2564904"/>
            <a:ext cx="4485902" cy="3364426"/>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фон.jpg"/>
          <p:cNvPicPr>
            <a:picLocks noChangeAspect="1"/>
          </p:cNvPicPr>
          <p:nvPr/>
        </p:nvPicPr>
        <p:blipFill>
          <a:blip r:embed="rId2" cstate="print"/>
          <a:stretch>
            <a:fillRect/>
          </a:stretch>
        </p:blipFill>
        <p:spPr>
          <a:xfrm>
            <a:off x="1" y="15014"/>
            <a:ext cx="9143999" cy="6858000"/>
          </a:xfrm>
          <a:prstGeom prst="rect">
            <a:avLst/>
          </a:prstGeom>
        </p:spPr>
      </p:pic>
      <p:sp>
        <p:nvSpPr>
          <p:cNvPr id="33793" name="Rectangle 1"/>
          <p:cNvSpPr>
            <a:spLocks noChangeArrowheads="1"/>
          </p:cNvSpPr>
          <p:nvPr/>
        </p:nvSpPr>
        <p:spPr bwMode="auto">
          <a:xfrm>
            <a:off x="971600" y="882078"/>
            <a:ext cx="4533084"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bg1"/>
                </a:solidFill>
                <a:effectLst/>
                <a:ea typeface="Times New Roman" pitchFamily="18" charset="0"/>
                <a:cs typeface="Arial" pitchFamily="34" charset="0"/>
              </a:rPr>
              <a:t>За 40 дней до Рождества Христова начинается Рождественский пост, а</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bg1"/>
                </a:solidFill>
                <a:effectLst/>
                <a:ea typeface="Times New Roman" pitchFamily="18" charset="0"/>
                <a:cs typeface="Arial" pitchFamily="34" charset="0"/>
              </a:rPr>
              <a:t> 6-го января считалось традицией выдерживать голодание и с появлением первой звезды все угощались "сочивом"</a:t>
            </a:r>
            <a:endParaRPr kumimoji="0" lang="ru-RU" sz="2400" b="0" i="0" u="none" strike="noStrike" cap="none" normalizeH="0" baseline="0" dirty="0" smtClean="0">
              <a:ln>
                <a:noFill/>
              </a:ln>
              <a:solidFill>
                <a:schemeClr val="bg1"/>
              </a:solidFill>
              <a:effectLst/>
              <a:ea typeface="Times New Roman" pitchFamily="18" charset="0"/>
            </a:endParaRPr>
          </a:p>
        </p:txBody>
      </p:sp>
      <p:pic>
        <p:nvPicPr>
          <p:cNvPr id="4" name="Picture 3" descr="645192"/>
          <p:cNvPicPr>
            <a:picLocks noChangeAspect="1" noChangeArrowheads="1"/>
          </p:cNvPicPr>
          <p:nvPr/>
        </p:nvPicPr>
        <p:blipFill>
          <a:blip r:embed="rId3"/>
          <a:srcRect/>
          <a:stretch>
            <a:fillRect/>
          </a:stretch>
        </p:blipFill>
        <p:spPr bwMode="auto">
          <a:xfrm>
            <a:off x="5000628" y="1071546"/>
            <a:ext cx="3929929" cy="2714644"/>
          </a:xfrm>
          <a:prstGeom prst="rect">
            <a:avLst/>
          </a:prstGeom>
          <a:ln>
            <a:noFill/>
          </a:ln>
          <a:effectLst>
            <a:outerShdw blurRad="292100" dist="139700" dir="2700000" algn="tl" rotWithShape="0">
              <a:srgbClr val="333333">
                <a:alpha val="65000"/>
              </a:srgbClr>
            </a:outerShdw>
          </a:effectLst>
        </p:spPr>
      </p:pic>
      <p:sp>
        <p:nvSpPr>
          <p:cNvPr id="6" name="Прямоугольник 5"/>
          <p:cNvSpPr/>
          <p:nvPr/>
        </p:nvSpPr>
        <p:spPr>
          <a:xfrm>
            <a:off x="4506265" y="4352611"/>
            <a:ext cx="4357718" cy="1938992"/>
          </a:xfrm>
          <a:prstGeom prst="rect">
            <a:avLst/>
          </a:prstGeom>
        </p:spPr>
        <p:txBody>
          <a:bodyPr wrap="square">
            <a:spAutoFit/>
          </a:bodyPr>
          <a:lstStyle/>
          <a:p>
            <a:pPr lvl="0" eaLnBrk="0" fontAlgn="base" hangingPunct="0">
              <a:spcBef>
                <a:spcPct val="0"/>
              </a:spcBef>
              <a:spcAft>
                <a:spcPct val="0"/>
              </a:spcAft>
            </a:pPr>
            <a:r>
              <a:rPr lang="ru-RU" sz="2400" dirty="0" smtClean="0">
                <a:solidFill>
                  <a:schemeClr val="bg1"/>
                </a:solidFill>
                <a:effectLst>
                  <a:outerShdw blurRad="38100" dist="38100" dir="2700000" algn="tl">
                    <a:srgbClr val="000000">
                      <a:alpha val="43137"/>
                    </a:srgbClr>
                  </a:outerShdw>
                </a:effectLst>
                <a:ea typeface="Times New Roman" pitchFamily="18" charset="0"/>
              </a:rPr>
              <a:t>В праздник Рождества на Руси чтили традиции, поэтому даже в бедных семьях на стол выставляли различные яства в количестве 12 блюд</a:t>
            </a:r>
            <a:endParaRPr lang="ru-RU" sz="2400" dirty="0" smtClean="0">
              <a:solidFill>
                <a:schemeClr val="bg1"/>
              </a:solidFill>
              <a:effectLst>
                <a:outerShdw blurRad="38100" dist="38100" dir="2700000" algn="tl">
                  <a:srgbClr val="000000">
                    <a:alpha val="43137"/>
                  </a:srgbClr>
                </a:outerShdw>
              </a:effectLst>
            </a:endParaRPr>
          </a:p>
        </p:txBody>
      </p:sp>
      <p:pic>
        <p:nvPicPr>
          <p:cNvPr id="7" name="Picture 3" descr="Wigilia_potrawy_554"/>
          <p:cNvPicPr>
            <a:picLocks noChangeAspect="1" noChangeArrowheads="1"/>
          </p:cNvPicPr>
          <p:nvPr/>
        </p:nvPicPr>
        <p:blipFill>
          <a:blip r:embed="rId4" cstate="print"/>
          <a:srcRect b="12481"/>
          <a:stretch>
            <a:fillRect/>
          </a:stretch>
        </p:blipFill>
        <p:spPr bwMode="auto">
          <a:xfrm>
            <a:off x="642910" y="3929066"/>
            <a:ext cx="3757633" cy="2786082"/>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фон.jpg"/>
          <p:cNvPicPr>
            <a:picLocks noChangeAspect="1"/>
          </p:cNvPicPr>
          <p:nvPr/>
        </p:nvPicPr>
        <p:blipFill>
          <a:blip r:embed="rId2" cstate="print"/>
          <a:stretch>
            <a:fillRect/>
          </a:stretch>
        </p:blipFill>
        <p:spPr>
          <a:xfrm>
            <a:off x="1" y="0"/>
            <a:ext cx="9143999" cy="6858000"/>
          </a:xfrm>
          <a:prstGeom prst="rect">
            <a:avLst/>
          </a:prstGeom>
        </p:spPr>
      </p:pic>
      <p:sp>
        <p:nvSpPr>
          <p:cNvPr id="35841" name="Rectangle 1"/>
          <p:cNvSpPr>
            <a:spLocks noChangeArrowheads="1"/>
          </p:cNvSpPr>
          <p:nvPr/>
        </p:nvSpPr>
        <p:spPr bwMode="auto">
          <a:xfrm>
            <a:off x="714348" y="1999251"/>
            <a:ext cx="2928958"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bg1"/>
                </a:solidFill>
                <a:effectLst/>
                <a:ea typeface="Times New Roman" pitchFamily="18" charset="0"/>
                <a:cs typeface="Arial" pitchFamily="34" charset="0"/>
              </a:rPr>
              <a:t>Одной из забавных традиций на Рождество в России считается рождественский пирог, в который подкладывали монетку. Кому она попадется, тому и прибудет счастье</a:t>
            </a:r>
          </a:p>
        </p:txBody>
      </p:sp>
      <p:pic>
        <p:nvPicPr>
          <p:cNvPr id="5" name="Picture 2" descr="D:\таня\Рождествоjj\hj;l\Sokolova.jpg"/>
          <p:cNvPicPr>
            <a:picLocks noChangeAspect="1" noChangeArrowheads="1"/>
          </p:cNvPicPr>
          <p:nvPr/>
        </p:nvPicPr>
        <p:blipFill>
          <a:blip r:embed="rId3" cstate="print"/>
          <a:srcRect l="7907" t="2702" r="9635"/>
          <a:stretch>
            <a:fillRect/>
          </a:stretch>
        </p:blipFill>
        <p:spPr bwMode="auto">
          <a:xfrm>
            <a:off x="3643306" y="1357298"/>
            <a:ext cx="5214974" cy="5145851"/>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фон.jpg"/>
          <p:cNvPicPr>
            <a:picLocks noChangeAspect="1"/>
          </p:cNvPicPr>
          <p:nvPr/>
        </p:nvPicPr>
        <p:blipFill>
          <a:blip r:embed="rId3" cstate="print"/>
          <a:stretch>
            <a:fillRect/>
          </a:stretch>
        </p:blipFill>
        <p:spPr>
          <a:xfrm>
            <a:off x="0" y="0"/>
            <a:ext cx="9143999" cy="6858000"/>
          </a:xfrm>
          <a:prstGeom prst="rect">
            <a:avLst/>
          </a:prstGeom>
        </p:spPr>
      </p:pic>
      <p:sp>
        <p:nvSpPr>
          <p:cNvPr id="4" name="Прямоугольник 3"/>
          <p:cNvSpPr/>
          <p:nvPr/>
        </p:nvSpPr>
        <p:spPr>
          <a:xfrm>
            <a:off x="467544" y="487025"/>
            <a:ext cx="8424936" cy="523220"/>
          </a:xfrm>
          <a:prstGeom prst="rect">
            <a:avLst/>
          </a:prstGeom>
        </p:spPr>
        <p:txBody>
          <a:bodyPr wrap="square">
            <a:spAutoFit/>
          </a:bodyPr>
          <a:lstStyle/>
          <a:p>
            <a:r>
              <a:rPr lang="ru-RU" sz="2800" dirty="0" smtClean="0">
                <a:solidFill>
                  <a:schemeClr val="bg1"/>
                </a:solidFill>
                <a:latin typeface="Monotype Corsiva" pitchFamily="66" charset="0"/>
              </a:rPr>
              <a:t>                </a:t>
            </a:r>
            <a:endParaRPr lang="ru-RU" sz="3200" b="1" dirty="0" smtClean="0">
              <a:solidFill>
                <a:srgbClr val="002060"/>
              </a:solidFill>
              <a:latin typeface="Monotype Corsiva" pitchFamily="66" charset="0"/>
            </a:endParaRPr>
          </a:p>
        </p:txBody>
      </p:sp>
      <p:sp>
        <p:nvSpPr>
          <p:cNvPr id="9218" name="Rectangle 2"/>
          <p:cNvSpPr>
            <a:spLocks noChangeArrowheads="1"/>
          </p:cNvSpPr>
          <p:nvPr/>
        </p:nvSpPr>
        <p:spPr bwMode="auto">
          <a:xfrm>
            <a:off x="323528" y="1559612"/>
            <a:ext cx="3891282"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bg1"/>
                </a:solidFill>
                <a:effectLst/>
                <a:ea typeface="Times New Roman" pitchFamily="18" charset="0"/>
                <a:cs typeface="Arial" pitchFamily="34" charset="0"/>
              </a:rPr>
              <a:t>С давних времен на Руси, после Рождества начинались Святки. Это один из самых радостных и оживленных праздников на Руси</a:t>
            </a:r>
            <a:endParaRPr kumimoji="0" lang="ru-RU" sz="1800" b="0" i="0" u="none" strike="noStrike" cap="none" normalizeH="0" baseline="0" dirty="0" smtClean="0">
              <a:ln>
                <a:noFill/>
              </a:ln>
              <a:solidFill>
                <a:schemeClr val="tx1"/>
              </a:solidFill>
              <a:effectLst/>
              <a:latin typeface="Arial" pitchFamily="34" charset="0"/>
            </a:endParaRPr>
          </a:p>
        </p:txBody>
      </p:sp>
      <p:sp>
        <p:nvSpPr>
          <p:cNvPr id="9219" name="Rectangle 3"/>
          <p:cNvSpPr>
            <a:spLocks noChangeArrowheads="1"/>
          </p:cNvSpPr>
          <p:nvPr/>
        </p:nvSpPr>
        <p:spPr bwMode="auto">
          <a:xfrm>
            <a:off x="0" y="457200"/>
            <a:ext cx="5357818" cy="4462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r>
            <a:br>
              <a:rPr kumimoji="0" lang="ru-RU"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endParaRPr kumimoji="0" lang="ru-RU" sz="900" b="0" i="0" u="none" strike="noStrike" cap="none" normalizeH="0" baseline="0" dirty="0" smtClean="0">
              <a:ln>
                <a:noFill/>
              </a:ln>
              <a:solidFill>
                <a:schemeClr val="tx1"/>
              </a:solidFill>
              <a:effectLst/>
              <a:latin typeface="Arial" pitchFamily="34" charset="0"/>
            </a:endParaRPr>
          </a:p>
        </p:txBody>
      </p:sp>
      <p:pic>
        <p:nvPicPr>
          <p:cNvPr id="8" name="Picture 2"/>
          <p:cNvPicPr>
            <a:picLocks noChangeAspect="1" noChangeArrowheads="1"/>
          </p:cNvPicPr>
          <p:nvPr/>
        </p:nvPicPr>
        <p:blipFill>
          <a:blip r:embed="rId4" cstate="print"/>
          <a:srcRect/>
          <a:stretch>
            <a:fillRect/>
          </a:stretch>
        </p:blipFill>
        <p:spPr bwMode="auto">
          <a:xfrm>
            <a:off x="500034" y="4071942"/>
            <a:ext cx="3458585" cy="2571768"/>
          </a:xfrm>
          <a:prstGeom prst="rect">
            <a:avLst/>
          </a:prstGeom>
          <a:ln>
            <a:noFill/>
          </a:ln>
          <a:effectLst>
            <a:outerShdw blurRad="292100" dist="139700" dir="2700000" algn="tl" rotWithShape="0">
              <a:srgbClr val="333333">
                <a:alpha val="65000"/>
              </a:srgbClr>
            </a:outerShdw>
          </a:effectLst>
        </p:spPr>
      </p:pic>
      <p:pic>
        <p:nvPicPr>
          <p:cNvPr id="9" name="Picture 2" descr="http://kakawka.ru/wp-content/uploads/2014/12/120301_original.jpg"/>
          <p:cNvPicPr>
            <a:picLocks noChangeAspect="1" noChangeArrowheads="1"/>
          </p:cNvPicPr>
          <p:nvPr/>
        </p:nvPicPr>
        <p:blipFill>
          <a:blip r:embed="rId5" cstate="print"/>
          <a:srcRect/>
          <a:stretch>
            <a:fillRect/>
          </a:stretch>
        </p:blipFill>
        <p:spPr bwMode="auto">
          <a:xfrm>
            <a:off x="4202196" y="928671"/>
            <a:ext cx="4746537" cy="3643338"/>
          </a:xfrm>
          <a:prstGeom prst="rect">
            <a:avLst/>
          </a:prstGeom>
          <a:ln>
            <a:noFill/>
          </a:ln>
          <a:effectLst>
            <a:outerShdw blurRad="292100" dist="139700" dir="2700000" algn="tl" rotWithShape="0">
              <a:srgbClr val="333333">
                <a:alpha val="65000"/>
              </a:srgbClr>
            </a:outerShdw>
          </a:effectLst>
        </p:spPr>
      </p:pic>
      <p:sp>
        <p:nvSpPr>
          <p:cNvPr id="10" name="Прямоугольник 9"/>
          <p:cNvSpPr/>
          <p:nvPr/>
        </p:nvSpPr>
        <p:spPr>
          <a:xfrm>
            <a:off x="4143372" y="4786322"/>
            <a:ext cx="4714908" cy="1200329"/>
          </a:xfrm>
          <a:prstGeom prst="rect">
            <a:avLst/>
          </a:prstGeom>
        </p:spPr>
        <p:txBody>
          <a:bodyPr wrap="square">
            <a:spAutoFit/>
          </a:bodyPr>
          <a:lstStyle/>
          <a:p>
            <a:pPr lvl="0" eaLnBrk="0" fontAlgn="base" hangingPunct="0">
              <a:spcBef>
                <a:spcPct val="0"/>
              </a:spcBef>
              <a:spcAft>
                <a:spcPct val="0"/>
              </a:spcAft>
            </a:pPr>
            <a:r>
              <a:rPr lang="ru-RU" sz="2400" dirty="0" smtClean="0">
                <a:solidFill>
                  <a:schemeClr val="bg1"/>
                </a:solidFill>
                <a:effectLst>
                  <a:outerShdw blurRad="38100" dist="38100" dir="2700000" algn="tl">
                    <a:srgbClr val="000000">
                      <a:alpha val="43137"/>
                    </a:srgbClr>
                  </a:outerShdw>
                </a:effectLst>
                <a:ea typeface="Times New Roman" pitchFamily="18" charset="0"/>
                <a:cs typeface="Arial" pitchFamily="34" charset="0"/>
              </a:rPr>
              <a:t>Длились Святки до Крещения,  проводились различные  гадания и коляда</a:t>
            </a: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фон.jpg"/>
          <p:cNvPicPr>
            <a:picLocks noChangeAspect="1"/>
          </p:cNvPicPr>
          <p:nvPr/>
        </p:nvPicPr>
        <p:blipFill>
          <a:blip r:embed="rId2" cstate="print"/>
          <a:stretch>
            <a:fillRect/>
          </a:stretch>
        </p:blipFill>
        <p:spPr>
          <a:xfrm>
            <a:off x="1" y="0"/>
            <a:ext cx="9143999" cy="6858000"/>
          </a:xfrm>
          <a:prstGeom prst="rect">
            <a:avLst/>
          </a:prstGeom>
        </p:spPr>
      </p:pic>
      <p:sp>
        <p:nvSpPr>
          <p:cNvPr id="7" name="Прямоугольник 6"/>
          <p:cNvSpPr/>
          <p:nvPr/>
        </p:nvSpPr>
        <p:spPr>
          <a:xfrm>
            <a:off x="1119157" y="464554"/>
            <a:ext cx="7572428" cy="1887320"/>
          </a:xfrm>
          <a:prstGeom prst="rect">
            <a:avLst/>
          </a:prstGeom>
        </p:spPr>
        <p:txBody>
          <a:bodyPr wrap="square">
            <a:spAutoFit/>
          </a:bodyPr>
          <a:lstStyle/>
          <a:p>
            <a:pPr algn="ctr"/>
            <a:r>
              <a:rPr lang="ru-RU" sz="4000" b="1" dirty="0" smtClean="0">
                <a:solidFill>
                  <a:schemeClr val="bg1"/>
                </a:solidFill>
                <a:latin typeface="Monotype Corsiva" pitchFamily="66" charset="0"/>
              </a:rPr>
              <a:t>История появления  елки и ее украшение</a:t>
            </a:r>
            <a:endParaRPr lang="ru-RU" sz="4000" dirty="0" smtClean="0">
              <a:solidFill>
                <a:schemeClr val="bg1"/>
              </a:solidFill>
              <a:latin typeface="Monotype Corsiva" pitchFamily="66" charset="0"/>
            </a:endParaRPr>
          </a:p>
          <a:p>
            <a:endParaRPr lang="ru-RU" sz="3200" dirty="0">
              <a:solidFill>
                <a:schemeClr val="bg1"/>
              </a:solidFill>
              <a:latin typeface="Monotype Corsiva" pitchFamily="66" charset="0"/>
            </a:endParaRPr>
          </a:p>
        </p:txBody>
      </p:sp>
      <p:sp>
        <p:nvSpPr>
          <p:cNvPr id="12" name="Прямоугольник 11"/>
          <p:cNvSpPr/>
          <p:nvPr/>
        </p:nvSpPr>
        <p:spPr>
          <a:xfrm>
            <a:off x="467544" y="1673497"/>
            <a:ext cx="4176464" cy="5170646"/>
          </a:xfrm>
          <a:prstGeom prst="rect">
            <a:avLst/>
          </a:prstGeom>
        </p:spPr>
        <p:txBody>
          <a:bodyPr wrap="square">
            <a:spAutoFit/>
          </a:bodyPr>
          <a:lstStyle/>
          <a:p>
            <a:r>
              <a:rPr lang="ru-RU" sz="2200" dirty="0" smtClean="0">
                <a:solidFill>
                  <a:schemeClr val="bg1"/>
                </a:solidFill>
                <a:cs typeface="Arial" pitchFamily="34" charset="0"/>
              </a:rPr>
              <a:t>«В гостиной от пола до потолка сияла елка множеством, множеством свечей. Она стояла, как огненное дерево, переливаясь золотом, искрами, длинными лучами. Свет от нее шел густой, теплый, пахнущий хвоей, воском, мандаринами, медовыми пряниками. Дети стояли неподвижно, потрясенные», </a:t>
            </a:r>
            <a:r>
              <a:rPr lang="ru-RU" sz="2200" i="1" dirty="0" smtClean="0">
                <a:solidFill>
                  <a:schemeClr val="bg1"/>
                </a:solidFill>
                <a:cs typeface="Arial" pitchFamily="34" charset="0"/>
              </a:rPr>
              <a:t>— так описывал свои детские впечатления от рождественской елки Алексей Николаевич Толстой в повести «Детство Никиты»</a:t>
            </a:r>
          </a:p>
        </p:txBody>
      </p:sp>
      <p:pic>
        <p:nvPicPr>
          <p:cNvPr id="6" name="Рисунок 5" descr="19 век родество.jpg"/>
          <p:cNvPicPr>
            <a:picLocks noChangeAspect="1"/>
          </p:cNvPicPr>
          <p:nvPr/>
        </p:nvPicPr>
        <p:blipFill>
          <a:blip r:embed="rId3"/>
          <a:srcRect/>
          <a:stretch>
            <a:fillRect/>
          </a:stretch>
        </p:blipFill>
        <p:spPr bwMode="auto">
          <a:xfrm>
            <a:off x="4572000" y="2104447"/>
            <a:ext cx="4357718" cy="4500566"/>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фон.jpg"/>
          <p:cNvPicPr>
            <a:picLocks noChangeAspect="1"/>
          </p:cNvPicPr>
          <p:nvPr/>
        </p:nvPicPr>
        <p:blipFill>
          <a:blip r:embed="rId2" cstate="print"/>
          <a:stretch>
            <a:fillRect/>
          </a:stretch>
        </p:blipFill>
        <p:spPr>
          <a:xfrm>
            <a:off x="0" y="0"/>
            <a:ext cx="9143999" cy="6858000"/>
          </a:xfrm>
          <a:prstGeom prst="rect">
            <a:avLst/>
          </a:prstGeom>
        </p:spPr>
      </p:pic>
      <p:sp>
        <p:nvSpPr>
          <p:cNvPr id="22532" name="Rectangle 4"/>
          <p:cNvSpPr>
            <a:spLocks noChangeArrowheads="1"/>
          </p:cNvSpPr>
          <p:nvPr/>
        </p:nvSpPr>
        <p:spPr bwMode="auto">
          <a:xfrm>
            <a:off x="827584" y="582792"/>
            <a:ext cx="7632848"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endParaRPr lang="ru-RU" sz="2400" b="1" dirty="0" smtClean="0">
              <a:solidFill>
                <a:srgbClr val="002060"/>
              </a:solidFill>
              <a:latin typeface="Monotype Corsiva" pitchFamily="66" charset="0"/>
            </a:endParaRPr>
          </a:p>
          <a:p>
            <a:pPr fontAlgn="base">
              <a:spcBef>
                <a:spcPct val="0"/>
              </a:spcBef>
              <a:spcAft>
                <a:spcPct val="0"/>
              </a:spcAft>
            </a:pPr>
            <a:endParaRPr lang="ru-RU" sz="2400" b="1" dirty="0" smtClean="0">
              <a:solidFill>
                <a:srgbClr val="002060"/>
              </a:solidFill>
              <a:latin typeface="Monotype Corsiva" pitchFamily="66" charset="0"/>
            </a:endParaRPr>
          </a:p>
          <a:p>
            <a:pPr fontAlgn="base">
              <a:spcBef>
                <a:spcPct val="0"/>
              </a:spcBef>
              <a:spcAft>
                <a:spcPct val="0"/>
              </a:spcAft>
            </a:pPr>
            <a:endParaRPr lang="ru-RU" sz="2400" b="1" dirty="0" smtClean="0">
              <a:solidFill>
                <a:srgbClr val="002060"/>
              </a:solidFill>
              <a:latin typeface="Monotype Corsiva" pitchFamily="66" charset="0"/>
            </a:endParaRPr>
          </a:p>
          <a:p>
            <a:pPr lvl="0" fontAlgn="base">
              <a:spcBef>
                <a:spcPct val="0"/>
              </a:spcBef>
              <a:spcAft>
                <a:spcPct val="0"/>
              </a:spcAft>
            </a:pPr>
            <a:endParaRPr kumimoji="0" lang="ru-RU" sz="2400" b="1" i="0" u="none" strike="noStrike" cap="none" normalizeH="0" baseline="0" dirty="0" smtClean="0">
              <a:ln>
                <a:noFill/>
              </a:ln>
              <a:solidFill>
                <a:srgbClr val="002060"/>
              </a:solidFill>
              <a:effectLst/>
              <a:latin typeface="Monotype Corsiva" pitchFamily="66" charset="0"/>
              <a:cs typeface="Arial" pitchFamily="34" charset="0"/>
            </a:endParaRPr>
          </a:p>
        </p:txBody>
      </p:sp>
      <p:sp>
        <p:nvSpPr>
          <p:cNvPr id="5" name="Прямоугольник 4"/>
          <p:cNvSpPr/>
          <p:nvPr/>
        </p:nvSpPr>
        <p:spPr>
          <a:xfrm>
            <a:off x="471554" y="993866"/>
            <a:ext cx="4600512" cy="5909310"/>
          </a:xfrm>
          <a:prstGeom prst="rect">
            <a:avLst/>
          </a:prstGeom>
        </p:spPr>
        <p:txBody>
          <a:bodyPr wrap="square">
            <a:spAutoFit/>
          </a:bodyPr>
          <a:lstStyle/>
          <a:p>
            <a:r>
              <a:rPr lang="ru-RU" sz="2400" dirty="0" smtClean="0">
                <a:solidFill>
                  <a:schemeClr val="bg1"/>
                </a:solidFill>
              </a:rPr>
              <a:t>Первые неукрашенные Рождественские елки появились в Германии в </a:t>
            </a:r>
            <a:r>
              <a:rPr lang="en-US" sz="2400" dirty="0" smtClean="0">
                <a:solidFill>
                  <a:schemeClr val="bg1"/>
                </a:solidFill>
              </a:rPr>
              <a:t>VIII</a:t>
            </a:r>
            <a:r>
              <a:rPr lang="ru-RU" sz="2400" dirty="0" smtClean="0">
                <a:solidFill>
                  <a:schemeClr val="bg1"/>
                </a:solidFill>
              </a:rPr>
              <a:t> веке. В </a:t>
            </a:r>
            <a:r>
              <a:rPr lang="en-US" sz="2400" dirty="0" smtClean="0">
                <a:solidFill>
                  <a:schemeClr val="bg1"/>
                </a:solidFill>
              </a:rPr>
              <a:t>XVII</a:t>
            </a:r>
            <a:r>
              <a:rPr lang="ru-RU" sz="2400" dirty="0" smtClean="0">
                <a:solidFill>
                  <a:schemeClr val="bg1"/>
                </a:solidFill>
              </a:rPr>
              <a:t> веке Рождественская елка уже была распространенным атрибутом Рождества в Германии и скандинавских странах. В то время елка украшалась фигурками и цветами, вырезанными из цветной бумаги, яблоками, вафлями, позолоченными вещицами, сахаром. Традиция наряжать елку связана с райским деревом, увешанным яблоками</a:t>
            </a:r>
          </a:p>
          <a:p>
            <a:endParaRPr lang="ru-RU" dirty="0"/>
          </a:p>
        </p:txBody>
      </p:sp>
      <p:pic>
        <p:nvPicPr>
          <p:cNvPr id="7" name="Picture 2" descr="C:\Documents and Settings\Admin.MICROSOF-91E4BA\Мои документы\Мои рисунки\2337047.jpg"/>
          <p:cNvPicPr>
            <a:picLocks noChangeAspect="1" noChangeArrowheads="1"/>
          </p:cNvPicPr>
          <p:nvPr/>
        </p:nvPicPr>
        <p:blipFill>
          <a:blip r:embed="rId3" cstate="print"/>
          <a:srcRect/>
          <a:stretch>
            <a:fillRect/>
          </a:stretch>
        </p:blipFill>
        <p:spPr bwMode="auto">
          <a:xfrm>
            <a:off x="5072066" y="1357298"/>
            <a:ext cx="3626958" cy="4789115"/>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фон.jpg"/>
          <p:cNvPicPr>
            <a:picLocks noChangeAspect="1"/>
          </p:cNvPicPr>
          <p:nvPr/>
        </p:nvPicPr>
        <p:blipFill>
          <a:blip r:embed="rId3" cstate="print"/>
          <a:stretch>
            <a:fillRect/>
          </a:stretch>
        </p:blipFill>
        <p:spPr>
          <a:xfrm>
            <a:off x="0" y="0"/>
            <a:ext cx="9144000" cy="6858001"/>
          </a:xfrm>
          <a:prstGeom prst="rect">
            <a:avLst/>
          </a:prstGeom>
        </p:spPr>
      </p:pic>
      <p:sp>
        <p:nvSpPr>
          <p:cNvPr id="3" name="TextBox 2"/>
          <p:cNvSpPr txBox="1"/>
          <p:nvPr/>
        </p:nvSpPr>
        <p:spPr>
          <a:xfrm>
            <a:off x="539552" y="1052736"/>
            <a:ext cx="4461076" cy="6278642"/>
          </a:xfrm>
          <a:prstGeom prst="rect">
            <a:avLst/>
          </a:prstGeom>
          <a:noFill/>
        </p:spPr>
        <p:txBody>
          <a:bodyPr wrap="square" rtlCol="0">
            <a:spAutoFit/>
          </a:bodyPr>
          <a:lstStyle/>
          <a:p>
            <a:r>
              <a:rPr lang="ru-RU" sz="2000" dirty="0" smtClean="0">
                <a:solidFill>
                  <a:schemeClr val="bg1"/>
                </a:solidFill>
              </a:rPr>
              <a:t>        </a:t>
            </a:r>
            <a:r>
              <a:rPr lang="ru-RU" sz="2400" dirty="0" smtClean="0">
                <a:solidFill>
                  <a:schemeClr val="bg1"/>
                </a:solidFill>
              </a:rPr>
              <a:t>Успех Рождественской елки в протестантских странах был еще большим благодаря легенде о том, что сам Мартин Лютер первым придумал зажигать свечи на рождественской елке. Однажды вечером он шел домой, сочиняя проповедь. Блеск звезд, мерцающих среди елей, внушил ему благоговение. Чтобы продемонстрировать эту великолепную картину семейству, он поставил елку в главной комнате, укрепил на ее ветвях свечи и зажег их</a:t>
            </a:r>
          </a:p>
          <a:p>
            <a:endParaRPr lang="ru-RU" sz="2400" b="1" dirty="0" smtClean="0">
              <a:solidFill>
                <a:srgbClr val="002060"/>
              </a:solidFill>
              <a:latin typeface="Monotype Corsiva" pitchFamily="66" charset="0"/>
            </a:endParaRPr>
          </a:p>
          <a:p>
            <a:endParaRPr lang="ru-RU" dirty="0" smtClean="0"/>
          </a:p>
        </p:txBody>
      </p:sp>
      <p:pic>
        <p:nvPicPr>
          <p:cNvPr id="6" name="Picture 2" descr="C:\Documents and Settings\Admin.MICROSOF-91E4BA\Мои документы\Мои рисунки\RTEmagicC_elka_21_jpg.jpg"/>
          <p:cNvPicPr>
            <a:picLocks noChangeAspect="1" noChangeArrowheads="1"/>
          </p:cNvPicPr>
          <p:nvPr/>
        </p:nvPicPr>
        <p:blipFill>
          <a:blip r:embed="rId4" cstate="print"/>
          <a:srcRect/>
          <a:stretch>
            <a:fillRect/>
          </a:stretch>
        </p:blipFill>
        <p:spPr bwMode="auto">
          <a:xfrm>
            <a:off x="5000628" y="1214422"/>
            <a:ext cx="3716498" cy="5072098"/>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фон.jpg"/>
          <p:cNvPicPr>
            <a:picLocks noChangeAspect="1"/>
          </p:cNvPicPr>
          <p:nvPr/>
        </p:nvPicPr>
        <p:blipFill>
          <a:blip r:embed="rId2" cstate="print"/>
          <a:stretch>
            <a:fillRect/>
          </a:stretch>
        </p:blipFill>
        <p:spPr>
          <a:xfrm>
            <a:off x="0" y="0"/>
            <a:ext cx="9143999" cy="6858000"/>
          </a:xfrm>
          <a:prstGeom prst="rect">
            <a:avLst/>
          </a:prstGeom>
        </p:spPr>
      </p:pic>
      <p:sp>
        <p:nvSpPr>
          <p:cNvPr id="5121" name="Rectangle 1"/>
          <p:cNvSpPr>
            <a:spLocks noChangeArrowheads="1"/>
          </p:cNvSpPr>
          <p:nvPr/>
        </p:nvSpPr>
        <p:spPr bwMode="auto">
          <a:xfrm>
            <a:off x="785786" y="1142984"/>
            <a:ext cx="8072494"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bg1"/>
                </a:solidFill>
                <a:effectLst/>
                <a:ea typeface="Times New Roman" pitchFamily="18" charset="0"/>
                <a:cs typeface="Arial" pitchFamily="34" charset="0"/>
              </a:rPr>
              <a:t>Своей популярности в Англии Рождественская елка обязана немецкому принцу Альберту, мужу Королевы Виктории. В </a:t>
            </a:r>
            <a:r>
              <a:rPr kumimoji="0" lang="en-US" sz="2400" b="0" i="0" u="none" strike="noStrike" cap="none" normalizeH="0" baseline="0" dirty="0" smtClean="0">
                <a:ln>
                  <a:noFill/>
                </a:ln>
                <a:solidFill>
                  <a:schemeClr val="bg1"/>
                </a:solidFill>
                <a:effectLst/>
                <a:ea typeface="Times New Roman" pitchFamily="18" charset="0"/>
                <a:cs typeface="Arial" pitchFamily="34" charset="0"/>
              </a:rPr>
              <a:t>XVII</a:t>
            </a:r>
            <a:r>
              <a:rPr kumimoji="0" lang="ru-RU" sz="2400" b="0" i="0" u="none" strike="noStrike" cap="none" normalizeH="0" baseline="0" dirty="0" smtClean="0">
                <a:ln>
                  <a:noFill/>
                </a:ln>
                <a:solidFill>
                  <a:schemeClr val="bg1"/>
                </a:solidFill>
                <a:effectLst/>
                <a:ea typeface="Times New Roman" pitchFamily="18" charset="0"/>
                <a:cs typeface="Arial" pitchFamily="34" charset="0"/>
              </a:rPr>
              <a:t> веке немецкие иммигранты привезли традицию Рождественской елки в Америку</a:t>
            </a:r>
            <a:endParaRPr kumimoji="0" lang="ru-RU" sz="2400" b="0" i="0" u="none" strike="noStrike" cap="none" normalizeH="0" baseline="0" dirty="0" smtClean="0">
              <a:ln>
                <a:noFill/>
              </a:ln>
              <a:solidFill>
                <a:schemeClr val="bg1"/>
              </a:solidFill>
              <a:effectLst/>
              <a:cs typeface="Arial" pitchFamily="34" charset="0"/>
            </a:endParaRPr>
          </a:p>
        </p:txBody>
      </p:sp>
      <p:pic>
        <p:nvPicPr>
          <p:cNvPr id="4" name="Picture 6" descr="XmasParty"/>
          <p:cNvPicPr>
            <a:picLocks noChangeAspect="1" noChangeArrowheads="1"/>
          </p:cNvPicPr>
          <p:nvPr/>
        </p:nvPicPr>
        <p:blipFill>
          <a:blip r:embed="rId3"/>
          <a:srcRect/>
          <a:stretch>
            <a:fillRect/>
          </a:stretch>
        </p:blipFill>
        <p:spPr bwMode="auto">
          <a:xfrm>
            <a:off x="2857488" y="2786058"/>
            <a:ext cx="5929354" cy="3786214"/>
          </a:xfrm>
          <a:prstGeom prst="rect">
            <a:avLst/>
          </a:prstGeom>
          <a:ln>
            <a:noFill/>
          </a:ln>
          <a:effectLst>
            <a:outerShdw blurRad="292100" dist="139700" dir="2700000" algn="tl" rotWithShape="0">
              <a:srgbClr val="333333">
                <a:alpha val="65000"/>
              </a:srgbClr>
            </a:outerShdw>
          </a:effectLst>
        </p:spPr>
      </p:pic>
      <p:pic>
        <p:nvPicPr>
          <p:cNvPr id="5" name="Рисунок 4" descr="США - Самая высокая елка в Лос-Анджелесе">
            <a:hlinkClick r:id="rId4" tooltip="&quot;США - Самая высокая елка в Лос-Анджелесе&quot;"/>
          </p:cNvPr>
          <p:cNvPicPr/>
          <p:nvPr/>
        </p:nvPicPr>
        <p:blipFill>
          <a:blip r:embed="rId5"/>
          <a:srcRect/>
          <a:stretch>
            <a:fillRect/>
          </a:stretch>
        </p:blipFill>
        <p:spPr bwMode="auto">
          <a:xfrm>
            <a:off x="714348" y="2786058"/>
            <a:ext cx="1885950" cy="2500330"/>
          </a:xfrm>
          <a:prstGeom prst="rect">
            <a:avLst/>
          </a:prstGeom>
          <a:ln>
            <a:noFill/>
          </a:ln>
          <a:effectLst>
            <a:outerShdw blurRad="292100" dist="139700" dir="2700000" algn="tl" rotWithShape="0">
              <a:srgbClr val="333333">
                <a:alpha val="65000"/>
              </a:srgbClr>
            </a:outerShdw>
          </a:effectLst>
        </p:spPr>
      </p:pic>
      <p:sp>
        <p:nvSpPr>
          <p:cNvPr id="6" name="Прямоугольник 5"/>
          <p:cNvSpPr/>
          <p:nvPr/>
        </p:nvSpPr>
        <p:spPr>
          <a:xfrm>
            <a:off x="714348" y="5349416"/>
            <a:ext cx="2432352" cy="1200329"/>
          </a:xfrm>
          <a:prstGeom prst="rect">
            <a:avLst/>
          </a:prstGeom>
        </p:spPr>
        <p:txBody>
          <a:bodyPr wrap="square">
            <a:spAutoFit/>
          </a:bodyPr>
          <a:lstStyle/>
          <a:p>
            <a:r>
              <a:rPr lang="ru-RU" sz="2400" dirty="0" smtClean="0">
                <a:solidFill>
                  <a:schemeClr val="bg1"/>
                </a:solidFill>
                <a:ea typeface="Times New Roman" pitchFamily="18" charset="0"/>
                <a:cs typeface="Arial" pitchFamily="34" charset="0"/>
              </a:rPr>
              <a:t>Самая высокая елка в Лос-Анджелесе</a:t>
            </a:r>
            <a:endParaRPr lang="ru-RU" sz="2400" dirty="0"/>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фон.jpg"/>
          <p:cNvPicPr>
            <a:picLocks noChangeAspect="1"/>
          </p:cNvPicPr>
          <p:nvPr/>
        </p:nvPicPr>
        <p:blipFill>
          <a:blip r:embed="rId3" cstate="print"/>
          <a:stretch>
            <a:fillRect/>
          </a:stretch>
        </p:blipFill>
        <p:spPr>
          <a:xfrm>
            <a:off x="0" y="0"/>
            <a:ext cx="9143999" cy="6858000"/>
          </a:xfrm>
          <a:prstGeom prst="rect">
            <a:avLst/>
          </a:prstGeom>
        </p:spPr>
      </p:pic>
      <p:sp>
        <p:nvSpPr>
          <p:cNvPr id="3" name="Прямоугольник 2"/>
          <p:cNvSpPr/>
          <p:nvPr/>
        </p:nvSpPr>
        <p:spPr>
          <a:xfrm>
            <a:off x="785786" y="1285860"/>
            <a:ext cx="4929222" cy="5262979"/>
          </a:xfrm>
          <a:prstGeom prst="rect">
            <a:avLst/>
          </a:prstGeom>
        </p:spPr>
        <p:txBody>
          <a:bodyPr wrap="square">
            <a:spAutoFit/>
          </a:bodyPr>
          <a:lstStyle/>
          <a:p>
            <a:pPr>
              <a:spcBef>
                <a:spcPct val="50000"/>
              </a:spcBef>
            </a:pPr>
            <a:r>
              <a:rPr lang="ru-RU" dirty="0" smtClean="0"/>
              <a:t> </a:t>
            </a:r>
            <a:r>
              <a:rPr lang="ru-RU" sz="2400" dirty="0" smtClean="0">
                <a:solidFill>
                  <a:schemeClr val="bg1"/>
                </a:solidFill>
              </a:rPr>
              <a:t>В России традиция наряжать ель на новогодние и Рождественские праздники привилась немецкими гражданами, которые проживали в Санкт-Петербурге. Впервые елка появилась на Рождество в 1817 году в доме великого князя Николая Павловича. Обычай  ставить  в доме  наряженную  ель   привезла  в Россию </a:t>
            </a:r>
            <a:r>
              <a:rPr lang="ru-RU" sz="2400" i="1" dirty="0" smtClean="0">
                <a:solidFill>
                  <a:schemeClr val="bg1"/>
                </a:solidFill>
              </a:rPr>
              <a:t>Императрица  Александра Фёдоровна (прусская принцесса Шарлотта)</a:t>
            </a:r>
          </a:p>
          <a:p>
            <a:r>
              <a:rPr lang="ru-RU" sz="2400" dirty="0" smtClean="0">
                <a:solidFill>
                  <a:schemeClr val="bg1"/>
                </a:solidFill>
              </a:rPr>
              <a:t>Именно с того момента она стала популярной по всей стране</a:t>
            </a:r>
          </a:p>
        </p:txBody>
      </p:sp>
      <p:pic>
        <p:nvPicPr>
          <p:cNvPr id="1026" name="Picture 2" descr="C:\Users\Литвинова\Desktop\YqBV3go-kI4.jpg"/>
          <p:cNvPicPr>
            <a:picLocks noChangeAspect="1" noChangeArrowheads="1"/>
          </p:cNvPicPr>
          <p:nvPr/>
        </p:nvPicPr>
        <p:blipFill>
          <a:blip r:embed="rId4"/>
          <a:srcRect/>
          <a:stretch>
            <a:fillRect/>
          </a:stretch>
        </p:blipFill>
        <p:spPr bwMode="auto">
          <a:xfrm>
            <a:off x="5786446" y="1142984"/>
            <a:ext cx="3119446" cy="4959919"/>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фон.jpg"/>
          <p:cNvPicPr>
            <a:picLocks noChangeAspect="1"/>
          </p:cNvPicPr>
          <p:nvPr/>
        </p:nvPicPr>
        <p:blipFill>
          <a:blip r:embed="rId2" cstate="print"/>
          <a:stretch>
            <a:fillRect/>
          </a:stretch>
        </p:blipFill>
        <p:spPr>
          <a:xfrm>
            <a:off x="0" y="0"/>
            <a:ext cx="9143999" cy="6858000"/>
          </a:xfrm>
          <a:prstGeom prst="rect">
            <a:avLst/>
          </a:prstGeom>
        </p:spPr>
      </p:pic>
      <p:sp>
        <p:nvSpPr>
          <p:cNvPr id="3" name="Прямоугольник 2"/>
          <p:cNvSpPr/>
          <p:nvPr/>
        </p:nvSpPr>
        <p:spPr>
          <a:xfrm>
            <a:off x="2786050" y="785794"/>
            <a:ext cx="5643602" cy="584775"/>
          </a:xfrm>
          <a:prstGeom prst="rect">
            <a:avLst/>
          </a:prstGeom>
        </p:spPr>
        <p:txBody>
          <a:bodyPr wrap="square">
            <a:spAutoFit/>
          </a:bodyPr>
          <a:lstStyle/>
          <a:p>
            <a:r>
              <a:rPr lang="ru-RU" sz="3200" b="1" dirty="0" smtClean="0">
                <a:solidFill>
                  <a:schemeClr val="bg1"/>
                </a:solidFill>
                <a:effectLst>
                  <a:outerShdw blurRad="38100" dist="38100" dir="2700000" algn="tl">
                    <a:srgbClr val="000000">
                      <a:alpha val="43137"/>
                    </a:srgbClr>
                  </a:outerShdw>
                </a:effectLst>
                <a:latin typeface="Monotype Corsiva" pitchFamily="66" charset="0"/>
              </a:rPr>
              <a:t>Символы  и их значения</a:t>
            </a:r>
            <a:endParaRPr lang="ru-RU" sz="3200" dirty="0">
              <a:solidFill>
                <a:schemeClr val="bg1"/>
              </a:solidFill>
              <a:effectLst>
                <a:outerShdw blurRad="38100" dist="38100" dir="2700000" algn="tl">
                  <a:srgbClr val="000000">
                    <a:alpha val="43137"/>
                  </a:srgbClr>
                </a:outerShdw>
              </a:effectLst>
              <a:latin typeface="Monotype Corsiva" pitchFamily="66" charset="0"/>
            </a:endParaRPr>
          </a:p>
        </p:txBody>
      </p:sp>
      <p:pic>
        <p:nvPicPr>
          <p:cNvPr id="4" name="Рисунок 3" descr="D:\ШКОЛА\Школьные картинки\Школьные картинки\0fa299e793cd.jpg"/>
          <p:cNvPicPr/>
          <p:nvPr/>
        </p:nvPicPr>
        <p:blipFill>
          <a:blip r:embed="rId3" cstate="print"/>
          <a:srcRect/>
          <a:stretch>
            <a:fillRect/>
          </a:stretch>
        </p:blipFill>
        <p:spPr bwMode="auto">
          <a:xfrm>
            <a:off x="4857752" y="2000240"/>
            <a:ext cx="3786214" cy="4429156"/>
          </a:xfrm>
          <a:prstGeom prst="rect">
            <a:avLst/>
          </a:prstGeom>
          <a:ln>
            <a:noFill/>
          </a:ln>
          <a:effectLst>
            <a:outerShdw blurRad="292100" dist="139700" dir="2700000" algn="tl" rotWithShape="0">
              <a:srgbClr val="333333">
                <a:alpha val="65000"/>
              </a:srgbClr>
            </a:outerShdw>
          </a:effectLst>
        </p:spPr>
      </p:pic>
      <p:sp>
        <p:nvSpPr>
          <p:cNvPr id="2049" name="Rectangle 1"/>
          <p:cNvSpPr>
            <a:spLocks noChangeArrowheads="1"/>
          </p:cNvSpPr>
          <p:nvPr/>
        </p:nvSpPr>
        <p:spPr bwMode="auto">
          <a:xfrm>
            <a:off x="714348" y="1757408"/>
            <a:ext cx="4071966"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В христианстве звезда олицетворяет собой рождение Иисуса Христа, божественное расположение небесных сил. Ее называют Вифлеемской звездой. Считалось, что данный символ, означает надежду, которая сияет во мгле и вселяет веру. Звезду изображают и шестиконечной, и восьмиконечной</a:t>
            </a:r>
            <a:endParaRPr kumimoji="0" lang="ru-RU" sz="2000" b="0"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endParaRPr>
          </a:p>
        </p:txBody>
      </p:sp>
      <p:sp>
        <p:nvSpPr>
          <p:cNvPr id="2050" name="Rectangle 2"/>
          <p:cNvSpPr>
            <a:spLocks noChangeArrowheads="1"/>
          </p:cNvSpPr>
          <p:nvPr/>
        </p:nvSpPr>
        <p:spPr bwMode="auto">
          <a:xfrm>
            <a:off x="4786314" y="1357298"/>
            <a:ext cx="392909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1" u="none" strike="noStrike" cap="none" normalizeH="0" baseline="0" dirty="0" smtClean="0">
                <a:ln>
                  <a:noFill/>
                </a:ln>
                <a:solidFill>
                  <a:schemeClr val="bg1"/>
                </a:solidFill>
                <a:effectLst>
                  <a:outerShdw blurRad="38100" dist="38100" dir="2700000" algn="tl">
                    <a:srgbClr val="000000">
                      <a:alpha val="43137"/>
                    </a:srgbClr>
                  </a:outerShdw>
                </a:effectLst>
                <a:latin typeface="Calibri" pitchFamily="34" charset="0"/>
                <a:ea typeface="Times New Roman" pitchFamily="18" charset="0"/>
                <a:cs typeface="Times New Roman" pitchFamily="18" charset="0"/>
              </a:rPr>
              <a:t>Рождественская звезда </a:t>
            </a:r>
            <a:endParaRPr kumimoji="0" lang="ru-RU" sz="2000" b="0" i="1"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фон.jpg"/>
          <p:cNvPicPr>
            <a:picLocks noChangeAspect="1"/>
          </p:cNvPicPr>
          <p:nvPr/>
        </p:nvPicPr>
        <p:blipFill>
          <a:blip r:embed="rId2" cstate="print"/>
          <a:stretch>
            <a:fillRect/>
          </a:stretch>
        </p:blipFill>
        <p:spPr>
          <a:xfrm>
            <a:off x="0" y="0"/>
            <a:ext cx="9143999" cy="6858000"/>
          </a:xfrm>
          <a:prstGeom prst="rect">
            <a:avLst/>
          </a:prstGeom>
        </p:spPr>
      </p:pic>
      <p:sp>
        <p:nvSpPr>
          <p:cNvPr id="3" name="TextBox 2"/>
          <p:cNvSpPr txBox="1"/>
          <p:nvPr/>
        </p:nvSpPr>
        <p:spPr>
          <a:xfrm>
            <a:off x="611560" y="240804"/>
            <a:ext cx="8352928" cy="1107996"/>
          </a:xfrm>
          <a:prstGeom prst="rect">
            <a:avLst/>
          </a:prstGeom>
          <a:noFill/>
        </p:spPr>
        <p:txBody>
          <a:bodyPr wrap="square" rtlCol="0">
            <a:spAutoFit/>
          </a:bodyPr>
          <a:lstStyle/>
          <a:p>
            <a:pPr algn="ctr"/>
            <a:r>
              <a:rPr lang="ru-RU" sz="6600" b="1" dirty="0" smtClean="0">
                <a:solidFill>
                  <a:schemeClr val="bg1"/>
                </a:solidFill>
                <a:effectLst>
                  <a:outerShdw blurRad="38100" dist="38100" dir="2700000" algn="tl">
                    <a:srgbClr val="000000">
                      <a:alpha val="43137"/>
                    </a:srgbClr>
                  </a:outerShdw>
                </a:effectLst>
                <a:latin typeface="Monotype Corsiva" pitchFamily="66" charset="0"/>
              </a:rPr>
              <a:t>Введение</a:t>
            </a:r>
          </a:p>
        </p:txBody>
      </p:sp>
      <p:sp>
        <p:nvSpPr>
          <p:cNvPr id="18433" name="Rectangle 1"/>
          <p:cNvSpPr>
            <a:spLocks noChangeArrowheads="1"/>
          </p:cNvSpPr>
          <p:nvPr/>
        </p:nvSpPr>
        <p:spPr bwMode="auto">
          <a:xfrm>
            <a:off x="714348" y="1525446"/>
            <a:ext cx="5286412"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ru-RU" sz="2400" dirty="0" smtClean="0">
                <a:solidFill>
                  <a:schemeClr val="bg1"/>
                </a:solidFill>
                <a:ea typeface="Times New Roman" pitchFamily="18" charset="0"/>
              </a:rPr>
              <a:t>Новый год, так же как и  Рождество </a:t>
            </a:r>
            <a:r>
              <a:rPr kumimoji="0" lang="ru-RU" sz="2400" b="0" i="0" u="none" strike="noStrike" cap="none" normalizeH="0" baseline="0" dirty="0" smtClean="0">
                <a:ln>
                  <a:noFill/>
                </a:ln>
                <a:solidFill>
                  <a:schemeClr val="bg1"/>
                </a:solidFill>
                <a:effectLst/>
                <a:ea typeface="Times New Roman" pitchFamily="18" charset="0"/>
              </a:rPr>
              <a:t>- самые ожидаемые и радостные праздники не только для россиян, но и для всей планеты. Это логичное завершение определенного жизненного этапа, подведение итогов и, конечно, ожидание нового, неизвестного и, несомненно, лучшего. Новогодние и Рождественские празднования всегда радовали людей, так как они привносят в нашу обычную жизнь тепло и надежду на светлое будущее</a:t>
            </a:r>
          </a:p>
        </p:txBody>
      </p:sp>
      <p:pic>
        <p:nvPicPr>
          <p:cNvPr id="7" name="Picture 5" descr="C:\Documents and Settings\Admin.MICROSOF-91E4BA\Мои документы\Мои рисунки\0_1dd7e_4e66f8be_L.gif"/>
          <p:cNvPicPr>
            <a:picLocks noChangeAspect="1" noChangeArrowheads="1" noCrop="1"/>
          </p:cNvPicPr>
          <p:nvPr/>
        </p:nvPicPr>
        <p:blipFill>
          <a:blip r:embed="rId3" cstate="print"/>
          <a:srcRect/>
          <a:stretch>
            <a:fillRect/>
          </a:stretch>
        </p:blipFill>
        <p:spPr bwMode="auto">
          <a:xfrm>
            <a:off x="5786446" y="1285860"/>
            <a:ext cx="3214694" cy="5214974"/>
          </a:xfrm>
          <a:prstGeom prst="rect">
            <a:avLst/>
          </a:prstGeom>
          <a:ln>
            <a:noFill/>
          </a:ln>
          <a:effectLst>
            <a:softEdge rad="112500"/>
          </a:effectLst>
        </p:spPr>
      </p:pic>
    </p:spTree>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фон.jpg"/>
          <p:cNvPicPr>
            <a:picLocks noChangeAspect="1"/>
          </p:cNvPicPr>
          <p:nvPr/>
        </p:nvPicPr>
        <p:blipFill>
          <a:blip r:embed="rId3" cstate="print"/>
          <a:stretch>
            <a:fillRect/>
          </a:stretch>
        </p:blipFill>
        <p:spPr>
          <a:xfrm>
            <a:off x="0" y="0"/>
            <a:ext cx="9143999" cy="6858000"/>
          </a:xfrm>
          <a:prstGeom prst="rect">
            <a:avLst/>
          </a:prstGeom>
        </p:spPr>
      </p:pic>
      <p:pic>
        <p:nvPicPr>
          <p:cNvPr id="3" name="Рисунок 2" descr="фон.jpg"/>
          <p:cNvPicPr>
            <a:picLocks noChangeAspect="1"/>
          </p:cNvPicPr>
          <p:nvPr/>
        </p:nvPicPr>
        <p:blipFill>
          <a:blip r:embed="rId3" cstate="print"/>
          <a:stretch>
            <a:fillRect/>
          </a:stretch>
        </p:blipFill>
        <p:spPr>
          <a:xfrm>
            <a:off x="1" y="0"/>
            <a:ext cx="9143999" cy="6858000"/>
          </a:xfrm>
          <a:prstGeom prst="rect">
            <a:avLst/>
          </a:prstGeom>
        </p:spPr>
      </p:pic>
      <p:sp>
        <p:nvSpPr>
          <p:cNvPr id="4" name="Прямоугольник 3"/>
          <p:cNvSpPr/>
          <p:nvPr/>
        </p:nvSpPr>
        <p:spPr>
          <a:xfrm>
            <a:off x="2720242" y="857232"/>
            <a:ext cx="5852285" cy="861774"/>
          </a:xfrm>
          <a:prstGeom prst="rect">
            <a:avLst/>
          </a:prstGeom>
        </p:spPr>
        <p:txBody>
          <a:bodyPr wrap="square">
            <a:spAutoFit/>
          </a:bodyPr>
          <a:lstStyle/>
          <a:p>
            <a:r>
              <a:rPr lang="ru-RU" sz="3200" b="1" dirty="0" smtClean="0">
                <a:solidFill>
                  <a:schemeClr val="bg1"/>
                </a:solidFill>
                <a:effectLst>
                  <a:outerShdw blurRad="38100" dist="38100" dir="2700000" algn="tl">
                    <a:srgbClr val="000000">
                      <a:alpha val="43137"/>
                    </a:srgbClr>
                  </a:outerShdw>
                </a:effectLst>
                <a:latin typeface="Monotype Corsiva" pitchFamily="66" charset="0"/>
              </a:rPr>
              <a:t>Символы  и их значения</a:t>
            </a:r>
            <a:endParaRPr lang="ru-RU" sz="3200" dirty="0" smtClean="0">
              <a:solidFill>
                <a:schemeClr val="bg1"/>
              </a:solidFill>
              <a:effectLst>
                <a:outerShdw blurRad="38100" dist="38100" dir="2700000" algn="tl">
                  <a:srgbClr val="000000">
                    <a:alpha val="43137"/>
                  </a:srgbClr>
                </a:outerShdw>
              </a:effectLst>
              <a:latin typeface="Monotype Corsiva" pitchFamily="66" charset="0"/>
            </a:endParaRPr>
          </a:p>
          <a:p>
            <a:endParaRPr lang="ru-RU" dirty="0"/>
          </a:p>
        </p:txBody>
      </p:sp>
      <p:sp>
        <p:nvSpPr>
          <p:cNvPr id="4098" name="Rectangle 2"/>
          <p:cNvSpPr>
            <a:spLocks noChangeArrowheads="1"/>
          </p:cNvSpPr>
          <p:nvPr/>
        </p:nvSpPr>
        <p:spPr bwMode="auto">
          <a:xfrm>
            <a:off x="5786446" y="1428737"/>
            <a:ext cx="2857520"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0" i="1" u="none" strike="noStrike" cap="none" normalizeH="0" baseline="0" dirty="0" smtClean="0">
                <a:ln>
                  <a:noFill/>
                </a:ln>
                <a:solidFill>
                  <a:schemeClr val="bg1"/>
                </a:solidFill>
                <a:effectLst>
                  <a:outerShdw blurRad="38100" dist="38100" dir="2700000" algn="tl">
                    <a:srgbClr val="000000">
                      <a:alpha val="43137"/>
                    </a:srgbClr>
                  </a:outerShdw>
                </a:effectLst>
                <a:latin typeface="Calibri" pitchFamily="34" charset="0"/>
                <a:ea typeface="Times New Roman" pitchFamily="18" charset="0"/>
                <a:cs typeface="Times New Roman" pitchFamily="18" charset="0"/>
              </a:rPr>
              <a:t>Ангелы</a:t>
            </a:r>
            <a:endParaRPr kumimoji="0" lang="ru-RU" sz="2400" b="0"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097" name="Рисунок 1" descr="angevi10"/>
          <p:cNvPicPr>
            <a:picLocks noChangeAspect="1" noChangeArrowheads="1"/>
          </p:cNvPicPr>
          <p:nvPr/>
        </p:nvPicPr>
        <p:blipFill>
          <a:blip r:embed="rId4"/>
          <a:srcRect b="12097"/>
          <a:stretch>
            <a:fillRect/>
          </a:stretch>
        </p:blipFill>
        <p:spPr bwMode="auto">
          <a:xfrm>
            <a:off x="5786446" y="2143116"/>
            <a:ext cx="2820444" cy="4071966"/>
          </a:xfrm>
          <a:prstGeom prst="rect">
            <a:avLst/>
          </a:prstGeom>
          <a:ln>
            <a:noFill/>
          </a:ln>
          <a:effectLst>
            <a:outerShdw blurRad="292100" dist="139700" dir="2700000" algn="tl" rotWithShape="0">
              <a:srgbClr val="333333">
                <a:alpha val="65000"/>
              </a:srgbClr>
            </a:outerShdw>
          </a:effectLst>
        </p:spPr>
      </p:pic>
      <p:sp>
        <p:nvSpPr>
          <p:cNvPr id="4099" name="Rectangle 3"/>
          <p:cNvSpPr>
            <a:spLocks noChangeArrowheads="1"/>
          </p:cNvSpPr>
          <p:nvPr/>
        </p:nvSpPr>
        <p:spPr bwMode="auto">
          <a:xfrm>
            <a:off x="1214414" y="2432257"/>
            <a:ext cx="4143404"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Ангелы в христианстве являются святыми духами, которых сотворил Господь для защиты и помощи людям. Поэтому считалось, что при рождении каждому человеку дается свой особый ангел-хранитель</a:t>
            </a:r>
            <a:endParaRPr kumimoji="0" lang="ru-RU" sz="2800"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фон.jpg"/>
          <p:cNvPicPr>
            <a:picLocks noChangeAspect="1"/>
          </p:cNvPicPr>
          <p:nvPr/>
        </p:nvPicPr>
        <p:blipFill>
          <a:blip r:embed="rId2" cstate="print"/>
          <a:stretch>
            <a:fillRect/>
          </a:stretch>
        </p:blipFill>
        <p:spPr>
          <a:xfrm>
            <a:off x="1" y="0"/>
            <a:ext cx="9143999" cy="6858000"/>
          </a:xfrm>
          <a:prstGeom prst="rect">
            <a:avLst/>
          </a:prstGeom>
        </p:spPr>
      </p:pic>
      <p:sp>
        <p:nvSpPr>
          <p:cNvPr id="4" name="Прямоугольник 3"/>
          <p:cNvSpPr/>
          <p:nvPr/>
        </p:nvSpPr>
        <p:spPr>
          <a:xfrm>
            <a:off x="2500298" y="714356"/>
            <a:ext cx="6215106" cy="584775"/>
          </a:xfrm>
          <a:prstGeom prst="rect">
            <a:avLst/>
          </a:prstGeom>
        </p:spPr>
        <p:txBody>
          <a:bodyPr wrap="square">
            <a:spAutoFit/>
          </a:bodyPr>
          <a:lstStyle/>
          <a:p>
            <a:r>
              <a:rPr lang="ru-RU" sz="3200" b="1" dirty="0" smtClean="0">
                <a:solidFill>
                  <a:schemeClr val="bg1"/>
                </a:solidFill>
                <a:effectLst>
                  <a:outerShdw blurRad="38100" dist="38100" dir="2700000" algn="tl">
                    <a:srgbClr val="000000">
                      <a:alpha val="43137"/>
                    </a:srgbClr>
                  </a:outerShdw>
                </a:effectLst>
                <a:latin typeface="Monotype Corsiva" pitchFamily="66" charset="0"/>
              </a:rPr>
              <a:t>Символы  их значения</a:t>
            </a:r>
            <a:endParaRPr lang="ru-RU" sz="3200" dirty="0">
              <a:solidFill>
                <a:schemeClr val="bg1"/>
              </a:solidFill>
              <a:effectLst>
                <a:outerShdw blurRad="38100" dist="38100" dir="2700000" algn="tl">
                  <a:srgbClr val="000000">
                    <a:alpha val="43137"/>
                  </a:srgbClr>
                </a:outerShdw>
              </a:effectLst>
              <a:latin typeface="Monotype Corsiva" pitchFamily="66" charset="0"/>
            </a:endParaRPr>
          </a:p>
        </p:txBody>
      </p:sp>
      <p:sp>
        <p:nvSpPr>
          <p:cNvPr id="41987" name="Rectangle 3"/>
          <p:cNvSpPr>
            <a:spLocks noChangeArrowheads="1"/>
          </p:cNvSpPr>
          <p:nvPr/>
        </p:nvSpPr>
        <p:spPr bwMode="auto">
          <a:xfrm>
            <a:off x="6215074" y="1928801"/>
            <a:ext cx="2643206"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1" u="none" strike="noStrike" cap="none" normalizeH="0" baseline="0" dirty="0" smtClean="0">
                <a:ln>
                  <a:noFill/>
                </a:ln>
                <a:solidFill>
                  <a:srgbClr val="F9F2BE"/>
                </a:solidFill>
                <a:effectLst/>
                <a:latin typeface="Calibri" pitchFamily="34" charset="0"/>
                <a:ea typeface="Times New Roman" pitchFamily="18" charset="0"/>
                <a:cs typeface="Times New Roman" pitchFamily="18" charset="0"/>
              </a:rPr>
              <a:t> </a:t>
            </a:r>
            <a:r>
              <a:rPr kumimoji="0" lang="ru-RU" sz="2400" b="0" i="1" u="none" strike="noStrike" cap="none" normalizeH="0" baseline="0" dirty="0" smtClean="0">
                <a:ln>
                  <a:noFill/>
                </a:ln>
                <a:solidFill>
                  <a:schemeClr val="bg1"/>
                </a:solidFill>
                <a:effectLst>
                  <a:outerShdw blurRad="38100" dist="38100" dir="2700000" algn="tl">
                    <a:srgbClr val="000000">
                      <a:alpha val="43137"/>
                    </a:srgbClr>
                  </a:outerShdw>
                </a:effectLst>
                <a:latin typeface="Calibri" pitchFamily="34" charset="0"/>
                <a:ea typeface="Times New Roman" pitchFamily="18" charset="0"/>
                <a:cs typeface="Times New Roman" pitchFamily="18" charset="0"/>
              </a:rPr>
              <a:t>Колокольчики</a:t>
            </a:r>
            <a:r>
              <a:rPr kumimoji="0" lang="ru-RU" sz="2400" b="0"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 </a:t>
            </a:r>
            <a:endParaRPr kumimoji="0" lang="ru-RU"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1986" name="Рисунок 2" descr="3718550-b053baf748555774.gif"/>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588224" y="2571744"/>
            <a:ext cx="2412926" cy="3047913"/>
          </a:xfrm>
          <a:prstGeom prst="rect">
            <a:avLst/>
          </a:prstGeom>
          <a:ln>
            <a:noFill/>
          </a:ln>
          <a:effectLst>
            <a:outerShdw blurRad="292100" dist="139700" dir="2700000" algn="tl" rotWithShape="0">
              <a:srgbClr val="333333">
                <a:alpha val="65000"/>
              </a:srgbClr>
            </a:outerShdw>
          </a:effectLst>
        </p:spPr>
      </p:pic>
      <p:sp>
        <p:nvSpPr>
          <p:cNvPr id="41988" name="Rectangle 4"/>
          <p:cNvSpPr>
            <a:spLocks noChangeArrowheads="1"/>
          </p:cNvSpPr>
          <p:nvPr/>
        </p:nvSpPr>
        <p:spPr bwMode="auto">
          <a:xfrm>
            <a:off x="714348" y="1357298"/>
            <a:ext cx="571504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bg1"/>
                </a:solidFill>
                <a:effectLst/>
                <a:ea typeface="Times New Roman" pitchFamily="18" charset="0"/>
                <a:cs typeface="Arial" pitchFamily="34" charset="0"/>
              </a:rPr>
              <a:t>Когда Земля была холодна, считалось, что солнце умерло, а злой дух очень силен. Чтобы изгнать злого духа, нужно было сильно шуметь. </a:t>
            </a:r>
            <a:endParaRPr kumimoji="0" lang="ru-RU" sz="2400" b="0" i="0" u="none" strike="noStrike" cap="none" normalizeH="0" baseline="0" dirty="0" smtClean="0">
              <a:ln>
                <a:noFill/>
              </a:ln>
              <a:solidFill>
                <a:schemeClr val="bg1"/>
              </a:solidFill>
              <a:effectLst/>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bg1"/>
                </a:solidFill>
                <a:effectLst/>
                <a:ea typeface="Calibri" pitchFamily="34" charset="0"/>
                <a:cs typeface="Times New Roman" pitchFamily="18" charset="0"/>
              </a:rPr>
              <a:t>С древних времен колокольчики традиционно привносили в дом добро и радость, ведь их звон, переливаясь, выгонял злых духов. На Руси звон колоколов оповещал народ о прибытии Иисуса на землю, тем самым ободряя и внушая веру в православных людей. До наших дней сохранилась рождественская традиция звенеть колокольчиками, одновременно петь и кричать</a:t>
            </a:r>
            <a:endParaRPr kumimoji="0" lang="ru-RU" sz="2400" b="0" i="0" u="none" strike="noStrike" cap="none" normalizeH="0" baseline="0" dirty="0" smtClean="0">
              <a:ln>
                <a:noFill/>
              </a:ln>
              <a:solidFill>
                <a:schemeClr val="bg1"/>
              </a:solidFill>
              <a:effectLst/>
              <a:cs typeface="Arial" pitchFamily="34" charset="0"/>
            </a:endParaRP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фон.jpg"/>
          <p:cNvPicPr>
            <a:picLocks noChangeAspect="1"/>
          </p:cNvPicPr>
          <p:nvPr/>
        </p:nvPicPr>
        <p:blipFill>
          <a:blip r:embed="rId2" cstate="print"/>
          <a:stretch>
            <a:fillRect/>
          </a:stretch>
        </p:blipFill>
        <p:spPr>
          <a:xfrm>
            <a:off x="1" y="0"/>
            <a:ext cx="9143999" cy="6858000"/>
          </a:xfrm>
          <a:prstGeom prst="rect">
            <a:avLst/>
          </a:prstGeom>
        </p:spPr>
      </p:pic>
      <p:sp>
        <p:nvSpPr>
          <p:cNvPr id="3" name="Прямоугольник 2"/>
          <p:cNvSpPr/>
          <p:nvPr/>
        </p:nvSpPr>
        <p:spPr>
          <a:xfrm>
            <a:off x="785786" y="1285860"/>
            <a:ext cx="7215238" cy="584775"/>
          </a:xfrm>
          <a:prstGeom prst="rect">
            <a:avLst/>
          </a:prstGeom>
        </p:spPr>
        <p:txBody>
          <a:bodyPr wrap="square">
            <a:spAutoFit/>
          </a:bodyPr>
          <a:lstStyle/>
          <a:p>
            <a:pPr algn="ctr"/>
            <a:r>
              <a:rPr lang="ru-RU" sz="3200" b="1" dirty="0" smtClean="0">
                <a:solidFill>
                  <a:schemeClr val="bg1"/>
                </a:solidFill>
                <a:effectLst>
                  <a:outerShdw blurRad="38100" dist="38100" dir="2700000" algn="tl">
                    <a:srgbClr val="000000">
                      <a:alpha val="43137"/>
                    </a:srgbClr>
                  </a:outerShdw>
                </a:effectLst>
                <a:latin typeface="Monotype Corsiva" pitchFamily="66" charset="0"/>
              </a:rPr>
              <a:t>Символы  и их значения</a:t>
            </a:r>
            <a:endParaRPr lang="ru-RU" sz="3200" dirty="0">
              <a:solidFill>
                <a:schemeClr val="bg1"/>
              </a:solidFill>
              <a:effectLst>
                <a:outerShdw blurRad="38100" dist="38100" dir="2700000" algn="tl">
                  <a:srgbClr val="000000">
                    <a:alpha val="43137"/>
                  </a:srgbClr>
                </a:outerShdw>
              </a:effectLst>
              <a:latin typeface="Monotype Corsiva" pitchFamily="66" charset="0"/>
            </a:endParaRPr>
          </a:p>
        </p:txBody>
      </p:sp>
      <p:sp>
        <p:nvSpPr>
          <p:cNvPr id="4096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                               Снежинки.</a:t>
            </a:r>
            <a:endParaRPr kumimoji="0" lang="ru-RU" sz="1100" b="0" i="0" u="none" strike="noStrike" cap="none" normalizeH="0" baseline="0" smtClean="0">
              <a:ln>
                <a:noFill/>
              </a:ln>
              <a:solidFill>
                <a:srgbClr val="F9F2BE"/>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40963" name="Rectangle 3"/>
          <p:cNvSpPr>
            <a:spLocks noChangeArrowheads="1"/>
          </p:cNvSpPr>
          <p:nvPr/>
        </p:nvSpPr>
        <p:spPr bwMode="auto">
          <a:xfrm>
            <a:off x="928662" y="2317494"/>
            <a:ext cx="4429156"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Снежинки являются олицетворением зимы и приближения празднований Рождества Христова. Поэтому многие в этот святой праздник</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 в России украшали ель и помещения красивыми искусственными снежинками</a:t>
            </a:r>
            <a:endParaRPr kumimoji="0" lang="ru-RU" sz="2400" b="0" i="0" u="none" strike="noStrike" cap="none" normalizeH="0" baseline="0" dirty="0" smtClean="0">
              <a:ln>
                <a:noFill/>
              </a:ln>
              <a:solidFill>
                <a:schemeClr val="bg1"/>
              </a:solidFill>
              <a:effectLst/>
              <a:latin typeface="Arial" pitchFamily="34" charset="0"/>
              <a:cs typeface="Arial" pitchFamily="34" charset="0"/>
            </a:endParaRPr>
          </a:p>
        </p:txBody>
      </p:sp>
      <p:pic>
        <p:nvPicPr>
          <p:cNvPr id="40961" name="Рисунок 1" descr="88a0b6e85ae85601a0"/>
          <p:cNvPicPr>
            <a:picLocks noChangeAspect="1" noChangeArrowheads="1"/>
          </p:cNvPicPr>
          <p:nvPr/>
        </p:nvPicPr>
        <p:blipFill>
          <a:blip r:embed="rId3"/>
          <a:srcRect t="41534" r="62801"/>
          <a:stretch>
            <a:fillRect/>
          </a:stretch>
        </p:blipFill>
        <p:spPr bwMode="auto">
          <a:xfrm rot="20298038">
            <a:off x="5268053" y="3703645"/>
            <a:ext cx="2385033" cy="2676537"/>
          </a:xfrm>
          <a:prstGeom prst="rect">
            <a:avLst/>
          </a:prstGeom>
          <a:ln>
            <a:noFill/>
          </a:ln>
          <a:effectLst>
            <a:outerShdw blurRad="292100" dist="139700" dir="2700000" algn="tl" rotWithShape="0">
              <a:srgbClr val="333333">
                <a:alpha val="65000"/>
              </a:srgbClr>
            </a:outerShdw>
          </a:effectLst>
        </p:spPr>
      </p:pic>
      <p:pic>
        <p:nvPicPr>
          <p:cNvPr id="7" name="Рисунок 1" descr="88a0b6e85ae85601a0"/>
          <p:cNvPicPr>
            <a:picLocks noChangeAspect="1" noChangeArrowheads="1"/>
          </p:cNvPicPr>
          <p:nvPr/>
        </p:nvPicPr>
        <p:blipFill>
          <a:blip r:embed="rId3"/>
          <a:srcRect t="41534" r="62801"/>
          <a:stretch>
            <a:fillRect/>
          </a:stretch>
        </p:blipFill>
        <p:spPr bwMode="auto">
          <a:xfrm rot="585361">
            <a:off x="6215074" y="928670"/>
            <a:ext cx="2385033" cy="2676537"/>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ЛИТВИНОВА\27-10-15\раб.стлол\Уроки ИЗО\Картинки к урокам\ЗИМА\Рисунки ЗИМЫ\christmas_fairy.jpg"/>
          <p:cNvPicPr>
            <a:picLocks noChangeAspect="1" noChangeArrowheads="1"/>
          </p:cNvPicPr>
          <p:nvPr/>
        </p:nvPicPr>
        <p:blipFill>
          <a:blip r:embed="rId2"/>
          <a:srcRect/>
          <a:stretch>
            <a:fillRect/>
          </a:stretch>
        </p:blipFill>
        <p:spPr bwMode="auto">
          <a:xfrm>
            <a:off x="2736" y="-10576"/>
            <a:ext cx="9141264" cy="6869418"/>
          </a:xfrm>
          <a:prstGeom prst="rect">
            <a:avLst/>
          </a:prstGeom>
          <a:noFill/>
        </p:spPr>
      </p:pic>
      <p:sp>
        <p:nvSpPr>
          <p:cNvPr id="4" name="Прямоугольник 3"/>
          <p:cNvSpPr/>
          <p:nvPr/>
        </p:nvSpPr>
        <p:spPr>
          <a:xfrm>
            <a:off x="1142977" y="1000108"/>
            <a:ext cx="6357981" cy="646331"/>
          </a:xfrm>
          <a:prstGeom prst="rect">
            <a:avLst/>
          </a:prstGeom>
          <a:solidFill>
            <a:schemeClr val="bg1"/>
          </a:solidFill>
        </p:spPr>
        <p:txBody>
          <a:bodyPr wrap="square">
            <a:spAutoFit/>
          </a:bodyPr>
          <a:lstStyle/>
          <a:p>
            <a:pPr algn="ctr"/>
            <a:r>
              <a:rPr lang="ru-RU" sz="3600" b="1" i="1" dirty="0" smtClean="0">
                <a:solidFill>
                  <a:srgbClr val="0070C0"/>
                </a:solidFill>
                <a:latin typeface="Monotype Corsiva" pitchFamily="66" charset="0"/>
                <a:ea typeface="Times New Roman" pitchFamily="18" charset="0"/>
                <a:cs typeface="Times New Roman" pitchFamily="18" charset="0"/>
              </a:rPr>
              <a:t>Погодные приметы на Рождество </a:t>
            </a:r>
            <a:endParaRPr lang="ru-RU" sz="3600" b="1" dirty="0">
              <a:solidFill>
                <a:srgbClr val="0070C0"/>
              </a:solidFill>
              <a:latin typeface="Monotype Corsiva" pitchFamily="66" charset="0"/>
            </a:endParaRPr>
          </a:p>
        </p:txBody>
      </p:sp>
      <p:sp>
        <p:nvSpPr>
          <p:cNvPr id="6" name="Прямоугольник 5"/>
          <p:cNvSpPr/>
          <p:nvPr/>
        </p:nvSpPr>
        <p:spPr>
          <a:xfrm>
            <a:off x="285720" y="5214950"/>
            <a:ext cx="8858280" cy="1477328"/>
          </a:xfrm>
          <a:prstGeom prst="rect">
            <a:avLst/>
          </a:prstGeom>
        </p:spPr>
        <p:txBody>
          <a:bodyPr wrap="square">
            <a:spAutoFit/>
          </a:bodyPr>
          <a:lstStyle/>
          <a:p>
            <a:pPr lvl="0" fontAlgn="base">
              <a:spcBef>
                <a:spcPct val="0"/>
              </a:spcBef>
              <a:spcAft>
                <a:spcPct val="0"/>
              </a:spcAft>
            </a:pPr>
            <a:r>
              <a:rPr lang="ru-RU" b="1" dirty="0" smtClean="0">
                <a:solidFill>
                  <a:srgbClr val="0070C0"/>
                </a:solidFill>
                <a:latin typeface="Calibri" pitchFamily="34" charset="0"/>
                <a:ea typeface="Times New Roman" pitchFamily="18" charset="0"/>
                <a:cs typeface="Times New Roman" pitchFamily="18" charset="0"/>
              </a:rPr>
              <a:t>По народным приметам в Рождество судят о погоде, которая ожидает в новом году:</a:t>
            </a:r>
            <a:r>
              <a:rPr lang="ru-RU" b="1" dirty="0" smtClean="0">
                <a:solidFill>
                  <a:srgbClr val="FF0000"/>
                </a:solidFill>
                <a:latin typeface="Calibri" pitchFamily="34" charset="0"/>
                <a:ea typeface="Times New Roman" pitchFamily="18" charset="0"/>
                <a:cs typeface="Times New Roman" pitchFamily="18" charset="0"/>
              </a:rPr>
              <a:t/>
            </a:r>
            <a:br>
              <a:rPr lang="ru-RU" b="1" dirty="0" smtClean="0">
                <a:solidFill>
                  <a:srgbClr val="FF0000"/>
                </a:solidFill>
                <a:latin typeface="Calibri" pitchFamily="34" charset="0"/>
                <a:ea typeface="Times New Roman" pitchFamily="18" charset="0"/>
                <a:cs typeface="Times New Roman" pitchFamily="18" charset="0"/>
              </a:rPr>
            </a:br>
            <a:r>
              <a:rPr lang="ru-RU" b="1" dirty="0" smtClean="0">
                <a:solidFill>
                  <a:srgbClr val="0070C0"/>
                </a:solidFill>
                <a:latin typeface="Calibri" pitchFamily="34" charset="0"/>
                <a:ea typeface="Times New Roman" pitchFamily="18" charset="0"/>
                <a:cs typeface="Times New Roman" pitchFamily="18" charset="0"/>
              </a:rPr>
              <a:t>- если метет метель в Сочельник – жди раннюю весну, </a:t>
            </a:r>
            <a:br>
              <a:rPr lang="ru-RU" b="1" dirty="0" smtClean="0">
                <a:solidFill>
                  <a:srgbClr val="0070C0"/>
                </a:solidFill>
                <a:latin typeface="Calibri" pitchFamily="34" charset="0"/>
                <a:ea typeface="Times New Roman" pitchFamily="18" charset="0"/>
                <a:cs typeface="Times New Roman" pitchFamily="18" charset="0"/>
              </a:rPr>
            </a:br>
            <a:r>
              <a:rPr lang="ru-RU" b="1" dirty="0" smtClean="0">
                <a:solidFill>
                  <a:srgbClr val="0070C0"/>
                </a:solidFill>
                <a:latin typeface="Calibri" pitchFamily="34" charset="0"/>
                <a:ea typeface="Times New Roman" pitchFamily="18" charset="0"/>
                <a:cs typeface="Times New Roman" pitchFamily="18" charset="0"/>
              </a:rPr>
              <a:t>- если к утру на деревьях густой иней – к хорошему урожаю хлебов, </a:t>
            </a:r>
            <a:br>
              <a:rPr lang="ru-RU" b="1" dirty="0" smtClean="0">
                <a:solidFill>
                  <a:srgbClr val="0070C0"/>
                </a:solidFill>
                <a:latin typeface="Calibri" pitchFamily="34" charset="0"/>
                <a:ea typeface="Times New Roman" pitchFamily="18" charset="0"/>
                <a:cs typeface="Times New Roman" pitchFamily="18" charset="0"/>
              </a:rPr>
            </a:br>
            <a:r>
              <a:rPr lang="ru-RU" b="1" dirty="0" smtClean="0">
                <a:solidFill>
                  <a:srgbClr val="0070C0"/>
                </a:solidFill>
                <a:latin typeface="Calibri" pitchFamily="34" charset="0"/>
                <a:ea typeface="Times New Roman" pitchFamily="18" charset="0"/>
                <a:cs typeface="Times New Roman" pitchFamily="18" charset="0"/>
              </a:rPr>
              <a:t>- если Рождество теплое – весна будет холодной,</a:t>
            </a:r>
            <a:br>
              <a:rPr lang="ru-RU" b="1" dirty="0" smtClean="0">
                <a:solidFill>
                  <a:srgbClr val="0070C0"/>
                </a:solidFill>
                <a:latin typeface="Calibri" pitchFamily="34" charset="0"/>
                <a:ea typeface="Times New Roman" pitchFamily="18" charset="0"/>
                <a:cs typeface="Times New Roman" pitchFamily="18" charset="0"/>
              </a:rPr>
            </a:br>
            <a:r>
              <a:rPr lang="ru-RU" b="1" dirty="0" smtClean="0">
                <a:solidFill>
                  <a:srgbClr val="0070C0"/>
                </a:solidFill>
                <a:latin typeface="Calibri" pitchFamily="34" charset="0"/>
                <a:ea typeface="Times New Roman" pitchFamily="18" charset="0"/>
                <a:cs typeface="Times New Roman" pitchFamily="18" charset="0"/>
              </a:rPr>
              <a:t>- если 7 января выпадет снег – будет щедрый урожай </a:t>
            </a:r>
            <a:endParaRPr lang="ru-RU" b="1" dirty="0" smtClean="0">
              <a:solidFill>
                <a:srgbClr val="0070C0"/>
              </a:solidFill>
              <a:latin typeface="Arial" pitchFamily="34" charset="0"/>
              <a:cs typeface="Arial" pitchFamily="34" charset="0"/>
            </a:endParaRP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фон.jpg"/>
          <p:cNvPicPr>
            <a:picLocks noChangeAspect="1"/>
          </p:cNvPicPr>
          <p:nvPr/>
        </p:nvPicPr>
        <p:blipFill>
          <a:blip r:embed="rId3" cstate="print"/>
          <a:stretch>
            <a:fillRect/>
          </a:stretch>
        </p:blipFill>
        <p:spPr>
          <a:xfrm>
            <a:off x="1" y="0"/>
            <a:ext cx="9143999" cy="6858000"/>
          </a:xfrm>
          <a:prstGeom prst="rect">
            <a:avLst/>
          </a:prstGeom>
        </p:spPr>
      </p:pic>
      <p:sp>
        <p:nvSpPr>
          <p:cNvPr id="3" name="Прямоугольник 2"/>
          <p:cNvSpPr/>
          <p:nvPr/>
        </p:nvSpPr>
        <p:spPr>
          <a:xfrm>
            <a:off x="2566545" y="646165"/>
            <a:ext cx="4786346" cy="707886"/>
          </a:xfrm>
          <a:prstGeom prst="rect">
            <a:avLst/>
          </a:prstGeom>
        </p:spPr>
        <p:txBody>
          <a:bodyPr wrap="square">
            <a:spAutoFit/>
          </a:bodyPr>
          <a:lstStyle/>
          <a:p>
            <a:r>
              <a:rPr lang="ru-RU" sz="4000" dirty="0" smtClean="0">
                <a:solidFill>
                  <a:schemeClr val="bg1"/>
                </a:solidFill>
                <a:latin typeface="Monotype Corsiva" pitchFamily="66" charset="0"/>
              </a:rPr>
              <a:t>Практическая часть</a:t>
            </a:r>
            <a:endParaRPr lang="ru-RU" sz="4000" dirty="0"/>
          </a:p>
        </p:txBody>
      </p:sp>
      <p:sp>
        <p:nvSpPr>
          <p:cNvPr id="7169" name="Rectangle 1"/>
          <p:cNvSpPr>
            <a:spLocks noChangeArrowheads="1"/>
          </p:cNvSpPr>
          <p:nvPr/>
        </p:nvSpPr>
        <p:spPr bwMode="auto">
          <a:xfrm>
            <a:off x="827584" y="1182231"/>
            <a:ext cx="8064895"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1" algn="l" defTabSz="914400" rtl="0" eaLnBrk="1" fontAlgn="base" latinLnBrk="0" hangingPunct="1">
              <a:lnSpc>
                <a:spcPct val="100000"/>
              </a:lnSpc>
              <a:spcBef>
                <a:spcPct val="0"/>
              </a:spcBef>
              <a:spcAft>
                <a:spcPct val="0"/>
              </a:spcAft>
              <a:buClrTx/>
              <a:buSzTx/>
              <a:tabLst/>
            </a:pPr>
            <a:r>
              <a:rPr kumimoji="0" lang="ru-RU" sz="2400" b="0" i="0" u="none" strike="noStrike" cap="none" normalizeH="0" baseline="0" dirty="0" smtClean="0">
                <a:ln>
                  <a:noFill/>
                </a:ln>
                <a:solidFill>
                  <a:schemeClr val="bg1"/>
                </a:solidFill>
                <a:effectLst/>
                <a:ea typeface="Calibri" pitchFamily="34" charset="0"/>
                <a:cs typeface="Times New Roman" pitchFamily="18" charset="0"/>
              </a:rPr>
              <a:t>Погрузившись в глубину веков, изучив историю самых  любимых праздников народа Нового года и Рождества – возникло желание изготовить сувениры к этим праздникам своими руками. И поздравить пожилых людей в Доме-интернате, вручив им эти сувениры</a:t>
            </a:r>
          </a:p>
          <a:p>
            <a:pPr marR="0" lvl="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bg1"/>
                </a:solidFill>
                <a:effectLst/>
                <a:ea typeface="Calibri" pitchFamily="34" charset="0"/>
                <a:cs typeface="Times New Roman" pitchFamily="18" charset="0"/>
              </a:rPr>
              <a:t> </a:t>
            </a:r>
          </a:p>
        </p:txBody>
      </p:sp>
      <p:pic>
        <p:nvPicPr>
          <p:cNvPr id="6" name="Picture 2" descr="H:\новогодняя игрушка бабушкина\028.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331640" y="3275264"/>
            <a:ext cx="2469810" cy="33940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7" name="Picture 2" descr="H:\Обл семинар 22.12.2015\IMG_2338.JPG"/>
          <p:cNvPicPr>
            <a:picLocks noChangeAspect="1" noChangeArrowheads="1"/>
          </p:cNvPicPr>
          <p:nvPr/>
        </p:nvPicPr>
        <p:blipFill>
          <a:blip r:embed="rId5">
            <a:extLst>
              <a:ext uri="{28A0092B-C50C-407E-A947-70E740481C1C}">
                <a14:useLocalDpi xmlns:a14="http://schemas.microsoft.com/office/drawing/2010/main" xmlns=""/>
              </a:ext>
            </a:extLst>
          </a:blip>
          <a:srcRect/>
          <a:stretch>
            <a:fillRect/>
          </a:stretch>
        </p:blipFill>
        <p:spPr bwMode="auto">
          <a:xfrm>
            <a:off x="4355976" y="3534151"/>
            <a:ext cx="3836875" cy="28763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фон.jpg"/>
          <p:cNvPicPr>
            <a:picLocks noChangeAspect="1"/>
          </p:cNvPicPr>
          <p:nvPr/>
        </p:nvPicPr>
        <p:blipFill>
          <a:blip r:embed="rId2" cstate="print"/>
          <a:stretch>
            <a:fillRect/>
          </a:stretch>
        </p:blipFill>
        <p:spPr>
          <a:xfrm>
            <a:off x="0" y="0"/>
            <a:ext cx="9143999" cy="6858000"/>
          </a:xfrm>
          <a:prstGeom prst="rect">
            <a:avLst/>
          </a:prstGeom>
        </p:spPr>
      </p:pic>
      <p:sp>
        <p:nvSpPr>
          <p:cNvPr id="3" name="Заголовок 2"/>
          <p:cNvSpPr>
            <a:spLocks noGrp="1"/>
          </p:cNvSpPr>
          <p:nvPr>
            <p:ph type="title"/>
          </p:nvPr>
        </p:nvSpPr>
        <p:spPr>
          <a:xfrm>
            <a:off x="457200" y="857232"/>
            <a:ext cx="8229600" cy="560406"/>
          </a:xfrm>
        </p:spPr>
        <p:txBody>
          <a:bodyPr>
            <a:normAutofit fontScale="90000"/>
          </a:bodyPr>
          <a:lstStyle/>
          <a:p>
            <a:r>
              <a:rPr lang="ru-RU" dirty="0" smtClean="0">
                <a:solidFill>
                  <a:schemeClr val="bg1"/>
                </a:solidFill>
                <a:latin typeface="Monotype Corsiva" pitchFamily="66" charset="0"/>
              </a:rPr>
              <a:t>Практическая часть</a:t>
            </a:r>
            <a:endParaRPr lang="ru-RU" dirty="0">
              <a:solidFill>
                <a:schemeClr val="bg1"/>
              </a:solidFill>
              <a:latin typeface="Monotype Corsiva" pitchFamily="66" charset="0"/>
            </a:endParaRPr>
          </a:p>
        </p:txBody>
      </p:sp>
      <p:pic>
        <p:nvPicPr>
          <p:cNvPr id="4" name="Picture 2" descr="H:\Обл семинар 22.12.2015\Новая папка\IMG_2353.JPG"/>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827584" y="2199062"/>
            <a:ext cx="4176464" cy="31323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5" name="Picture 2" descr="H:\ЭКоя елочка\IMG_2257.JPG"/>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5220011" y="1412776"/>
            <a:ext cx="3528451" cy="47049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фон.jpg"/>
          <p:cNvPicPr>
            <a:picLocks noChangeAspect="1"/>
          </p:cNvPicPr>
          <p:nvPr/>
        </p:nvPicPr>
        <p:blipFill>
          <a:blip r:embed="rId2" cstate="print"/>
          <a:stretch>
            <a:fillRect/>
          </a:stretch>
        </p:blipFill>
        <p:spPr>
          <a:xfrm>
            <a:off x="0" y="0"/>
            <a:ext cx="9143999" cy="6858000"/>
          </a:xfrm>
          <a:prstGeom prst="rect">
            <a:avLst/>
          </a:prstGeom>
        </p:spPr>
      </p:pic>
      <p:sp>
        <p:nvSpPr>
          <p:cNvPr id="3" name="Заголовок 2"/>
          <p:cNvSpPr>
            <a:spLocks noGrp="1"/>
          </p:cNvSpPr>
          <p:nvPr>
            <p:ph type="title"/>
          </p:nvPr>
        </p:nvSpPr>
        <p:spPr>
          <a:xfrm>
            <a:off x="323528" y="404664"/>
            <a:ext cx="8686799" cy="560406"/>
          </a:xfrm>
        </p:spPr>
        <p:txBody>
          <a:bodyPr>
            <a:normAutofit fontScale="90000"/>
          </a:bodyPr>
          <a:lstStyle/>
          <a:p>
            <a:r>
              <a:rPr lang="ru-RU" dirty="0" smtClean="0">
                <a:solidFill>
                  <a:schemeClr val="bg1"/>
                </a:solidFill>
                <a:latin typeface="Monotype Corsiva" pitchFamily="66" charset="0"/>
              </a:rPr>
              <a:t>Провели школьную Акцию "</a:t>
            </a:r>
            <a:r>
              <a:rPr lang="ru-RU" dirty="0" err="1" smtClean="0">
                <a:solidFill>
                  <a:schemeClr val="bg1"/>
                </a:solidFill>
                <a:latin typeface="Monotype Corsiva" pitchFamily="66" charset="0"/>
              </a:rPr>
              <a:t>Экоя</a:t>
            </a:r>
            <a:r>
              <a:rPr lang="ru-RU" dirty="0" smtClean="0">
                <a:solidFill>
                  <a:schemeClr val="bg1"/>
                </a:solidFill>
                <a:latin typeface="Monotype Corsiva" pitchFamily="66" charset="0"/>
              </a:rPr>
              <a:t> Ёлка…"</a:t>
            </a:r>
            <a:endParaRPr lang="ru-RU" dirty="0">
              <a:solidFill>
                <a:schemeClr val="bg1"/>
              </a:solidFill>
              <a:latin typeface="Monotype Corsiva" pitchFamily="66" charset="0"/>
            </a:endParaRPr>
          </a:p>
        </p:txBody>
      </p:sp>
      <p:pic>
        <p:nvPicPr>
          <p:cNvPr id="3074" name="Picture 2" descr="H:\15-16\Фото работа\ЭКоя елочка\IMG_227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0360" y="1124744"/>
            <a:ext cx="3456618" cy="25922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3075" name="Picture 3" descr="H:\15-16\Фото работа\ЭКоя елочка\IMG_2274.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004048" y="1124744"/>
            <a:ext cx="3456618" cy="25922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3076" name="Picture 4" descr="H:\15-16\Фото работа\ЭКоя елочка\IMG_2276.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10062" y="4005064"/>
            <a:ext cx="3517213" cy="26377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3077" name="Picture 5" descr="H:\15-16\Фото работа\ЭКоя елочка\IMG_2278.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992226" y="4023352"/>
            <a:ext cx="3468440" cy="26011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3174746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фон.jpg"/>
          <p:cNvPicPr>
            <a:picLocks noChangeAspect="1"/>
          </p:cNvPicPr>
          <p:nvPr/>
        </p:nvPicPr>
        <p:blipFill>
          <a:blip r:embed="rId2" cstate="print"/>
          <a:stretch>
            <a:fillRect/>
          </a:stretch>
        </p:blipFill>
        <p:spPr>
          <a:xfrm>
            <a:off x="0" y="0"/>
            <a:ext cx="9143999" cy="6858000"/>
          </a:xfrm>
          <a:prstGeom prst="rect">
            <a:avLst/>
          </a:prstGeom>
        </p:spPr>
      </p:pic>
      <p:sp>
        <p:nvSpPr>
          <p:cNvPr id="3" name="Заголовок 2"/>
          <p:cNvSpPr>
            <a:spLocks noGrp="1"/>
          </p:cNvSpPr>
          <p:nvPr>
            <p:ph type="title"/>
          </p:nvPr>
        </p:nvSpPr>
        <p:spPr>
          <a:xfrm>
            <a:off x="457199" y="857232"/>
            <a:ext cx="8686799" cy="560406"/>
          </a:xfrm>
        </p:spPr>
        <p:txBody>
          <a:bodyPr>
            <a:normAutofit fontScale="90000"/>
          </a:bodyPr>
          <a:lstStyle/>
          <a:p>
            <a:r>
              <a:rPr lang="ru-RU" dirty="0" smtClean="0">
                <a:solidFill>
                  <a:schemeClr val="bg1"/>
                </a:solidFill>
                <a:latin typeface="Monotype Corsiva" pitchFamily="66" charset="0"/>
              </a:rPr>
              <a:t>Поздравили  пожилых людей с Новым годом </a:t>
            </a:r>
            <a:endParaRPr lang="ru-RU" dirty="0">
              <a:solidFill>
                <a:schemeClr val="bg1"/>
              </a:solidFill>
              <a:latin typeface="Monotype Corsiva" pitchFamily="66"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42924" y="1628800"/>
            <a:ext cx="4029075" cy="26892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descr="D:\Documents and Settings\Администратор\Рабочий стол\15-16 г\Фото работа\ДП\IMG_6916.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716016" y="2973412"/>
            <a:ext cx="4179118" cy="27891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7766562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фон.jpg"/>
          <p:cNvPicPr>
            <a:picLocks noChangeAspect="1"/>
          </p:cNvPicPr>
          <p:nvPr/>
        </p:nvPicPr>
        <p:blipFill>
          <a:blip r:embed="rId2" cstate="print"/>
          <a:stretch>
            <a:fillRect/>
          </a:stretch>
        </p:blipFill>
        <p:spPr>
          <a:xfrm>
            <a:off x="0" y="0"/>
            <a:ext cx="9143999" cy="6858000"/>
          </a:xfrm>
          <a:prstGeom prst="rect">
            <a:avLst/>
          </a:prstGeom>
        </p:spPr>
      </p:pic>
      <p:sp>
        <p:nvSpPr>
          <p:cNvPr id="3" name="Заголовок 2"/>
          <p:cNvSpPr>
            <a:spLocks noGrp="1"/>
          </p:cNvSpPr>
          <p:nvPr>
            <p:ph type="title"/>
          </p:nvPr>
        </p:nvSpPr>
        <p:spPr>
          <a:xfrm>
            <a:off x="457201" y="476672"/>
            <a:ext cx="8686799" cy="560406"/>
          </a:xfrm>
        </p:spPr>
        <p:txBody>
          <a:bodyPr>
            <a:normAutofit fontScale="90000"/>
          </a:bodyPr>
          <a:lstStyle/>
          <a:p>
            <a:r>
              <a:rPr lang="ru-RU" dirty="0" smtClean="0">
                <a:solidFill>
                  <a:schemeClr val="bg1"/>
                </a:solidFill>
                <a:latin typeface="Monotype Corsiva" pitchFamily="66" charset="0"/>
              </a:rPr>
              <a:t>Подарили  сувениры</a:t>
            </a:r>
            <a:endParaRPr lang="ru-RU" dirty="0">
              <a:solidFill>
                <a:schemeClr val="bg1"/>
              </a:solidFill>
              <a:latin typeface="Monotype Corsiva" pitchFamily="66" charset="0"/>
            </a:endParaRPr>
          </a:p>
        </p:txBody>
      </p:sp>
      <p:pic>
        <p:nvPicPr>
          <p:cNvPr id="1026" name="Picture 2" descr="D:\Documents and Settings\Администратор\Рабочий стол\15-16 г\Фото работа\ДП\IMG_6907.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95536" y="1268760"/>
            <a:ext cx="4031607" cy="26907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1029" name="Picture 5" descr="D:\Documents and Settings\Администратор\Рабочий стол\15-16 г\Фото работа\ДП\IMG_6908.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612085" y="4071957"/>
            <a:ext cx="4175257" cy="26907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1030" name="Picture 6" descr="D:\Documents and Settings\Администратор\Рабочий стол\15-16 г\Фото работа\ДП\IMG_6940.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95536" y="4071957"/>
            <a:ext cx="4031607" cy="26907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1031" name="Picture 7" descr="D:\Documents and Settings\Администратор\Рабочий стол\15-16 г\Фото работа\ДП\IMG_6947.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645102" y="1268759"/>
            <a:ext cx="4142240" cy="26907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8513592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фон.jpg"/>
          <p:cNvPicPr>
            <a:picLocks noChangeAspect="1"/>
          </p:cNvPicPr>
          <p:nvPr/>
        </p:nvPicPr>
        <p:blipFill>
          <a:blip r:embed="rId2" cstate="print"/>
          <a:stretch>
            <a:fillRect/>
          </a:stretch>
        </p:blipFill>
        <p:spPr>
          <a:xfrm>
            <a:off x="0" y="0"/>
            <a:ext cx="9143999" cy="6858000"/>
          </a:xfrm>
          <a:prstGeom prst="rect">
            <a:avLst/>
          </a:prstGeom>
        </p:spPr>
      </p:pic>
      <p:pic>
        <p:nvPicPr>
          <p:cNvPr id="4" name="Picture 5" descr="r_kurten"/>
          <p:cNvPicPr>
            <a:picLocks noChangeAspect="1" noChangeArrowheads="1"/>
          </p:cNvPicPr>
          <p:nvPr/>
        </p:nvPicPr>
        <p:blipFill>
          <a:blip r:embed="rId3"/>
          <a:srcRect/>
          <a:stretch>
            <a:fillRect/>
          </a:stretch>
        </p:blipFill>
        <p:spPr bwMode="auto">
          <a:xfrm>
            <a:off x="1285852" y="1428736"/>
            <a:ext cx="7315200" cy="5181600"/>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1785918" y="500042"/>
            <a:ext cx="7358082" cy="923330"/>
          </a:xfrm>
          <a:prstGeom prst="rect">
            <a:avLst/>
          </a:prstGeom>
          <a:noFill/>
          <a:ln>
            <a:noFill/>
          </a:ln>
          <a:effectLst>
            <a:glow rad="228600">
              <a:schemeClr val="accent5">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ru-RU" sz="5400" b="1" dirty="0" smtClean="0">
                <a:ln w="10541" cmpd="sng">
                  <a:solidFill>
                    <a:srgbClr val="7D7D7D">
                      <a:tint val="100000"/>
                      <a:shade val="100000"/>
                      <a:satMod val="110000"/>
                    </a:srgbClr>
                  </a:solidFill>
                  <a:prstDash val="solid"/>
                </a:ln>
                <a:solidFill>
                  <a:schemeClr val="bg1"/>
                </a:solidFill>
                <a:latin typeface="Monotype Corsiva" pitchFamily="66" charset="0"/>
              </a:rPr>
              <a:t>Спасибо за внимание!</a:t>
            </a:r>
            <a:endParaRPr lang="ru-RU" sz="5400" b="1" dirty="0">
              <a:ln w="10541" cmpd="sng">
                <a:solidFill>
                  <a:srgbClr val="7D7D7D">
                    <a:tint val="100000"/>
                    <a:shade val="100000"/>
                    <a:satMod val="110000"/>
                  </a:srgbClr>
                </a:solidFill>
                <a:prstDash val="solid"/>
              </a:ln>
              <a:solidFill>
                <a:schemeClr val="bg1"/>
              </a:solidFill>
              <a:latin typeface="Monotype Corsiva" pitchFamily="66" charset="0"/>
            </a:endParaRP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фон.jpg"/>
          <p:cNvPicPr>
            <a:picLocks noChangeAspect="1"/>
          </p:cNvPicPr>
          <p:nvPr/>
        </p:nvPicPr>
        <p:blipFill>
          <a:blip r:embed="rId2" cstate="print"/>
          <a:stretch>
            <a:fillRect/>
          </a:stretch>
        </p:blipFill>
        <p:spPr>
          <a:xfrm>
            <a:off x="0" y="0"/>
            <a:ext cx="9143999" cy="6858000"/>
          </a:xfrm>
          <a:prstGeom prst="rect">
            <a:avLst/>
          </a:prstGeom>
        </p:spPr>
      </p:pic>
      <p:sp>
        <p:nvSpPr>
          <p:cNvPr id="5" name="TextBox 4"/>
          <p:cNvSpPr txBox="1"/>
          <p:nvPr/>
        </p:nvSpPr>
        <p:spPr>
          <a:xfrm>
            <a:off x="2143108" y="571480"/>
            <a:ext cx="6357982" cy="769441"/>
          </a:xfrm>
          <a:prstGeom prst="rect">
            <a:avLst/>
          </a:prstGeom>
          <a:noFill/>
        </p:spPr>
        <p:txBody>
          <a:bodyPr wrap="square" rtlCol="0">
            <a:spAutoFit/>
          </a:bodyPr>
          <a:lstStyle/>
          <a:p>
            <a:pPr algn="ctr"/>
            <a:r>
              <a:rPr lang="ru-RU" sz="4400" dirty="0" smtClean="0">
                <a:solidFill>
                  <a:schemeClr val="bg1"/>
                </a:solidFill>
                <a:effectLst>
                  <a:outerShdw blurRad="38100" dist="38100" dir="2700000" algn="tl">
                    <a:srgbClr val="000000">
                      <a:alpha val="43137"/>
                    </a:srgbClr>
                  </a:outerShdw>
                </a:effectLst>
                <a:latin typeface="Monotype Corsiva" pitchFamily="66" charset="0"/>
              </a:rPr>
              <a:t>Постановка проблемы</a:t>
            </a:r>
            <a:endParaRPr lang="ru-RU" sz="4400" dirty="0">
              <a:solidFill>
                <a:schemeClr val="bg1"/>
              </a:solidFill>
              <a:effectLst>
                <a:outerShdw blurRad="38100" dist="38100" dir="2700000" algn="tl">
                  <a:srgbClr val="000000">
                    <a:alpha val="43137"/>
                  </a:srgbClr>
                </a:outerShdw>
              </a:effectLst>
              <a:latin typeface="Monotype Corsiva" pitchFamily="66" charset="0"/>
            </a:endParaRPr>
          </a:p>
        </p:txBody>
      </p:sp>
      <p:pic>
        <p:nvPicPr>
          <p:cNvPr id="6" name="Рисунок 5" descr="Новогодние обои рождественская звезда"/>
          <p:cNvPicPr/>
          <p:nvPr/>
        </p:nvPicPr>
        <p:blipFill rotWithShape="1">
          <a:blip r:embed="rId3" cstate="print"/>
          <a:srcRect t="6601" b="5970"/>
          <a:stretch/>
        </p:blipFill>
        <p:spPr bwMode="auto">
          <a:xfrm>
            <a:off x="1430438" y="2926958"/>
            <a:ext cx="6525938" cy="3788189"/>
          </a:xfrm>
          <a:prstGeom prst="rect">
            <a:avLst/>
          </a:prstGeom>
          <a:ln>
            <a:noFill/>
          </a:ln>
          <a:effectLst>
            <a:outerShdw blurRad="292100" dist="139700" dir="2700000" algn="tl" rotWithShape="0">
              <a:srgbClr val="333333">
                <a:alpha val="65000"/>
              </a:srgbClr>
            </a:outerShdw>
          </a:effectLst>
        </p:spPr>
      </p:pic>
      <p:sp>
        <p:nvSpPr>
          <p:cNvPr id="8" name="Прямоугольник 7"/>
          <p:cNvSpPr/>
          <p:nvPr/>
        </p:nvSpPr>
        <p:spPr>
          <a:xfrm>
            <a:off x="683568" y="1357298"/>
            <a:ext cx="8208912" cy="1569660"/>
          </a:xfrm>
          <a:prstGeom prst="rect">
            <a:avLst/>
          </a:prstGeom>
        </p:spPr>
        <p:txBody>
          <a:bodyPr wrap="square">
            <a:spAutoFit/>
          </a:bodyPr>
          <a:lstStyle/>
          <a:p>
            <a:r>
              <a:rPr lang="ru-RU" sz="2400" dirty="0" smtClean="0">
                <a:solidFill>
                  <a:schemeClr val="bg1"/>
                </a:solidFill>
                <a:ea typeface="Times New Roman" pitchFamily="18" charset="0"/>
              </a:rPr>
              <a:t>Проблемный вопрос</a:t>
            </a:r>
            <a:r>
              <a:rPr lang="ru-RU" sz="2400" dirty="0">
                <a:solidFill>
                  <a:schemeClr val="bg1"/>
                </a:solidFill>
                <a:ea typeface="Times New Roman" pitchFamily="18" charset="0"/>
              </a:rPr>
              <a:t>: «Можем ли мы выполнить сувениры  своими руками и доставить радость пожилым людям, проживающим в Доме интернате для престарелых и инвалидов»?</a:t>
            </a:r>
            <a:endParaRPr lang="ru-RU" sz="2400" dirty="0"/>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фон.jpg"/>
          <p:cNvPicPr>
            <a:picLocks noChangeAspect="1"/>
          </p:cNvPicPr>
          <p:nvPr/>
        </p:nvPicPr>
        <p:blipFill>
          <a:blip r:embed="rId2" cstate="print"/>
          <a:stretch>
            <a:fillRect/>
          </a:stretch>
        </p:blipFill>
        <p:spPr>
          <a:xfrm>
            <a:off x="0" y="0"/>
            <a:ext cx="9143999" cy="6858000"/>
          </a:xfrm>
          <a:prstGeom prst="rect">
            <a:avLst/>
          </a:prstGeom>
        </p:spPr>
      </p:pic>
      <p:sp>
        <p:nvSpPr>
          <p:cNvPr id="3" name="TextBox 2"/>
          <p:cNvSpPr txBox="1"/>
          <p:nvPr/>
        </p:nvSpPr>
        <p:spPr>
          <a:xfrm>
            <a:off x="785785" y="116632"/>
            <a:ext cx="8358213" cy="6617196"/>
          </a:xfrm>
          <a:prstGeom prst="rect">
            <a:avLst/>
          </a:prstGeom>
          <a:noFill/>
        </p:spPr>
        <p:txBody>
          <a:bodyPr wrap="square" rtlCol="0">
            <a:spAutoFit/>
          </a:bodyPr>
          <a:lstStyle/>
          <a:p>
            <a:pPr algn="ctr"/>
            <a:r>
              <a:rPr lang="ru-RU" sz="2800" b="1" dirty="0" smtClean="0">
                <a:solidFill>
                  <a:schemeClr val="bg1"/>
                </a:solidFill>
                <a:effectLst>
                  <a:outerShdw blurRad="38100" dist="38100" dir="2700000" algn="tl">
                    <a:srgbClr val="000000">
                      <a:alpha val="43137"/>
                    </a:srgbClr>
                  </a:outerShdw>
                </a:effectLst>
                <a:latin typeface="Monotype Corsiva" pitchFamily="66" charset="0"/>
              </a:rPr>
              <a:t>Используемые источники  (рисунки, картинки, фото) :</a:t>
            </a:r>
          </a:p>
          <a:p>
            <a:pPr marL="342900" indent="-342900">
              <a:buAutoNum type="arabicPeriod"/>
            </a:pPr>
            <a:r>
              <a:rPr lang="en-US" sz="1200" dirty="0" smtClean="0">
                <a:solidFill>
                  <a:schemeClr val="bg1"/>
                </a:solidFill>
              </a:rPr>
              <a:t>http://liubavyshka.ru/photo/46</a:t>
            </a:r>
            <a:endParaRPr lang="ru-RU" sz="1200" dirty="0" smtClean="0">
              <a:solidFill>
                <a:schemeClr val="bg1"/>
              </a:solidFill>
            </a:endParaRPr>
          </a:p>
          <a:p>
            <a:pPr marL="342900" indent="-342900">
              <a:buAutoNum type="arabicPeriod"/>
            </a:pPr>
            <a:r>
              <a:rPr lang="en-US" sz="1200" dirty="0" smtClean="0">
                <a:solidFill>
                  <a:schemeClr val="bg1"/>
                </a:solidFill>
              </a:rPr>
              <a:t>http://bugachevskaya.ru/glavnaya/rozhdestvo-hristovo/</a:t>
            </a:r>
            <a:endParaRPr lang="ru-RU" sz="1200" dirty="0" smtClean="0">
              <a:solidFill>
                <a:schemeClr val="bg1"/>
              </a:solidFill>
            </a:endParaRPr>
          </a:p>
          <a:p>
            <a:pPr marL="342900" indent="-342900">
              <a:buAutoNum type="arabicPeriod"/>
            </a:pPr>
            <a:r>
              <a:rPr lang="en-US" sz="1200" dirty="0" smtClean="0">
                <a:solidFill>
                  <a:schemeClr val="bg1"/>
                </a:solidFill>
              </a:rPr>
              <a:t>http://www.vidania.ru/photomoscow/moscow_640x480_1112.jpg</a:t>
            </a:r>
            <a:endParaRPr lang="ru-RU" sz="1200" dirty="0" smtClean="0">
              <a:solidFill>
                <a:schemeClr val="bg1"/>
              </a:solidFill>
            </a:endParaRPr>
          </a:p>
          <a:p>
            <a:pPr marL="342900" indent="-342900">
              <a:buAutoNum type="arabicPeriod"/>
            </a:pPr>
            <a:r>
              <a:rPr lang="en-US" sz="1200" dirty="0" smtClean="0">
                <a:solidFill>
                  <a:schemeClr val="bg1"/>
                </a:solidFill>
              </a:rPr>
              <a:t>http://happy-school.ru/photo/rozhdestvenskoe_utro/26-0-1003</a:t>
            </a:r>
            <a:endParaRPr lang="ru-RU" sz="1200" dirty="0" smtClean="0">
              <a:solidFill>
                <a:schemeClr val="bg1"/>
              </a:solidFill>
            </a:endParaRPr>
          </a:p>
          <a:p>
            <a:pPr marL="342900" indent="-342900">
              <a:buAutoNum type="arabicPeriod"/>
            </a:pPr>
            <a:r>
              <a:rPr lang="en-US" sz="1200" dirty="0" smtClean="0">
                <a:solidFill>
                  <a:schemeClr val="bg1"/>
                </a:solidFill>
              </a:rPr>
              <a:t>http://img11.nnm.me/4/0/3/b/0/e6d601138c08f911a075825e591.jpg</a:t>
            </a:r>
            <a:endParaRPr lang="ru-RU" sz="1200" dirty="0" smtClean="0">
              <a:solidFill>
                <a:schemeClr val="bg1"/>
              </a:solidFill>
            </a:endParaRPr>
          </a:p>
          <a:p>
            <a:pPr marL="342900" indent="-342900">
              <a:buAutoNum type="arabicPeriod"/>
            </a:pPr>
            <a:r>
              <a:rPr lang="en-US" sz="1200" dirty="0" smtClean="0">
                <a:solidFill>
                  <a:schemeClr val="bg1"/>
                </a:solidFill>
              </a:rPr>
              <a:t>http://crosti.ru/patterns/00/02/50/5bfad6c9ab/%D0%A1%D0%B5%D1%80%D0%B8%D1%8F%20%22%D0%98%D0%BA%D0%BE%D0%BD%D1%8B%20%22%D0%A0%D0%BE%D0%B6%D0%B4%D0%B5%D1%81%D1%82%D0%B2%D0%BE%20%D0%A5%D1%80%D0%B8%D1%81%D1%82%D0%BE%D0%B2%D0%BE%22-2.jpg</a:t>
            </a:r>
            <a:endParaRPr lang="ru-RU" sz="1200" dirty="0" smtClean="0">
              <a:solidFill>
                <a:schemeClr val="bg1"/>
              </a:solidFill>
            </a:endParaRPr>
          </a:p>
          <a:p>
            <a:pPr marL="342900" indent="-342900">
              <a:buAutoNum type="arabicPeriod"/>
            </a:pPr>
            <a:r>
              <a:rPr lang="en-US" sz="1200" dirty="0" smtClean="0">
                <a:solidFill>
                  <a:schemeClr val="bg1"/>
                </a:solidFill>
              </a:rPr>
              <a:t>http://www.vedrussiya.ru/wp-content/uploads/2014/12/unnamed.jpg</a:t>
            </a:r>
            <a:endParaRPr lang="ru-RU" sz="1200" dirty="0" smtClean="0">
              <a:solidFill>
                <a:schemeClr val="bg1"/>
              </a:solidFill>
            </a:endParaRPr>
          </a:p>
          <a:p>
            <a:pPr marL="342900" indent="-342900">
              <a:buAutoNum type="arabicPeriod"/>
            </a:pPr>
            <a:r>
              <a:rPr lang="en-US" sz="1200" dirty="0" smtClean="0">
                <a:solidFill>
                  <a:schemeClr val="bg1"/>
                </a:solidFill>
              </a:rPr>
              <a:t>http://tvr-life.ru/sites/default/files/imagecache/684x384/Sochhelnik.jpg</a:t>
            </a:r>
            <a:endParaRPr lang="ru-RU" sz="1200" dirty="0" smtClean="0">
              <a:solidFill>
                <a:schemeClr val="bg1"/>
              </a:solidFill>
            </a:endParaRPr>
          </a:p>
          <a:p>
            <a:pPr marL="342900" indent="-342900">
              <a:buAutoNum type="arabicPeriod"/>
            </a:pPr>
            <a:r>
              <a:rPr lang="en-US" sz="1200" dirty="0" smtClean="0">
                <a:solidFill>
                  <a:schemeClr val="bg1"/>
                </a:solidFill>
              </a:rPr>
              <a:t>http://kakawka.ru/wp-content/uploads/2014/12/120301_original.jpg</a:t>
            </a:r>
            <a:endParaRPr lang="ru-RU" sz="1200" dirty="0" smtClean="0">
              <a:solidFill>
                <a:schemeClr val="bg1"/>
              </a:solidFill>
            </a:endParaRPr>
          </a:p>
          <a:p>
            <a:pPr marL="342900" indent="-342900">
              <a:buAutoNum type="arabicPeriod"/>
            </a:pPr>
            <a:r>
              <a:rPr lang="en-US" sz="1200" dirty="0" smtClean="0">
                <a:solidFill>
                  <a:schemeClr val="bg1"/>
                </a:solidFill>
              </a:rPr>
              <a:t>http://nov-pravda.ru/files/2014/01/%D1%81%D0%B2%D1%8F%D1%82%D0%BA%D0%B81.jpg</a:t>
            </a:r>
            <a:endParaRPr lang="ru-RU" sz="1200" dirty="0" smtClean="0">
              <a:solidFill>
                <a:schemeClr val="bg1"/>
              </a:solidFill>
            </a:endParaRPr>
          </a:p>
          <a:p>
            <a:pPr marL="342900" indent="-342900">
              <a:buAutoNum type="arabicPeriod"/>
            </a:pPr>
            <a:r>
              <a:rPr lang="en-US" sz="1200" dirty="0" smtClean="0">
                <a:solidFill>
                  <a:schemeClr val="bg1"/>
                </a:solidFill>
              </a:rPr>
              <a:t>http://img1.liveinternet.ru/images/attach/c/10/108/797/108797857_77235401.jpg</a:t>
            </a:r>
            <a:endParaRPr lang="ru-RU" sz="1200" dirty="0" smtClean="0">
              <a:solidFill>
                <a:schemeClr val="bg1"/>
              </a:solidFill>
            </a:endParaRPr>
          </a:p>
          <a:p>
            <a:pPr marL="342900" indent="-342900">
              <a:buAutoNum type="arabicPeriod"/>
            </a:pPr>
            <a:r>
              <a:rPr lang="en-US" sz="1200" dirty="0" smtClean="0">
                <a:solidFill>
                  <a:schemeClr val="bg1"/>
                </a:solidFill>
              </a:rPr>
              <a:t>http://pics.livejournal.com/gull_1722/pic/000r0712</a:t>
            </a:r>
            <a:endParaRPr lang="ru-RU" sz="1200" dirty="0" smtClean="0">
              <a:solidFill>
                <a:schemeClr val="bg1"/>
              </a:solidFill>
            </a:endParaRPr>
          </a:p>
          <a:p>
            <a:pPr marL="342900" indent="-342900">
              <a:buAutoNum type="arabicPeriod"/>
            </a:pPr>
            <a:r>
              <a:rPr lang="en-US" sz="1200" dirty="0" smtClean="0">
                <a:solidFill>
                  <a:schemeClr val="bg1"/>
                </a:solidFill>
              </a:rPr>
              <a:t>http://u3a.niuitmo.ru/COURSES/course482/files/HtmlStuff/clip_image010.jpg</a:t>
            </a:r>
            <a:endParaRPr lang="ru-RU" sz="1200" dirty="0" smtClean="0">
              <a:solidFill>
                <a:schemeClr val="bg1"/>
              </a:solidFill>
            </a:endParaRPr>
          </a:p>
          <a:p>
            <a:pPr marL="342900" indent="-342900">
              <a:buAutoNum type="arabicPeriod"/>
            </a:pPr>
            <a:r>
              <a:rPr lang="en-US" sz="1200" dirty="0" smtClean="0">
                <a:solidFill>
                  <a:schemeClr val="bg1"/>
                </a:solidFill>
              </a:rPr>
              <a:t>http://img-fotki.yandex.ru/get/4127/31076716.4b/0_b71ee_11ed2733_L.jpg</a:t>
            </a:r>
            <a:endParaRPr lang="ru-RU" sz="1200" dirty="0" smtClean="0">
              <a:solidFill>
                <a:schemeClr val="bg1"/>
              </a:solidFill>
            </a:endParaRPr>
          </a:p>
          <a:p>
            <a:pPr marL="342900" indent="-342900">
              <a:buAutoNum type="arabicPeriod"/>
            </a:pPr>
            <a:r>
              <a:rPr lang="en-US" sz="1200" dirty="0" smtClean="0">
                <a:solidFill>
                  <a:schemeClr val="bg1"/>
                </a:solidFill>
              </a:rPr>
              <a:t>http://gorodvery.ru/images/stories/035rozd.jpg</a:t>
            </a:r>
            <a:endParaRPr lang="ru-RU" sz="1200" dirty="0" smtClean="0">
              <a:solidFill>
                <a:schemeClr val="bg1"/>
              </a:solidFill>
            </a:endParaRPr>
          </a:p>
          <a:p>
            <a:pPr marL="342900" indent="-342900">
              <a:buAutoNum type="arabicPeriod"/>
            </a:pPr>
            <a:r>
              <a:rPr lang="en-US" sz="1200" dirty="0" smtClean="0">
                <a:solidFill>
                  <a:schemeClr val="bg1"/>
                </a:solidFill>
              </a:rPr>
              <a:t>http://vsenovostint.ru/wp-content/uploads/2014/01/0_1d3ae_95c99af4_XL.jpg</a:t>
            </a:r>
            <a:endParaRPr lang="ru-RU" sz="1200" dirty="0" smtClean="0">
              <a:solidFill>
                <a:schemeClr val="bg1"/>
              </a:solidFill>
            </a:endParaRPr>
          </a:p>
          <a:p>
            <a:pPr marL="342900" indent="-342900">
              <a:buAutoNum type="arabicPeriod"/>
            </a:pPr>
            <a:r>
              <a:rPr lang="en-US" sz="1200" dirty="0" smtClean="0">
                <a:solidFill>
                  <a:schemeClr val="bg1"/>
                </a:solidFill>
              </a:rPr>
              <a:t>http://semyaivera.ru/wp-content/uploads/2012/01/Rozhdestvenskiy-Sochelnik.jpg</a:t>
            </a:r>
            <a:r>
              <a:rPr lang="ru-RU" sz="1200" dirty="0" smtClean="0">
                <a:solidFill>
                  <a:schemeClr val="bg1"/>
                </a:solidFill>
              </a:rPr>
              <a:t> </a:t>
            </a:r>
          </a:p>
          <a:p>
            <a:pPr marL="342900" indent="-342900">
              <a:buAutoNum type="arabicPeriod"/>
            </a:pPr>
            <a:r>
              <a:rPr lang="ru-RU" sz="1200" dirty="0" smtClean="0">
                <a:solidFill>
                  <a:schemeClr val="bg1"/>
                </a:solidFill>
              </a:rPr>
              <a:t> </a:t>
            </a:r>
            <a:r>
              <a:rPr lang="en-US" sz="1200" dirty="0" smtClean="0">
                <a:solidFill>
                  <a:schemeClr val="bg1"/>
                </a:solidFill>
              </a:rPr>
              <a:t>http://www.vidania.ru/statyi/images/ikonostas_8_800x1269.jpg</a:t>
            </a:r>
            <a:r>
              <a:rPr lang="ru-RU" sz="1200" dirty="0" smtClean="0">
                <a:solidFill>
                  <a:schemeClr val="bg1"/>
                </a:solidFill>
              </a:rPr>
              <a:t>;</a:t>
            </a:r>
          </a:p>
          <a:p>
            <a:pPr marL="342900" indent="-342900">
              <a:buAutoNum type="arabicPeriod"/>
            </a:pPr>
            <a:r>
              <a:rPr lang="en-US" sz="1200" dirty="0">
                <a:solidFill>
                  <a:schemeClr val="bg1"/>
                </a:solidFill>
              </a:rPr>
              <a:t>http://www.votpusk.ru/gallery/large/12704.jpg</a:t>
            </a:r>
          </a:p>
          <a:p>
            <a:pPr marL="342900" indent="-342900">
              <a:buAutoNum type="arabicPeriod"/>
            </a:pPr>
            <a:r>
              <a:rPr lang="en-US" sz="1200" dirty="0">
                <a:solidFill>
                  <a:schemeClr val="bg1"/>
                </a:solidFill>
              </a:rPr>
              <a:t>http://www.votpusk.ru/gallery/large/12707.jpg</a:t>
            </a:r>
          </a:p>
          <a:p>
            <a:pPr marL="342900" indent="-342900">
              <a:buAutoNum type="arabicPeriod"/>
            </a:pPr>
            <a:r>
              <a:rPr lang="en-US" sz="1200" dirty="0">
                <a:solidFill>
                  <a:schemeClr val="bg1"/>
                </a:solidFill>
              </a:rPr>
              <a:t>. http://upload.wikimedia.org/wikipedia/commons/c/c9/Mykola_Pymonenko-Vorozhinnia.jpg</a:t>
            </a:r>
          </a:p>
          <a:p>
            <a:pPr marL="342900" indent="-342900">
              <a:buAutoNum type="arabicPeriod"/>
            </a:pPr>
            <a:r>
              <a:rPr lang="en-US" sz="1200" dirty="0">
                <a:solidFill>
                  <a:schemeClr val="bg1"/>
                </a:solidFill>
              </a:rPr>
              <a:t>http://upload.wikimedia.org/wikipedia/commons/8/88/Venetsianov_Fortunetelling.jpg</a:t>
            </a:r>
          </a:p>
          <a:p>
            <a:pPr marL="342900" indent="-342900">
              <a:buAutoNum type="arabicPeriod"/>
            </a:pPr>
            <a:r>
              <a:rPr lang="en-US" sz="1200" dirty="0">
                <a:solidFill>
                  <a:schemeClr val="bg1"/>
                </a:solidFill>
              </a:rPr>
              <a:t>http://www.x-fails.com/Gallery_konkurs/Lisa/ef46bae3fa5fe85a6d762543781945b7.jpg</a:t>
            </a:r>
          </a:p>
          <a:p>
            <a:pPr marL="342900" indent="-342900">
              <a:buAutoNum type="arabicPeriod"/>
            </a:pPr>
            <a:r>
              <a:rPr lang="en-US" sz="1200" dirty="0">
                <a:solidFill>
                  <a:schemeClr val="bg1"/>
                </a:solidFill>
              </a:rPr>
              <a:t>http://</a:t>
            </a:r>
            <a:r>
              <a:rPr lang="en-US" sz="1200" dirty="0" smtClean="0">
                <a:solidFill>
                  <a:schemeClr val="bg1"/>
                </a:solidFill>
              </a:rPr>
              <a:t>gadanijaonline.ru/wp-content/uploads/2011/04/gadanije-na-gushche2.jpg</a:t>
            </a:r>
            <a:endParaRPr lang="ru-RU" sz="1200" dirty="0" smtClean="0">
              <a:solidFill>
                <a:schemeClr val="bg1"/>
              </a:solidFill>
            </a:endParaRPr>
          </a:p>
          <a:p>
            <a:pPr marL="342900" indent="-342900">
              <a:buAutoNum type="arabicPeriod"/>
            </a:pPr>
            <a:endParaRPr lang="en-US" sz="1200" dirty="0">
              <a:solidFill>
                <a:schemeClr val="bg1"/>
              </a:solidFill>
            </a:endParaRPr>
          </a:p>
          <a:p>
            <a:r>
              <a:rPr lang="ru-RU" sz="1200" dirty="0" smtClean="0">
                <a:solidFill>
                  <a:schemeClr val="bg1"/>
                </a:solidFill>
              </a:rPr>
              <a:t>Текст</a:t>
            </a:r>
          </a:p>
          <a:p>
            <a:pPr marL="457200" lvl="0" indent="-457200">
              <a:buFontTx/>
              <a:buAutoNum type="arabicPeriod"/>
            </a:pPr>
            <a:r>
              <a:rPr lang="en-US" sz="1200" dirty="0">
                <a:solidFill>
                  <a:prstClr val="white"/>
                </a:solidFill>
              </a:rPr>
              <a:t>http://bugachevskaya.ru/glavnaya/rozhdestvo-hristovo/</a:t>
            </a:r>
            <a:endParaRPr lang="ru-RU" sz="1200" dirty="0">
              <a:solidFill>
                <a:prstClr val="white"/>
              </a:solidFill>
            </a:endParaRPr>
          </a:p>
          <a:p>
            <a:pPr marL="457200" lvl="0" indent="-457200">
              <a:buFontTx/>
              <a:buAutoNum type="arabicPeriod"/>
            </a:pPr>
            <a:r>
              <a:rPr lang="en-US" sz="1200" dirty="0">
                <a:solidFill>
                  <a:prstClr val="white"/>
                </a:solidFill>
              </a:rPr>
              <a:t>http://salavat.bezformata.ru/listnews/svetlij-prazdnik-rozhdestvo-hristovo/8798644/</a:t>
            </a:r>
            <a:endParaRPr lang="ru-RU" sz="1200" dirty="0">
              <a:solidFill>
                <a:prstClr val="white"/>
              </a:solidFill>
            </a:endParaRPr>
          </a:p>
          <a:p>
            <a:pPr marL="457200" lvl="0" indent="-457200">
              <a:buFontTx/>
              <a:buAutoNum type="arabicPeriod"/>
            </a:pPr>
            <a:r>
              <a:rPr lang="ru-RU" sz="1200" u="sng" dirty="0">
                <a:solidFill>
                  <a:prstClr val="white"/>
                </a:solidFill>
              </a:rPr>
              <a:t>http://ezosite.ru/token/svyatki/svyatki_258.html?phpMyAdmin=pi4bmea8kn5dn2ejaquqscb0r0</a:t>
            </a:r>
          </a:p>
          <a:p>
            <a:pPr marL="457200" lvl="0" indent="-457200">
              <a:buFontTx/>
              <a:buAutoNum type="arabicPeriod"/>
            </a:pPr>
            <a:r>
              <a:rPr lang="ru-RU" sz="1200" u="sng" dirty="0">
                <a:solidFill>
                  <a:prstClr val="white"/>
                </a:solidFill>
              </a:rPr>
              <a:t>https://ru.wikipedia.org/wiki/%D0%9A%D0%BE%D0%BB%D1%8F%D0%B4%D0%B0</a:t>
            </a:r>
          </a:p>
          <a:p>
            <a:endParaRPr lang="ru-RU" sz="1200" dirty="0" smtClean="0">
              <a:solidFill>
                <a:schemeClr val="bg1"/>
              </a:solidFill>
            </a:endParaRP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фон.jpg"/>
          <p:cNvPicPr>
            <a:picLocks noChangeAspect="1"/>
          </p:cNvPicPr>
          <p:nvPr/>
        </p:nvPicPr>
        <p:blipFill>
          <a:blip r:embed="rId2" cstate="print"/>
          <a:stretch>
            <a:fillRect/>
          </a:stretch>
        </p:blipFill>
        <p:spPr>
          <a:xfrm>
            <a:off x="0" y="0"/>
            <a:ext cx="9143999" cy="6858000"/>
          </a:xfrm>
          <a:prstGeom prst="rect">
            <a:avLst/>
          </a:prstGeom>
        </p:spPr>
      </p:pic>
      <p:sp>
        <p:nvSpPr>
          <p:cNvPr id="3" name="TextBox 2"/>
          <p:cNvSpPr txBox="1"/>
          <p:nvPr/>
        </p:nvSpPr>
        <p:spPr>
          <a:xfrm>
            <a:off x="683568" y="1268760"/>
            <a:ext cx="3960439" cy="584775"/>
          </a:xfrm>
          <a:prstGeom prst="rect">
            <a:avLst/>
          </a:prstGeom>
          <a:noFill/>
        </p:spPr>
        <p:txBody>
          <a:bodyPr wrap="square" rtlCol="0">
            <a:spAutoFit/>
          </a:bodyPr>
          <a:lstStyle/>
          <a:p>
            <a:pPr algn="ctr"/>
            <a:r>
              <a:rPr lang="ru-RU" sz="3200" dirty="0" smtClean="0">
                <a:solidFill>
                  <a:schemeClr val="bg1"/>
                </a:solidFill>
                <a:latin typeface="Monotype Corsiva" pitchFamily="66" charset="0"/>
              </a:rPr>
              <a:t>  </a:t>
            </a:r>
            <a:endParaRPr lang="ru-RU" sz="2800" b="1" dirty="0">
              <a:solidFill>
                <a:srgbClr val="002060"/>
              </a:solidFill>
              <a:latin typeface="Monotype Corsiva" pitchFamily="66" charset="0"/>
            </a:endParaRPr>
          </a:p>
        </p:txBody>
      </p:sp>
      <p:sp>
        <p:nvSpPr>
          <p:cNvPr id="16385" name="Rectangle 1"/>
          <p:cNvSpPr>
            <a:spLocks noChangeArrowheads="1"/>
          </p:cNvSpPr>
          <p:nvPr/>
        </p:nvSpPr>
        <p:spPr bwMode="auto">
          <a:xfrm>
            <a:off x="928662" y="1521069"/>
            <a:ext cx="7786742"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bg1"/>
                </a:solidFill>
                <a:effectLst/>
                <a:ea typeface="Calibri" pitchFamily="34" charset="0"/>
                <a:cs typeface="Times New Roman" pitchFamily="18" charset="0"/>
              </a:rPr>
              <a:t>Спроектировать и изготовить </a:t>
            </a:r>
            <a:r>
              <a:rPr kumimoji="0" lang="ru-RU" sz="2400" b="0" i="0" u="none" strike="noStrike" cap="none" normalizeH="0" baseline="0" dirty="0" smtClean="0">
                <a:ln>
                  <a:noFill/>
                </a:ln>
                <a:solidFill>
                  <a:schemeClr val="bg1"/>
                </a:solidFill>
                <a:effectLst/>
                <a:ea typeface="Times New Roman" pitchFamily="18" charset="0"/>
                <a:cs typeface="Times New Roman" pitchFamily="18" charset="0"/>
              </a:rPr>
              <a:t>из различных подручных материалов сувениры </a:t>
            </a:r>
            <a:r>
              <a:rPr kumimoji="0" lang="ru-RU" sz="2400" b="0" i="0" u="none" strike="noStrike" cap="none" normalizeH="0" baseline="0" dirty="0" smtClean="0">
                <a:ln>
                  <a:noFill/>
                </a:ln>
                <a:solidFill>
                  <a:schemeClr val="bg1"/>
                </a:solidFill>
                <a:effectLst/>
                <a:ea typeface="Calibri" pitchFamily="34" charset="0"/>
                <a:cs typeface="Times New Roman" pitchFamily="18" charset="0"/>
              </a:rPr>
              <a:t>с целью поздравления пожилых людей</a:t>
            </a:r>
            <a:endParaRPr kumimoji="0" lang="ru-RU" sz="2400" b="0" i="0" u="none" strike="noStrike" cap="none" normalizeH="0" baseline="0" dirty="0" smtClean="0">
              <a:ln>
                <a:noFill/>
              </a:ln>
              <a:solidFill>
                <a:schemeClr val="bg1"/>
              </a:solidFill>
              <a:effectLst/>
            </a:endParaRPr>
          </a:p>
        </p:txBody>
      </p:sp>
      <p:sp>
        <p:nvSpPr>
          <p:cNvPr id="6" name="Прямоугольник 5"/>
          <p:cNvSpPr/>
          <p:nvPr/>
        </p:nvSpPr>
        <p:spPr>
          <a:xfrm>
            <a:off x="1142976" y="642918"/>
            <a:ext cx="7358113" cy="769441"/>
          </a:xfrm>
          <a:prstGeom prst="rect">
            <a:avLst/>
          </a:prstGeom>
        </p:spPr>
        <p:txBody>
          <a:bodyPr wrap="square">
            <a:spAutoFit/>
          </a:bodyPr>
          <a:lstStyle/>
          <a:p>
            <a:pPr algn="ctr"/>
            <a:r>
              <a:rPr lang="ru-RU" sz="4400" dirty="0" smtClean="0">
                <a:solidFill>
                  <a:schemeClr val="bg1"/>
                </a:solidFill>
                <a:effectLst>
                  <a:outerShdw blurRad="38100" dist="38100" dir="2700000" algn="tl">
                    <a:srgbClr val="000000">
                      <a:alpha val="43137"/>
                    </a:srgbClr>
                  </a:outerShdw>
                </a:effectLst>
                <a:latin typeface="Monotype Corsiva" pitchFamily="66" charset="0"/>
              </a:rPr>
              <a:t>Цель проекта</a:t>
            </a:r>
            <a:endParaRPr lang="ru-RU" sz="4400" dirty="0">
              <a:effectLst>
                <a:outerShdw blurRad="38100" dist="38100" dir="2700000" algn="tl">
                  <a:srgbClr val="000000">
                    <a:alpha val="43137"/>
                  </a:srgbClr>
                </a:outerShdw>
              </a:effectLst>
            </a:endParaRPr>
          </a:p>
        </p:txBody>
      </p:sp>
      <p:pic>
        <p:nvPicPr>
          <p:cNvPr id="7" name="Picture 7" descr="mld105228_1209_heaventree_skirt_xl"/>
          <p:cNvPicPr>
            <a:picLocks noChangeAspect="1" noChangeArrowheads="1"/>
          </p:cNvPicPr>
          <p:nvPr/>
        </p:nvPicPr>
        <p:blipFill>
          <a:blip r:embed="rId3"/>
          <a:srcRect b="21837"/>
          <a:stretch>
            <a:fillRect/>
          </a:stretch>
        </p:blipFill>
        <p:spPr bwMode="auto">
          <a:xfrm>
            <a:off x="5286380" y="3214686"/>
            <a:ext cx="3429000" cy="3349625"/>
          </a:xfrm>
          <a:prstGeom prst="rect">
            <a:avLst/>
          </a:prstGeom>
          <a:ln>
            <a:noFill/>
          </a:ln>
          <a:effectLst>
            <a:outerShdw blurRad="292100" dist="139700" dir="2700000" algn="tl" rotWithShape="0">
              <a:srgbClr val="333333">
                <a:alpha val="65000"/>
              </a:srgbClr>
            </a:outerShdw>
          </a:effectLst>
        </p:spPr>
      </p:pic>
      <p:pic>
        <p:nvPicPr>
          <p:cNvPr id="8" name="Picture 8" descr="ny001_popup"/>
          <p:cNvPicPr>
            <a:picLocks noChangeAspect="1" noChangeArrowheads="1"/>
          </p:cNvPicPr>
          <p:nvPr/>
        </p:nvPicPr>
        <p:blipFill>
          <a:blip r:embed="rId4" cstate="print"/>
          <a:srcRect/>
          <a:stretch>
            <a:fillRect/>
          </a:stretch>
        </p:blipFill>
        <p:spPr bwMode="auto">
          <a:xfrm>
            <a:off x="3071802" y="2928934"/>
            <a:ext cx="1765300" cy="3048000"/>
          </a:xfrm>
          <a:prstGeom prst="rect">
            <a:avLst/>
          </a:prstGeom>
          <a:ln>
            <a:noFill/>
          </a:ln>
          <a:effectLst>
            <a:outerShdw blurRad="292100" dist="139700" dir="2700000" algn="tl" rotWithShape="0">
              <a:srgbClr val="333333">
                <a:alpha val="65000"/>
              </a:srgbClr>
            </a:outerShdw>
          </a:effectLst>
        </p:spPr>
      </p:pic>
      <p:pic>
        <p:nvPicPr>
          <p:cNvPr id="9" name="Picture 6" descr="christmas_tree_ideas_photo-_3"/>
          <p:cNvPicPr>
            <a:picLocks noChangeAspect="1" noChangeArrowheads="1"/>
          </p:cNvPicPr>
          <p:nvPr/>
        </p:nvPicPr>
        <p:blipFill>
          <a:blip r:embed="rId5"/>
          <a:srcRect/>
          <a:stretch>
            <a:fillRect/>
          </a:stretch>
        </p:blipFill>
        <p:spPr bwMode="auto">
          <a:xfrm>
            <a:off x="428596" y="3429000"/>
            <a:ext cx="2332064" cy="3107483"/>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фон.jpg"/>
          <p:cNvPicPr>
            <a:picLocks noChangeAspect="1"/>
          </p:cNvPicPr>
          <p:nvPr/>
        </p:nvPicPr>
        <p:blipFill>
          <a:blip r:embed="rId2" cstate="print"/>
          <a:stretch>
            <a:fillRect/>
          </a:stretch>
        </p:blipFill>
        <p:spPr>
          <a:xfrm>
            <a:off x="0" y="0"/>
            <a:ext cx="9143999" cy="6857999"/>
          </a:xfrm>
          <a:prstGeom prst="rect">
            <a:avLst/>
          </a:prstGeom>
        </p:spPr>
      </p:pic>
      <p:sp>
        <p:nvSpPr>
          <p:cNvPr id="3" name="TextBox 2"/>
          <p:cNvSpPr txBox="1"/>
          <p:nvPr/>
        </p:nvSpPr>
        <p:spPr>
          <a:xfrm>
            <a:off x="500034" y="620688"/>
            <a:ext cx="8643966" cy="769441"/>
          </a:xfrm>
          <a:prstGeom prst="rect">
            <a:avLst/>
          </a:prstGeom>
          <a:noFill/>
        </p:spPr>
        <p:txBody>
          <a:bodyPr wrap="square" rtlCol="0">
            <a:spAutoFit/>
          </a:bodyPr>
          <a:lstStyle/>
          <a:p>
            <a:pPr algn="ctr"/>
            <a:r>
              <a:rPr lang="ru-RU" sz="4400" b="1" dirty="0" smtClean="0">
                <a:solidFill>
                  <a:schemeClr val="bg1"/>
                </a:solidFill>
                <a:effectLst>
                  <a:outerShdw blurRad="38100" dist="38100" dir="2700000" algn="tl">
                    <a:srgbClr val="000000">
                      <a:alpha val="43137"/>
                    </a:srgbClr>
                  </a:outerShdw>
                </a:effectLst>
                <a:latin typeface="Monotype Corsiva" pitchFamily="66" charset="0"/>
              </a:rPr>
              <a:t>Задачи  проекта</a:t>
            </a:r>
            <a:endParaRPr lang="ru-RU" sz="4400" b="1" dirty="0">
              <a:solidFill>
                <a:schemeClr val="bg1"/>
              </a:solidFill>
              <a:effectLst>
                <a:outerShdw blurRad="38100" dist="38100" dir="2700000" algn="tl">
                  <a:srgbClr val="000000">
                    <a:alpha val="43137"/>
                  </a:srgbClr>
                </a:outerShdw>
              </a:effectLst>
              <a:latin typeface="Monotype Corsiva" pitchFamily="66" charset="0"/>
            </a:endParaRPr>
          </a:p>
        </p:txBody>
      </p:sp>
      <p:sp>
        <p:nvSpPr>
          <p:cNvPr id="15361" name="Rectangle 1"/>
          <p:cNvSpPr>
            <a:spLocks noChangeArrowheads="1"/>
          </p:cNvSpPr>
          <p:nvPr/>
        </p:nvSpPr>
        <p:spPr bwMode="auto">
          <a:xfrm>
            <a:off x="714348" y="2217941"/>
            <a:ext cx="5143536"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buFont typeface="Wingdings" pitchFamily="2" charset="2"/>
              <a:buChar char="q"/>
            </a:pPr>
            <a:r>
              <a:rPr kumimoji="0" lang="ru-RU" sz="3200" b="0" i="0" u="none" strike="noStrike" cap="none" normalizeH="0" baseline="0" dirty="0" smtClean="0">
                <a:ln>
                  <a:noFill/>
                </a:ln>
                <a:solidFill>
                  <a:schemeClr val="bg1"/>
                </a:solidFill>
                <a:effectLst/>
                <a:ea typeface="Calibri" pitchFamily="34" charset="0"/>
                <a:cs typeface="Times New Roman" pitchFamily="18" charset="0"/>
              </a:rPr>
              <a:t> </a:t>
            </a:r>
            <a:r>
              <a:rPr lang="ru-RU" sz="2400" dirty="0">
                <a:solidFill>
                  <a:schemeClr val="bg1"/>
                </a:solidFill>
                <a:ea typeface="Calibri" pitchFamily="34" charset="0"/>
                <a:cs typeface="Times New Roman" pitchFamily="18" charset="0"/>
              </a:rPr>
              <a:t>Познакомиться с историей возникновения праздников Новый год и  «Рождество».</a:t>
            </a:r>
          </a:p>
          <a:p>
            <a:pPr lvl="0" fontAlgn="base">
              <a:spcBef>
                <a:spcPct val="0"/>
              </a:spcBef>
              <a:spcAft>
                <a:spcPct val="0"/>
              </a:spcAft>
              <a:buFont typeface="Wingdings" pitchFamily="2" charset="2"/>
              <a:buChar char="q"/>
            </a:pPr>
            <a:r>
              <a:rPr lang="ru-RU" sz="2400" dirty="0">
                <a:solidFill>
                  <a:schemeClr val="bg1"/>
                </a:solidFill>
                <a:ea typeface="Calibri" pitchFamily="34" charset="0"/>
                <a:cs typeface="Times New Roman" pitchFamily="18" charset="0"/>
              </a:rPr>
              <a:t>•   Изучить, какие традиции празднования в России соблюдаются издавна.</a:t>
            </a:r>
          </a:p>
          <a:p>
            <a:pPr marL="0" marR="0" lvl="0" indent="0" defTabSz="914400" rtl="0" eaLnBrk="1" fontAlgn="base" latinLnBrk="0" hangingPunct="1">
              <a:lnSpc>
                <a:spcPct val="100000"/>
              </a:lnSpc>
              <a:spcBef>
                <a:spcPct val="0"/>
              </a:spcBef>
              <a:spcAft>
                <a:spcPct val="0"/>
              </a:spcAft>
              <a:buClrTx/>
              <a:buSzTx/>
              <a:buFont typeface="Wingdings" pitchFamily="2" charset="2"/>
              <a:buChar char="q"/>
              <a:tabLst/>
            </a:pPr>
            <a:r>
              <a:rPr kumimoji="0" lang="ru-RU" sz="2400" b="0" i="0" u="none" strike="noStrike" cap="none" normalizeH="0" baseline="0" dirty="0" smtClean="0">
                <a:ln>
                  <a:noFill/>
                </a:ln>
                <a:solidFill>
                  <a:schemeClr val="bg1"/>
                </a:solidFill>
                <a:effectLst/>
                <a:ea typeface="Calibri" pitchFamily="34" charset="0"/>
                <a:cs typeface="Times New Roman" pitchFamily="18" charset="0"/>
              </a:rPr>
              <a:t> Выполнить Новогодние</a:t>
            </a:r>
            <a:r>
              <a:rPr kumimoji="0" lang="ru-RU" sz="2400" b="0" i="0" u="none" strike="noStrike" cap="none" normalizeH="0" baseline="0" dirty="0" smtClean="0">
                <a:ln>
                  <a:noFill/>
                </a:ln>
                <a:solidFill>
                  <a:schemeClr val="bg1"/>
                </a:solidFill>
                <a:effectLst/>
                <a:ea typeface="Times New Roman" pitchFamily="18" charset="0"/>
                <a:cs typeface="Times New Roman" pitchFamily="18" charset="0"/>
              </a:rPr>
              <a:t> сувениры</a:t>
            </a:r>
            <a:r>
              <a:rPr kumimoji="0" lang="ru-RU" sz="2400" b="0" i="0" u="none" strike="noStrike" cap="none" normalizeH="0" baseline="0" dirty="0" smtClean="0">
                <a:ln>
                  <a:noFill/>
                </a:ln>
                <a:solidFill>
                  <a:schemeClr val="bg1"/>
                </a:solidFill>
                <a:effectLst/>
                <a:ea typeface="Calibri" pitchFamily="34" charset="0"/>
                <a:cs typeface="Times New Roman" pitchFamily="18" charset="0"/>
              </a:rPr>
              <a:t> своими руками</a:t>
            </a:r>
            <a:endParaRPr kumimoji="0" lang="ru-RU" sz="2400" b="0" i="0" u="none" strike="noStrike" cap="none" normalizeH="0" baseline="0" dirty="0" smtClean="0">
              <a:ln>
                <a:noFill/>
              </a:ln>
              <a:solidFill>
                <a:schemeClr val="bg1"/>
              </a:solidFill>
              <a:effectLst/>
            </a:endParaRPr>
          </a:p>
        </p:txBody>
      </p:sp>
      <p:pic>
        <p:nvPicPr>
          <p:cNvPr id="6" name="Picture 2" descr="D:\таня\Рождествоjj\rojdestvo-01.jpg"/>
          <p:cNvPicPr>
            <a:picLocks noChangeAspect="1" noChangeArrowheads="1"/>
          </p:cNvPicPr>
          <p:nvPr/>
        </p:nvPicPr>
        <p:blipFill>
          <a:blip r:embed="rId3" cstate="print"/>
          <a:srcRect l="7589" t="2250" r="46880" b="14499"/>
          <a:stretch>
            <a:fillRect/>
          </a:stretch>
        </p:blipFill>
        <p:spPr bwMode="auto">
          <a:xfrm>
            <a:off x="5786446" y="1643050"/>
            <a:ext cx="3104657" cy="4786346"/>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фон.jpg"/>
          <p:cNvPicPr>
            <a:picLocks noChangeAspect="1"/>
          </p:cNvPicPr>
          <p:nvPr/>
        </p:nvPicPr>
        <p:blipFill>
          <a:blip r:embed="rId2" cstate="print"/>
          <a:stretch>
            <a:fillRect/>
          </a:stretch>
        </p:blipFill>
        <p:spPr>
          <a:xfrm>
            <a:off x="0" y="0"/>
            <a:ext cx="9143999" cy="6857999"/>
          </a:xfrm>
          <a:prstGeom prst="rect">
            <a:avLst/>
          </a:prstGeom>
        </p:spPr>
      </p:pic>
      <p:sp>
        <p:nvSpPr>
          <p:cNvPr id="3" name="TextBox 2"/>
          <p:cNvSpPr txBox="1"/>
          <p:nvPr/>
        </p:nvSpPr>
        <p:spPr>
          <a:xfrm>
            <a:off x="2214546" y="1071547"/>
            <a:ext cx="6143668" cy="923330"/>
          </a:xfrm>
          <a:prstGeom prst="rect">
            <a:avLst/>
          </a:prstGeom>
          <a:noFill/>
        </p:spPr>
        <p:txBody>
          <a:bodyPr wrap="square" rtlCol="0" anchor="ctr">
            <a:spAutoFit/>
          </a:bodyPr>
          <a:lstStyle/>
          <a:p>
            <a:r>
              <a:rPr lang="ru-RU" sz="5400" b="1" dirty="0" smtClean="0">
                <a:solidFill>
                  <a:schemeClr val="bg1"/>
                </a:solidFill>
                <a:effectLst>
                  <a:outerShdw blurRad="38100" dist="38100" dir="2700000" algn="tl">
                    <a:srgbClr val="000000">
                      <a:alpha val="43137"/>
                    </a:srgbClr>
                  </a:outerShdw>
                </a:effectLst>
                <a:latin typeface="Monotype Corsiva" pitchFamily="66" charset="0"/>
              </a:rPr>
              <a:t>Гипотеза проекта</a:t>
            </a:r>
            <a:endParaRPr lang="ru-RU" sz="5400" b="1" dirty="0">
              <a:solidFill>
                <a:schemeClr val="bg1"/>
              </a:solidFill>
              <a:effectLst>
                <a:outerShdw blurRad="38100" dist="38100" dir="2700000" algn="tl">
                  <a:srgbClr val="000000">
                    <a:alpha val="43137"/>
                  </a:srgbClr>
                </a:outerShdw>
              </a:effectLst>
              <a:latin typeface="Monotype Corsiva" pitchFamily="66" charset="0"/>
            </a:endParaRPr>
          </a:p>
        </p:txBody>
      </p:sp>
      <p:sp>
        <p:nvSpPr>
          <p:cNvPr id="6" name="Прямоугольник 5"/>
          <p:cNvSpPr/>
          <p:nvPr/>
        </p:nvSpPr>
        <p:spPr>
          <a:xfrm>
            <a:off x="928662" y="2500306"/>
            <a:ext cx="5500726" cy="2062103"/>
          </a:xfrm>
          <a:prstGeom prst="rect">
            <a:avLst/>
          </a:prstGeom>
        </p:spPr>
        <p:txBody>
          <a:bodyPr wrap="square">
            <a:spAutoFit/>
          </a:bodyPr>
          <a:lstStyle/>
          <a:p>
            <a:r>
              <a:rPr lang="ru-RU" sz="2400" dirty="0" smtClean="0">
                <a:solidFill>
                  <a:schemeClr val="bg1"/>
                </a:solidFill>
              </a:rPr>
              <a:t>если создать изделия  своими руками,  то наверняка  доставим радость пожилым людям к  Новому Году и Рождеству</a:t>
            </a:r>
          </a:p>
          <a:p>
            <a:endParaRPr lang="ru-RU" sz="3200" dirty="0">
              <a:solidFill>
                <a:schemeClr val="bg1"/>
              </a:solidFill>
            </a:endParaRPr>
          </a:p>
        </p:txBody>
      </p:sp>
      <p:pic>
        <p:nvPicPr>
          <p:cNvPr id="7" name="Picture 4" descr="&amp;Pcy;&amp;ocy;&amp;dcy;&amp;acy;&amp;rcy;&amp;ocy;&amp;kcy; &amp;pcy;&amp;rcy;&amp;iecy;&amp;vcy;&amp;rcy;&amp;acy;&amp;shchcy;&amp;acy;&amp;iecy;&amp;tcy;&amp;scy;&amp;yacy;"/>
          <p:cNvPicPr>
            <a:picLocks noChangeAspect="1" noChangeArrowheads="1" noCrop="1"/>
          </p:cNvPicPr>
          <p:nvPr/>
        </p:nvPicPr>
        <p:blipFill>
          <a:blip r:embed="rId3" cstate="print"/>
          <a:srcRect/>
          <a:stretch>
            <a:fillRect/>
          </a:stretch>
        </p:blipFill>
        <p:spPr bwMode="auto">
          <a:xfrm>
            <a:off x="5857884" y="2786058"/>
            <a:ext cx="2850757" cy="3353832"/>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фон.jpg"/>
          <p:cNvPicPr>
            <a:picLocks noChangeAspect="1"/>
          </p:cNvPicPr>
          <p:nvPr/>
        </p:nvPicPr>
        <p:blipFill>
          <a:blip r:embed="rId2" cstate="print"/>
          <a:stretch>
            <a:fillRect/>
          </a:stretch>
        </p:blipFill>
        <p:spPr>
          <a:xfrm>
            <a:off x="0" y="0"/>
            <a:ext cx="9143999" cy="6858000"/>
          </a:xfrm>
          <a:prstGeom prst="rect">
            <a:avLst/>
          </a:prstGeom>
        </p:spPr>
      </p:pic>
      <p:sp>
        <p:nvSpPr>
          <p:cNvPr id="6" name="Прямоугольник 5"/>
          <p:cNvSpPr/>
          <p:nvPr/>
        </p:nvSpPr>
        <p:spPr>
          <a:xfrm>
            <a:off x="785786" y="1071546"/>
            <a:ext cx="8143932" cy="1692771"/>
          </a:xfrm>
          <a:prstGeom prst="rect">
            <a:avLst/>
          </a:prstGeom>
        </p:spPr>
        <p:txBody>
          <a:bodyPr wrap="square">
            <a:spAutoFit/>
          </a:bodyPr>
          <a:lstStyle/>
          <a:p>
            <a:pPr>
              <a:spcBef>
                <a:spcPct val="50000"/>
              </a:spcBef>
            </a:pPr>
            <a:r>
              <a:rPr lang="ru-RU" sz="2400" b="1" i="1" dirty="0" smtClean="0">
                <a:solidFill>
                  <a:schemeClr val="bg1"/>
                </a:solidFill>
              </a:rPr>
              <a:t>Новый год у древних славян обычно совпадал с началом весны. Его праздновали в день весеннего равноденствия – 21 марта</a:t>
            </a:r>
          </a:p>
          <a:p>
            <a:endParaRPr lang="ru-RU" sz="3200" dirty="0">
              <a:solidFill>
                <a:schemeClr val="bg1"/>
              </a:solidFill>
            </a:endParaRPr>
          </a:p>
        </p:txBody>
      </p:sp>
      <p:pic>
        <p:nvPicPr>
          <p:cNvPr id="8" name="Picture 2" descr="C:\Users\Антонова\Desktop\Рисунок1.jpg"/>
          <p:cNvPicPr>
            <a:picLocks noChangeAspect="1" noChangeArrowheads="1"/>
          </p:cNvPicPr>
          <p:nvPr/>
        </p:nvPicPr>
        <p:blipFill>
          <a:blip r:embed="rId3"/>
          <a:srcRect l="2844" t="4298" r="5203" b="8309"/>
          <a:stretch>
            <a:fillRect/>
          </a:stretch>
        </p:blipFill>
        <p:spPr bwMode="auto">
          <a:xfrm>
            <a:off x="1571604" y="2285992"/>
            <a:ext cx="6929486" cy="4357718"/>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фон.jpg"/>
          <p:cNvPicPr>
            <a:picLocks noChangeAspect="1"/>
          </p:cNvPicPr>
          <p:nvPr/>
        </p:nvPicPr>
        <p:blipFill>
          <a:blip r:embed="rId2" cstate="print"/>
          <a:stretch>
            <a:fillRect/>
          </a:stretch>
        </p:blipFill>
        <p:spPr>
          <a:xfrm>
            <a:off x="0" y="0"/>
            <a:ext cx="9143999" cy="6858000"/>
          </a:xfrm>
          <a:prstGeom prst="rect">
            <a:avLst/>
          </a:prstGeom>
        </p:spPr>
      </p:pic>
      <p:sp>
        <p:nvSpPr>
          <p:cNvPr id="9222" name="Text Box 6"/>
          <p:cNvSpPr txBox="1">
            <a:spLocks noChangeArrowheads="1"/>
          </p:cNvSpPr>
          <p:nvPr/>
        </p:nvSpPr>
        <p:spPr bwMode="auto">
          <a:xfrm>
            <a:off x="857224" y="2420888"/>
            <a:ext cx="3898880" cy="1569660"/>
          </a:xfrm>
          <a:prstGeom prst="rect">
            <a:avLst/>
          </a:prstGeom>
          <a:noFill/>
          <a:ln w="9525">
            <a:noFill/>
            <a:miter lim="800000"/>
            <a:headEnd/>
            <a:tailEnd/>
          </a:ln>
          <a:effectLst/>
        </p:spPr>
        <p:txBody>
          <a:bodyPr wrap="square">
            <a:spAutoFit/>
          </a:bodyPr>
          <a:lstStyle/>
          <a:p>
            <a:pPr>
              <a:spcBef>
                <a:spcPct val="50000"/>
              </a:spcBef>
            </a:pPr>
            <a:r>
              <a:rPr lang="ru-RU" sz="2400" b="1" dirty="0">
                <a:solidFill>
                  <a:schemeClr val="bg1"/>
                </a:solidFill>
              </a:rPr>
              <a:t>В 1492 году  великий князь Иван </a:t>
            </a:r>
            <a:r>
              <a:rPr lang="en-US" sz="2400" b="1" dirty="0">
                <a:solidFill>
                  <a:schemeClr val="bg1"/>
                </a:solidFill>
              </a:rPr>
              <a:t>III </a:t>
            </a:r>
            <a:r>
              <a:rPr lang="ru-RU" sz="2400" b="1" dirty="0">
                <a:solidFill>
                  <a:schemeClr val="bg1"/>
                </a:solidFill>
              </a:rPr>
              <a:t>постановил отмечать Новый </a:t>
            </a:r>
            <a:r>
              <a:rPr lang="ru-RU" sz="2400" b="1" dirty="0" smtClean="0">
                <a:solidFill>
                  <a:schemeClr val="bg1"/>
                </a:solidFill>
              </a:rPr>
              <a:t>год 1 </a:t>
            </a:r>
            <a:r>
              <a:rPr lang="ru-RU" sz="2400" b="1" dirty="0">
                <a:solidFill>
                  <a:schemeClr val="bg1"/>
                </a:solidFill>
              </a:rPr>
              <a:t>сентября</a:t>
            </a:r>
          </a:p>
        </p:txBody>
      </p:sp>
      <p:pic>
        <p:nvPicPr>
          <p:cNvPr id="2050" name="Picture 2" descr="C:\Users\Антонова\Desktop\Рисунок2.jpg"/>
          <p:cNvPicPr>
            <a:picLocks noChangeAspect="1" noChangeArrowheads="1"/>
          </p:cNvPicPr>
          <p:nvPr/>
        </p:nvPicPr>
        <p:blipFill>
          <a:blip r:embed="rId3"/>
          <a:srcRect/>
          <a:stretch>
            <a:fillRect/>
          </a:stretch>
        </p:blipFill>
        <p:spPr bwMode="auto">
          <a:xfrm>
            <a:off x="5143504" y="428604"/>
            <a:ext cx="3644900" cy="6156325"/>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фон.jpg"/>
          <p:cNvPicPr>
            <a:picLocks noChangeAspect="1"/>
          </p:cNvPicPr>
          <p:nvPr/>
        </p:nvPicPr>
        <p:blipFill>
          <a:blip r:embed="rId2" cstate="print"/>
          <a:stretch>
            <a:fillRect/>
          </a:stretch>
        </p:blipFill>
        <p:spPr>
          <a:xfrm>
            <a:off x="0" y="0"/>
            <a:ext cx="9143999" cy="6858000"/>
          </a:xfrm>
          <a:prstGeom prst="rect">
            <a:avLst/>
          </a:prstGeom>
        </p:spPr>
      </p:pic>
      <p:pic>
        <p:nvPicPr>
          <p:cNvPr id="5126" name="Содержимое 6" descr="petr1_big.gif"/>
          <p:cNvPicPr>
            <a:picLocks noChangeAspect="1"/>
          </p:cNvPicPr>
          <p:nvPr/>
        </p:nvPicPr>
        <p:blipFill>
          <a:blip r:embed="rId3"/>
          <a:srcRect/>
          <a:stretch>
            <a:fillRect/>
          </a:stretch>
        </p:blipFill>
        <p:spPr bwMode="auto">
          <a:xfrm>
            <a:off x="5572132" y="357166"/>
            <a:ext cx="2876541" cy="3940787"/>
          </a:xfrm>
          <a:prstGeom prst="rect">
            <a:avLst/>
          </a:prstGeom>
          <a:ln>
            <a:noFill/>
          </a:ln>
          <a:effectLst>
            <a:outerShdw blurRad="292100" dist="139700" dir="2700000" algn="tl" rotWithShape="0">
              <a:srgbClr val="333333">
                <a:alpha val="65000"/>
              </a:srgbClr>
            </a:outerShdw>
          </a:effectLst>
        </p:spPr>
      </p:pic>
      <p:sp>
        <p:nvSpPr>
          <p:cNvPr id="5127" name="Text Box 7"/>
          <p:cNvSpPr txBox="1">
            <a:spLocks noChangeArrowheads="1"/>
          </p:cNvSpPr>
          <p:nvPr/>
        </p:nvSpPr>
        <p:spPr bwMode="auto">
          <a:xfrm>
            <a:off x="395288" y="425708"/>
            <a:ext cx="4676778" cy="1200329"/>
          </a:xfrm>
          <a:prstGeom prst="rect">
            <a:avLst/>
          </a:prstGeom>
          <a:solidFill>
            <a:srgbClr val="3366FF"/>
          </a:solidFill>
          <a:ln w="9525">
            <a:noFill/>
            <a:miter lim="800000"/>
            <a:headEnd/>
            <a:tailEnd/>
          </a:ln>
          <a:effectLst/>
        </p:spPr>
        <p:txBody>
          <a:bodyPr wrap="square" anchor="ctr">
            <a:spAutoFit/>
          </a:bodyPr>
          <a:lstStyle/>
          <a:p>
            <a:pPr algn="ctr">
              <a:spcBef>
                <a:spcPct val="50000"/>
              </a:spcBef>
            </a:pPr>
            <a:r>
              <a:rPr lang="ru-RU" sz="2400" b="1" dirty="0">
                <a:solidFill>
                  <a:schemeClr val="bg1"/>
                </a:solidFill>
              </a:rPr>
              <a:t>Царь Петр </a:t>
            </a:r>
            <a:r>
              <a:rPr lang="en-US" sz="2400" b="1" dirty="0">
                <a:solidFill>
                  <a:schemeClr val="bg1"/>
                </a:solidFill>
              </a:rPr>
              <a:t>I </a:t>
            </a:r>
            <a:r>
              <a:rPr lang="ru-RU" sz="2400" b="1" dirty="0">
                <a:solidFill>
                  <a:schemeClr val="bg1"/>
                </a:solidFill>
              </a:rPr>
              <a:t>изменил летоисчисление и способ празднования Нового </a:t>
            </a:r>
            <a:r>
              <a:rPr lang="ru-RU" sz="2400" b="1" dirty="0" smtClean="0">
                <a:solidFill>
                  <a:schemeClr val="bg1"/>
                </a:solidFill>
              </a:rPr>
              <a:t>года</a:t>
            </a:r>
            <a:endParaRPr lang="ru-RU" sz="2400" b="1" dirty="0">
              <a:solidFill>
                <a:schemeClr val="bg1"/>
              </a:solidFill>
            </a:endParaRPr>
          </a:p>
        </p:txBody>
      </p:sp>
      <p:pic>
        <p:nvPicPr>
          <p:cNvPr id="5128" name="Содержимое 4" descr="ukazpetra_preview.gif"/>
          <p:cNvPicPr>
            <a:picLocks noChangeAspect="1"/>
          </p:cNvPicPr>
          <p:nvPr/>
        </p:nvPicPr>
        <p:blipFill>
          <a:blip r:embed="rId4"/>
          <a:srcRect/>
          <a:stretch>
            <a:fillRect/>
          </a:stretch>
        </p:blipFill>
        <p:spPr bwMode="auto">
          <a:xfrm>
            <a:off x="1000100" y="1928802"/>
            <a:ext cx="3296992" cy="4429156"/>
          </a:xfrm>
          <a:prstGeom prst="rect">
            <a:avLst/>
          </a:prstGeom>
          <a:ln>
            <a:noFill/>
          </a:ln>
          <a:effectLst>
            <a:outerShdw blurRad="292100" dist="139700" dir="2700000" algn="tl" rotWithShape="0">
              <a:srgbClr val="333333">
                <a:alpha val="65000"/>
              </a:srgbClr>
            </a:outerShdw>
          </a:effectLst>
        </p:spPr>
      </p:pic>
      <p:sp>
        <p:nvSpPr>
          <p:cNvPr id="5129" name="Text Box 9"/>
          <p:cNvSpPr txBox="1">
            <a:spLocks noChangeArrowheads="1"/>
          </p:cNvSpPr>
          <p:nvPr/>
        </p:nvSpPr>
        <p:spPr bwMode="auto">
          <a:xfrm>
            <a:off x="4572000" y="4553372"/>
            <a:ext cx="4429155" cy="1569660"/>
          </a:xfrm>
          <a:prstGeom prst="rect">
            <a:avLst/>
          </a:prstGeom>
          <a:solidFill>
            <a:srgbClr val="3366FF"/>
          </a:solidFill>
          <a:ln w="9525">
            <a:noFill/>
            <a:miter lim="800000"/>
            <a:headEnd/>
            <a:tailEnd/>
          </a:ln>
          <a:effectLst/>
        </p:spPr>
        <p:txBody>
          <a:bodyPr wrap="square" anchor="ctr">
            <a:spAutoFit/>
          </a:bodyPr>
          <a:lstStyle/>
          <a:p>
            <a:pPr>
              <a:spcBef>
                <a:spcPct val="50000"/>
              </a:spcBef>
            </a:pPr>
            <a:r>
              <a:rPr lang="ru-RU" sz="2400" dirty="0">
                <a:solidFill>
                  <a:schemeClr val="bg1"/>
                </a:solidFill>
              </a:rPr>
              <a:t>1 января 7208 года </a:t>
            </a:r>
            <a:r>
              <a:rPr lang="ru-RU" sz="2400" dirty="0" smtClean="0">
                <a:solidFill>
                  <a:schemeClr val="bg1"/>
                </a:solidFill>
              </a:rPr>
              <a:t> от </a:t>
            </a:r>
            <a:r>
              <a:rPr lang="ru-RU" sz="2400" dirty="0">
                <a:solidFill>
                  <a:schemeClr val="bg1"/>
                </a:solidFill>
              </a:rPr>
              <a:t>Сотворения </a:t>
            </a:r>
            <a:r>
              <a:rPr lang="ru-RU" sz="2400" dirty="0" smtClean="0">
                <a:solidFill>
                  <a:schemeClr val="bg1"/>
                </a:solidFill>
              </a:rPr>
              <a:t>мира</a:t>
            </a:r>
            <a:r>
              <a:rPr lang="ru-RU" sz="2400" dirty="0">
                <a:solidFill>
                  <a:schemeClr val="bg1"/>
                </a:solidFill>
              </a:rPr>
              <a:t/>
            </a:r>
            <a:br>
              <a:rPr lang="ru-RU" sz="2400" dirty="0">
                <a:solidFill>
                  <a:schemeClr val="bg1"/>
                </a:solidFill>
              </a:rPr>
            </a:br>
            <a:r>
              <a:rPr lang="ru-RU" sz="2400" dirty="0">
                <a:solidFill>
                  <a:schemeClr val="bg1"/>
                </a:solidFill>
              </a:rPr>
              <a:t>объявили началом нового </a:t>
            </a:r>
            <a:r>
              <a:rPr lang="ru-RU" sz="2400" dirty="0" smtClean="0">
                <a:solidFill>
                  <a:schemeClr val="bg1"/>
                </a:solidFill>
              </a:rPr>
              <a:t>1700 </a:t>
            </a:r>
            <a:r>
              <a:rPr lang="ru-RU" sz="2400" dirty="0">
                <a:solidFill>
                  <a:schemeClr val="bg1"/>
                </a:solidFill>
              </a:rPr>
              <a:t>года </a:t>
            </a:r>
            <a:r>
              <a:rPr lang="ru-RU" sz="2400" dirty="0" smtClean="0">
                <a:solidFill>
                  <a:schemeClr val="bg1"/>
                </a:solidFill>
              </a:rPr>
              <a:t> от </a:t>
            </a:r>
            <a:r>
              <a:rPr lang="ru-RU" sz="2400" dirty="0">
                <a:solidFill>
                  <a:schemeClr val="bg1"/>
                </a:solidFill>
              </a:rPr>
              <a:t>Рождества </a:t>
            </a:r>
            <a:r>
              <a:rPr lang="ru-RU" sz="2400" dirty="0" smtClean="0">
                <a:solidFill>
                  <a:schemeClr val="bg1"/>
                </a:solidFill>
              </a:rPr>
              <a:t>Христова</a:t>
            </a:r>
            <a:endParaRPr lang="ru-RU" sz="2400" dirty="0">
              <a:solidFill>
                <a:schemeClr val="bg1"/>
              </a:solidFill>
            </a:endParaRP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2616</TotalTime>
  <Words>1118</Words>
  <Application>Microsoft Office PowerPoint</Application>
  <PresentationFormat>Экран (4:3)</PresentationFormat>
  <Paragraphs>112</Paragraphs>
  <Slides>30</Slides>
  <Notes>5</Notes>
  <HiddenSlides>0</HiddenSlides>
  <MMClips>0</MMClips>
  <ScaleCrop>false</ScaleCrop>
  <HeadingPairs>
    <vt:vector size="4" baseType="variant">
      <vt:variant>
        <vt:lpstr>Тема</vt:lpstr>
      </vt:variant>
      <vt:variant>
        <vt:i4>1</vt:i4>
      </vt:variant>
      <vt:variant>
        <vt:lpstr>Заголовки слайдов</vt:lpstr>
      </vt:variant>
      <vt:variant>
        <vt:i4>30</vt:i4>
      </vt:variant>
    </vt:vector>
  </HeadingPairs>
  <TitlesOfParts>
    <vt:vector size="31"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Практическая часть</vt:lpstr>
      <vt:lpstr>Провели школьную Акцию "Экоя Ёлка…"</vt:lpstr>
      <vt:lpstr>Поздравили  пожилых людей с Новым годом </vt:lpstr>
      <vt:lpstr>Подарили  сувениры</vt:lpstr>
      <vt:lpstr>Слайд 29</vt:lpstr>
      <vt:lpstr>Слайд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админ</dc:creator>
  <cp:lastModifiedBy>Литвинова</cp:lastModifiedBy>
  <cp:revision>227</cp:revision>
  <dcterms:created xsi:type="dcterms:W3CDTF">2015-01-04T18:25:52Z</dcterms:created>
  <dcterms:modified xsi:type="dcterms:W3CDTF">2017-11-03T07:58:37Z</dcterms:modified>
</cp:coreProperties>
</file>