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98" r:id="rId3"/>
    <p:sldId id="299" r:id="rId4"/>
    <p:sldId id="300" r:id="rId5"/>
    <p:sldId id="301" r:id="rId6"/>
    <p:sldId id="307" r:id="rId7"/>
    <p:sldId id="257" r:id="rId8"/>
    <p:sldId id="302" r:id="rId9"/>
    <p:sldId id="258" r:id="rId10"/>
    <p:sldId id="294" r:id="rId11"/>
    <p:sldId id="259" r:id="rId12"/>
    <p:sldId id="260" r:id="rId13"/>
    <p:sldId id="303" r:id="rId14"/>
    <p:sldId id="271" r:id="rId15"/>
    <p:sldId id="309" r:id="rId16"/>
    <p:sldId id="262" r:id="rId17"/>
    <p:sldId id="288" r:id="rId18"/>
    <p:sldId id="263" r:id="rId19"/>
    <p:sldId id="264" r:id="rId20"/>
    <p:sldId id="295" r:id="rId21"/>
    <p:sldId id="272" r:id="rId22"/>
    <p:sldId id="265" r:id="rId23"/>
    <p:sldId id="286" r:id="rId24"/>
    <p:sldId id="292" r:id="rId25"/>
    <p:sldId id="293" r:id="rId26"/>
    <p:sldId id="266" r:id="rId27"/>
    <p:sldId id="306" r:id="rId28"/>
    <p:sldId id="312" r:id="rId29"/>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06C6"/>
    <a:srgbClr val="10024A"/>
    <a:srgbClr val="08034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780" autoAdjust="0"/>
    <p:restoredTop sz="94660"/>
  </p:normalViewPr>
  <p:slideViewPr>
    <p:cSldViewPr snapToGrid="0">
      <p:cViewPr varScale="1">
        <p:scale>
          <a:sx n="91" d="100"/>
          <a:sy n="91" d="100"/>
        </p:scale>
        <p:origin x="-402"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6"/>
          <p:cNvSpPr>
            <a:spLocks noChangeArrowheads="1"/>
          </p:cNvSpPr>
          <p:nvPr/>
        </p:nvSpPr>
        <p:spPr bwMode="auto">
          <a:xfrm>
            <a:off x="0" y="4324350"/>
            <a:ext cx="1744663" cy="777875"/>
          </a:xfrm>
          <a:custGeom>
            <a:avLst/>
            <a:gdLst>
              <a:gd name="T0" fmla="*/ 0 w 372"/>
              <a:gd name="T1" fmla="*/ 0 h 166"/>
              <a:gd name="T2" fmla="*/ 372 w 372"/>
              <a:gd name="T3" fmla="*/ 166 h 166"/>
            </a:gdLst>
            <a:ahLst/>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miter lim="800000"/>
            <a:headEnd/>
            <a:tailEnd/>
          </a:ln>
        </p:spPr>
        <p:txBody>
          <a:bodyPr/>
          <a:lstStyle/>
          <a:p>
            <a:pPr>
              <a:defRPr/>
            </a:pPr>
            <a:endParaRPr lang="ru-RU"/>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1403887A-06EB-4AE3-92C4-23FB5C6968B0}" type="datetimeFigureOut">
              <a:rPr lang="ru-RU"/>
              <a:pPr>
                <a:defRPr/>
              </a:pPr>
              <a:t>02.05.2017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4371D659-F77A-4DB3-8312-EAFF5C6DC907}" type="slidenum">
              <a:rPr lang="ru-RU"/>
              <a:pPr>
                <a:defRPr/>
              </a:pPr>
              <a:t>‹#›</a:t>
            </a:fld>
            <a:endParaRPr lang="ru-RU"/>
          </a:p>
        </p:txBody>
      </p:sp>
    </p:spTree>
  </p:cSld>
  <p:clrMapOvr>
    <a:masterClrMapping/>
  </p:clrMapOvr>
  <p:transition spd="slow">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4859919-033E-44B9-9EC6-661DE23058AE}" type="datetimeFigureOut">
              <a:rPr lang="ru-RU"/>
              <a:pPr>
                <a:defRPr/>
              </a:pPr>
              <a:t>02.05.2017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6EF49FD-4BA8-4A51-AC87-E103329CE394}" type="slidenum">
              <a:rPr lang="ru-RU"/>
              <a:pPr>
                <a:defRPr/>
              </a:pPr>
              <a:t>‹#›</a:t>
            </a:fld>
            <a:endParaRPr lang="ru-RU"/>
          </a:p>
        </p:txBody>
      </p:sp>
    </p:spTree>
  </p:cSld>
  <p:clrMapOvr>
    <a:masterClrMapping/>
  </p:clrMapOvr>
  <p:transition spd="slow">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014C2444-A2FD-4924-B2B8-12177CFC78AF}" type="datetimeFigureOut">
              <a:rPr lang="ru-RU"/>
              <a:pPr>
                <a:defRPr/>
              </a:pPr>
              <a:t>02.05.2017</a:t>
            </a:fld>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1EC96226-E5E0-4194-820C-E64A4A00B425}" type="slidenum">
              <a:rPr lang="ru-RU"/>
              <a:pPr>
                <a:defRPr/>
              </a:pPr>
              <a:t>‹#›</a:t>
            </a:fld>
            <a:endParaRPr lang="ru-RU"/>
          </a:p>
        </p:txBody>
      </p:sp>
    </p:spTree>
  </p:cSld>
  <p:clrMapOvr>
    <a:masterClrMapping/>
  </p:clrMapOvr>
  <p:transition spd="slow">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218E5A2B-0676-47D3-B1BB-F3802FDD4965}" type="datetimeFigureOut">
              <a:rPr lang="ru-RU"/>
              <a:pPr>
                <a:defRPr/>
              </a:pPr>
              <a:t>02.05.2017</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36C56AA2-F958-4E8A-9A67-805477A27A56}" type="slidenum">
              <a:rPr lang="ru-RU"/>
              <a:pPr>
                <a:defRPr/>
              </a:pPr>
              <a:t>‹#›</a:t>
            </a:fld>
            <a:endParaRPr lang="ru-RU"/>
          </a:p>
        </p:txBody>
      </p:sp>
    </p:spTree>
  </p:cSld>
  <p:clrMapOvr>
    <a:masterClrMapping/>
  </p:clrMapOvr>
  <p:transition spd="slow">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8" name="Date Placeholder 4"/>
          <p:cNvSpPr>
            <a:spLocks noGrp="1"/>
          </p:cNvSpPr>
          <p:nvPr>
            <p:ph type="dt" sz="half" idx="14"/>
          </p:nvPr>
        </p:nvSpPr>
        <p:spPr/>
        <p:txBody>
          <a:bodyPr/>
          <a:lstStyle>
            <a:lvl1pPr>
              <a:defRPr/>
            </a:lvl1pPr>
          </a:lstStyle>
          <a:p>
            <a:pPr>
              <a:defRPr/>
            </a:pPr>
            <a:fld id="{F46501C3-79E4-4DB9-8F71-5E858B44E0D7}" type="datetimeFigureOut">
              <a:rPr lang="ru-RU"/>
              <a:pPr>
                <a:defRPr/>
              </a:pPr>
              <a:t>02.05.2017</a:t>
            </a:fld>
            <a:endParaRPr lang="ru-RU"/>
          </a:p>
        </p:txBody>
      </p:sp>
      <p:sp>
        <p:nvSpPr>
          <p:cNvPr id="9" name="Footer Placeholder 5"/>
          <p:cNvSpPr>
            <a:spLocks noGrp="1"/>
          </p:cNvSpPr>
          <p:nvPr>
            <p:ph type="ftr" sz="quarter" idx="15"/>
          </p:nvPr>
        </p:nvSpPr>
        <p:spPr/>
        <p:txBody>
          <a:bodyPr/>
          <a:lstStyle>
            <a:lvl1pPr>
              <a:defRPr/>
            </a:lvl1pPr>
          </a:lstStyle>
          <a:p>
            <a:pPr>
              <a:defRPr/>
            </a:pPr>
            <a:endParaRPr lang="ru-RU"/>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8643ECFF-EF4C-4878-92C3-8BC80057DEB4}" type="slidenum">
              <a:rPr lang="ru-RU"/>
              <a:pPr>
                <a:defRPr/>
              </a:pPr>
              <a:t>‹#›</a:t>
            </a:fld>
            <a:endParaRPr lang="ru-RU"/>
          </a:p>
        </p:txBody>
      </p:sp>
    </p:spTree>
  </p:cSld>
  <p:clrMapOvr>
    <a:masterClrMapping/>
  </p:clrMapOvr>
  <p:transition spd="slow">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4"/>
          </p:nvPr>
        </p:nvSpPr>
        <p:spPr/>
        <p:txBody>
          <a:bodyPr/>
          <a:lstStyle>
            <a:lvl1pPr>
              <a:defRPr/>
            </a:lvl1pPr>
          </a:lstStyle>
          <a:p>
            <a:pPr>
              <a:defRPr/>
            </a:pPr>
            <a:fld id="{6895A200-C248-4BF8-BDEE-F3C40317A71E}" type="datetimeFigureOut">
              <a:rPr lang="ru-RU"/>
              <a:pPr>
                <a:defRPr/>
              </a:pPr>
              <a:t>02.05.2017</a:t>
            </a:fld>
            <a:endParaRPr lang="ru-RU"/>
          </a:p>
        </p:txBody>
      </p:sp>
      <p:sp>
        <p:nvSpPr>
          <p:cNvPr id="7" name="Footer Placeholder 5"/>
          <p:cNvSpPr>
            <a:spLocks noGrp="1"/>
          </p:cNvSpPr>
          <p:nvPr>
            <p:ph type="ftr" sz="quarter" idx="15"/>
          </p:nvPr>
        </p:nvSpPr>
        <p:spPr/>
        <p:txBody>
          <a:bodyPr/>
          <a:lstStyle>
            <a:lvl1pPr>
              <a:defRPr/>
            </a:lvl1pPr>
          </a:lstStyle>
          <a:p>
            <a:pPr>
              <a:defRPr/>
            </a:pPr>
            <a:endParaRPr lang="ru-RU"/>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952AAA9B-8332-4B85-9B82-73DA0BBDF648}" type="slidenum">
              <a:rPr lang="ru-RU"/>
              <a:pPr>
                <a:defRPr/>
              </a:pPr>
              <a:t>‹#›</a:t>
            </a:fld>
            <a:endParaRPr lang="ru-RU"/>
          </a:p>
        </p:txBody>
      </p:sp>
    </p:spTree>
  </p:cSld>
  <p:clrMapOvr>
    <a:masterClrMapping/>
  </p:clrMapOvr>
  <p:transition spd="slow">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57787F84-D7E7-4CFB-9993-D6A689E5E39C}" type="datetimeFigureOut">
              <a:rPr lang="ru-RU"/>
              <a:pPr>
                <a:defRPr/>
              </a:pPr>
              <a:t>02.05.2017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D5ACF90-03EC-4093-AF6C-8CC12C713340}" type="slidenum">
              <a:rPr lang="ru-RU"/>
              <a:pPr>
                <a:defRPr/>
              </a:pPr>
              <a:t>‹#›</a:t>
            </a:fld>
            <a:endParaRPr lang="ru-RU"/>
          </a:p>
        </p:txBody>
      </p:sp>
    </p:spTree>
  </p:cSld>
  <p:clrMapOvr>
    <a:masterClrMapping/>
  </p:clrMapOvr>
  <p:transition spd="slow">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BF8ACF00-F741-4549-91C9-C8C77721A1DA}" type="datetimeFigureOut">
              <a:rPr lang="ru-RU"/>
              <a:pPr>
                <a:defRPr/>
              </a:pPr>
              <a:t>02.05.2017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2B58C20-DA71-4447-B9E8-B15A90DA2904}" type="slidenum">
              <a:rPr lang="ru-RU"/>
              <a:pPr>
                <a:defRPr/>
              </a:pPr>
              <a:t>‹#›</a:t>
            </a:fld>
            <a:endParaRPr lang="ru-RU"/>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44CBD88E-F4AD-46B6-A55B-1833BEFE870E}" type="datetimeFigureOut">
              <a:rPr lang="ru-RU"/>
              <a:pPr>
                <a:defRPr/>
              </a:pPr>
              <a:t>02.05.2017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444C8DC-0BEC-4A9D-8963-8928589089E8}" type="slidenum">
              <a:rPr lang="ru-RU"/>
              <a:pPr>
                <a:defRPr/>
              </a:pPr>
              <a:t>‹#›</a:t>
            </a:fld>
            <a:endParaRPr lang="ru-RU"/>
          </a:p>
        </p:txBody>
      </p:sp>
    </p:spTree>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454EF83-E212-44D7-90F3-61E647A6325B}" type="datetimeFigureOut">
              <a:rPr lang="ru-RU"/>
              <a:pPr>
                <a:defRPr/>
              </a:pPr>
              <a:t>02.05.2017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18FB7962-5966-4078-BE47-0CBC57591A1D}" type="slidenum">
              <a:rPr lang="ru-RU"/>
              <a:pPr>
                <a:defRPr/>
              </a:pPr>
              <a:t>‹#›</a:t>
            </a:fld>
            <a:endParaRPr lang="ru-RU"/>
          </a:p>
        </p:txBody>
      </p:sp>
    </p:spTree>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B4BD7286-9714-4EFA-A4D0-A9C706BA1112}" type="datetimeFigureOut">
              <a:rPr lang="ru-RU"/>
              <a:pPr>
                <a:defRPr/>
              </a:pPr>
              <a:t>02.05.2017</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01379D5-D8E5-4D1E-91EC-BF1868F127AA}" type="slidenum">
              <a:rPr lang="ru-RU"/>
              <a:pPr>
                <a:defRPr/>
              </a:pPr>
              <a:t>‹#›</a:t>
            </a:fld>
            <a:endParaRPr lang="ru-RU"/>
          </a:p>
        </p:txBody>
      </p:sp>
    </p:spTree>
  </p:cSld>
  <p:clrMapOvr>
    <a:masterClrMapping/>
  </p:clrMapOvr>
  <p:transition spd="slow">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0F4D88D8-0B4D-4232-A12D-EC544808BDF4}" type="datetimeFigureOut">
              <a:rPr lang="ru-RU"/>
              <a:pPr>
                <a:defRPr/>
              </a:pPr>
              <a:t>02.05.2017</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DA504854-2432-4AAE-B07E-C21396464CF7}" type="slidenum">
              <a:rPr lang="ru-RU"/>
              <a:pPr>
                <a:defRPr/>
              </a:pPr>
              <a:t>‹#›</a:t>
            </a:fld>
            <a:endParaRPr lang="ru-RU"/>
          </a:p>
        </p:txBody>
      </p:sp>
    </p:spTree>
  </p:cSld>
  <p:clrMapOvr>
    <a:masterClrMapping/>
  </p:clrMapOvr>
  <p:transition spd="slow">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7F4FE39E-4A5B-4CA8-BDAE-3DFE3ACD5AAF}" type="datetimeFigureOut">
              <a:rPr lang="ru-RU"/>
              <a:pPr>
                <a:defRPr/>
              </a:pPr>
              <a:t>02.05.2017</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DD842DC8-64EC-4450-BDFD-58B1D26F80CD}" type="slidenum">
              <a:rPr lang="ru-RU"/>
              <a:pPr>
                <a:defRPr/>
              </a:pPr>
              <a:t>‹#›</a:t>
            </a:fld>
            <a:endParaRPr lang="ru-RU"/>
          </a:p>
        </p:txBody>
      </p:sp>
    </p:spTree>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3" name="Date Placeholder 1"/>
          <p:cNvSpPr>
            <a:spLocks noGrp="1"/>
          </p:cNvSpPr>
          <p:nvPr>
            <p:ph type="dt" sz="half" idx="10"/>
          </p:nvPr>
        </p:nvSpPr>
        <p:spPr/>
        <p:txBody>
          <a:bodyPr/>
          <a:lstStyle>
            <a:lvl1pPr>
              <a:defRPr/>
            </a:lvl1pPr>
          </a:lstStyle>
          <a:p>
            <a:pPr>
              <a:defRPr/>
            </a:pPr>
            <a:fld id="{329D9E1F-13BA-4FCF-8A7B-CA79CE7D6DF2}" type="datetimeFigureOut">
              <a:rPr lang="ru-RU"/>
              <a:pPr>
                <a:defRPr/>
              </a:pPr>
              <a:t>02.05.2017</a:t>
            </a:fld>
            <a:endParaRPr lang="ru-RU"/>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3D65B399-8C5F-4D5E-8A7A-DA061F15DBB0}" type="slidenum">
              <a:rPr lang="ru-RU"/>
              <a:pPr>
                <a:defRPr/>
              </a:pPr>
              <a:t>‹#›</a:t>
            </a:fld>
            <a:endParaRPr lang="ru-RU"/>
          </a:p>
        </p:txBody>
      </p:sp>
    </p:spTree>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FE0FEADD-85C7-4E54-B13C-5F1112B4DF6F}" type="datetimeFigureOut">
              <a:rPr lang="ru-RU"/>
              <a:pPr>
                <a:defRPr/>
              </a:pPr>
              <a:t>02.05.2017</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A0FE2C55-984D-491F-B9F4-0CD4FDC26809}" type="slidenum">
              <a:rPr lang="ru-RU"/>
              <a:pPr>
                <a:defRPr/>
              </a:pPr>
              <a:t>‹#›</a:t>
            </a:fld>
            <a:endParaRPr lang="ru-RU"/>
          </a:p>
        </p:txBody>
      </p:sp>
    </p:spTree>
  </p:cSld>
  <p:clrMapOvr>
    <a:masterClrMapping/>
  </p:clrMapOvr>
  <p:transition spd="slow">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pPr>
              <a:defRPr/>
            </a:pPr>
            <a:endParaRPr lang="ru-RU"/>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1AA502FA-8B55-409A-AF88-7BF1DD9C1664}" type="datetimeFigureOut">
              <a:rPr lang="ru-RU"/>
              <a:pPr>
                <a:defRPr/>
              </a:pPr>
              <a:t>02.05.2017</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7A561C25-CAB9-4D29-B57E-45DC9101A3E6}" type="slidenum">
              <a:rPr lang="ru-RU"/>
              <a:pPr>
                <a:defRPr/>
              </a:pPr>
              <a:t>‹#›</a:t>
            </a:fld>
            <a:endParaRPr lang="ru-RU"/>
          </a:p>
        </p:txBody>
      </p:sp>
    </p:spTree>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noChangeArrowheads="1"/>
            </p:cNvSpPr>
            <p:nvPr/>
          </p:nvSpPr>
          <p:spPr bwMode="auto">
            <a:xfrm>
              <a:off x="2487613" y="2284222"/>
              <a:ext cx="85200" cy="534098"/>
            </a:xfrm>
            <a:custGeom>
              <a:avLst/>
              <a:gdLst>
                <a:gd name="T0" fmla="*/ 0 w 22"/>
                <a:gd name="T1" fmla="*/ 0 h 136"/>
                <a:gd name="T2" fmla="*/ 22 w 22"/>
                <a:gd name="T3" fmla="*/ 136 h 136"/>
              </a:gdLst>
              <a:ahLst/>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miter lim="800000"/>
              <a:headEnd/>
              <a:tailEnd/>
            </a:ln>
          </p:spPr>
          <p:txBody>
            <a:bodyPr/>
            <a:lstStyle/>
            <a:p>
              <a:pPr>
                <a:defRPr/>
              </a:pPr>
              <a:endParaRPr lang="ru-RU"/>
            </a:p>
          </p:txBody>
        </p:sp>
        <p:sp>
          <p:nvSpPr>
            <p:cNvPr id="1047" name="Freeform 12"/>
            <p:cNvSpPr>
              <a:spLocks noChangeArrowheads="1"/>
            </p:cNvSpPr>
            <p:nvPr/>
          </p:nvSpPr>
          <p:spPr bwMode="auto">
            <a:xfrm>
              <a:off x="2597156" y="2779108"/>
              <a:ext cx="550418" cy="1978191"/>
            </a:xfrm>
            <a:custGeom>
              <a:avLst/>
              <a:gdLst>
                <a:gd name="T0" fmla="*/ 0 w 140"/>
                <a:gd name="T1" fmla="*/ 0 h 504"/>
                <a:gd name="T2" fmla="*/ 140 w 140"/>
                <a:gd name="T3" fmla="*/ 504 h 504"/>
              </a:gdLst>
              <a:ahLst/>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miter lim="800000"/>
              <a:headEnd/>
              <a:tailEnd/>
            </a:ln>
          </p:spPr>
          <p:txBody>
            <a:bodyPr/>
            <a:lstStyle/>
            <a:p>
              <a:pPr>
                <a:defRPr/>
              </a:pPr>
              <a:endParaRPr lang="ru-RU"/>
            </a:p>
          </p:txBody>
        </p:sp>
        <p:sp>
          <p:nvSpPr>
            <p:cNvPr id="1048" name="Freeform 13"/>
            <p:cNvSpPr>
              <a:spLocks noChangeArrowheads="1"/>
            </p:cNvSpPr>
            <p:nvPr/>
          </p:nvSpPr>
          <p:spPr bwMode="auto">
            <a:xfrm>
              <a:off x="3174622" y="4730255"/>
              <a:ext cx="519314" cy="1210171"/>
            </a:xfrm>
            <a:custGeom>
              <a:avLst/>
              <a:gdLst>
                <a:gd name="T0" fmla="*/ 0 w 132"/>
                <a:gd name="T1" fmla="*/ 0 h 308"/>
                <a:gd name="T2" fmla="*/ 132 w 132"/>
                <a:gd name="T3" fmla="*/ 308 h 308"/>
              </a:gdLst>
              <a:ahLst/>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miter lim="800000"/>
              <a:headEnd/>
              <a:tailEnd/>
            </a:ln>
          </p:spPr>
          <p:txBody>
            <a:bodyPr/>
            <a:lstStyle/>
            <a:p>
              <a:pPr>
                <a:defRPr/>
              </a:pPr>
              <a:endParaRPr lang="ru-RU"/>
            </a:p>
          </p:txBody>
        </p:sp>
        <p:sp>
          <p:nvSpPr>
            <p:cNvPr id="1049" name="Freeform 14"/>
            <p:cNvSpPr>
              <a:spLocks noChangeArrowheads="1"/>
            </p:cNvSpPr>
            <p:nvPr/>
          </p:nvSpPr>
          <p:spPr bwMode="auto">
            <a:xfrm>
              <a:off x="3305804" y="5630785"/>
              <a:ext cx="146057" cy="309641"/>
            </a:xfrm>
            <a:custGeom>
              <a:avLst/>
              <a:gdLst>
                <a:gd name="T0" fmla="*/ 0 w 37"/>
                <a:gd name="T1" fmla="*/ 0 h 79"/>
                <a:gd name="T2" fmla="*/ 37 w 37"/>
                <a:gd name="T3" fmla="*/ 79 h 79"/>
              </a:gdLst>
              <a:ahLst/>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miter lim="800000"/>
              <a:headEnd/>
              <a:tailEnd/>
            </a:ln>
          </p:spPr>
          <p:txBody>
            <a:bodyPr/>
            <a:lstStyle/>
            <a:p>
              <a:pPr>
                <a:defRPr/>
              </a:pPr>
              <a:endParaRPr lang="ru-RU"/>
            </a:p>
          </p:txBody>
        </p:sp>
        <p:sp>
          <p:nvSpPr>
            <p:cNvPr id="1050" name="Freeform 15"/>
            <p:cNvSpPr>
              <a:spLocks noChangeArrowheads="1"/>
            </p:cNvSpPr>
            <p:nvPr/>
          </p:nvSpPr>
          <p:spPr bwMode="auto">
            <a:xfrm>
              <a:off x="2572813" y="2818321"/>
              <a:ext cx="700533" cy="2834099"/>
            </a:xfrm>
            <a:custGeom>
              <a:avLst/>
              <a:gdLst>
                <a:gd name="T0" fmla="*/ 0 w 178"/>
                <a:gd name="T1" fmla="*/ 0 h 722"/>
                <a:gd name="T2" fmla="*/ 178 w 178"/>
                <a:gd name="T3" fmla="*/ 722 h 722"/>
              </a:gdLst>
              <a:ahLst/>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miter lim="800000"/>
              <a:headEnd/>
              <a:tailEnd/>
            </a:ln>
          </p:spPr>
          <p:txBody>
            <a:bodyPr/>
            <a:lstStyle/>
            <a:p>
              <a:pPr>
                <a:defRPr/>
              </a:pPr>
              <a:endParaRPr lang="ru-RU"/>
            </a:p>
          </p:txBody>
        </p:sp>
        <p:sp>
          <p:nvSpPr>
            <p:cNvPr id="1051" name="Freeform 16"/>
            <p:cNvSpPr>
              <a:spLocks noChangeArrowheads="1"/>
            </p:cNvSpPr>
            <p:nvPr/>
          </p:nvSpPr>
          <p:spPr bwMode="auto">
            <a:xfrm>
              <a:off x="2506546" y="285750"/>
              <a:ext cx="90610" cy="2493358"/>
            </a:xfrm>
            <a:custGeom>
              <a:avLst/>
              <a:gdLst>
                <a:gd name="T0" fmla="*/ 0 w 23"/>
                <a:gd name="T1" fmla="*/ 0 h 635"/>
                <a:gd name="T2" fmla="*/ 23 w 23"/>
                <a:gd name="T3" fmla="*/ 635 h 635"/>
              </a:gdLst>
              <a:ahLst/>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miter lim="800000"/>
              <a:headEnd/>
              <a:tailEnd/>
            </a:ln>
          </p:spPr>
          <p:txBody>
            <a:bodyPr/>
            <a:lstStyle/>
            <a:p>
              <a:pPr>
                <a:defRPr/>
              </a:pPr>
              <a:endParaRPr lang="ru-RU"/>
            </a:p>
          </p:txBody>
        </p:sp>
        <p:sp>
          <p:nvSpPr>
            <p:cNvPr id="1052" name="Freeform 17"/>
            <p:cNvSpPr>
              <a:spLocks noChangeArrowheads="1"/>
            </p:cNvSpPr>
            <p:nvPr/>
          </p:nvSpPr>
          <p:spPr bwMode="auto">
            <a:xfrm>
              <a:off x="2553880" y="2599273"/>
              <a:ext cx="67619" cy="420517"/>
            </a:xfrm>
            <a:custGeom>
              <a:avLst/>
              <a:gdLst>
                <a:gd name="T0" fmla="*/ 0 w 17"/>
                <a:gd name="T1" fmla="*/ 0 h 107"/>
                <a:gd name="T2" fmla="*/ 17 w 17"/>
                <a:gd name="T3" fmla="*/ 107 h 107"/>
              </a:gdLst>
              <a:ahLst/>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miter lim="800000"/>
              <a:headEnd/>
              <a:tailEnd/>
            </a:ln>
          </p:spPr>
          <p:txBody>
            <a:bodyPr/>
            <a:lstStyle/>
            <a:p>
              <a:pPr>
                <a:defRPr/>
              </a:pPr>
              <a:endParaRPr lang="ru-RU"/>
            </a:p>
          </p:txBody>
        </p:sp>
        <p:sp>
          <p:nvSpPr>
            <p:cNvPr id="1053" name="Freeform 18"/>
            <p:cNvSpPr>
              <a:spLocks noChangeArrowheads="1"/>
            </p:cNvSpPr>
            <p:nvPr/>
          </p:nvSpPr>
          <p:spPr bwMode="auto">
            <a:xfrm>
              <a:off x="3143518" y="4757298"/>
              <a:ext cx="162286" cy="873487"/>
            </a:xfrm>
            <a:custGeom>
              <a:avLst/>
              <a:gdLst>
                <a:gd name="T0" fmla="*/ 0 w 41"/>
                <a:gd name="T1" fmla="*/ 0 h 222"/>
                <a:gd name="T2" fmla="*/ 41 w 41"/>
                <a:gd name="T3" fmla="*/ 222 h 222"/>
              </a:gdLst>
              <a:ahLst/>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miter lim="800000"/>
              <a:headEnd/>
              <a:tailEnd/>
            </a:ln>
          </p:spPr>
          <p:txBody>
            <a:bodyPr/>
            <a:lstStyle/>
            <a:p>
              <a:pPr>
                <a:defRPr/>
              </a:pPr>
              <a:endParaRPr lang="ru-RU"/>
            </a:p>
          </p:txBody>
        </p:sp>
        <p:sp>
          <p:nvSpPr>
            <p:cNvPr id="1054" name="Freeform 19"/>
            <p:cNvSpPr>
              <a:spLocks noChangeArrowheads="1"/>
            </p:cNvSpPr>
            <p:nvPr/>
          </p:nvSpPr>
          <p:spPr bwMode="auto">
            <a:xfrm>
              <a:off x="3147575" y="1282282"/>
              <a:ext cx="1768913" cy="3447973"/>
            </a:xfrm>
            <a:custGeom>
              <a:avLst/>
              <a:gdLst>
                <a:gd name="T0" fmla="*/ 0 w 450"/>
                <a:gd name="T1" fmla="*/ 0 h 878"/>
                <a:gd name="T2" fmla="*/ 450 w 450"/>
                <a:gd name="T3" fmla="*/ 878 h 878"/>
              </a:gdLst>
              <a:ahLst/>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miter lim="800000"/>
              <a:headEnd/>
              <a:tailEnd/>
            </a:ln>
          </p:spPr>
          <p:txBody>
            <a:bodyPr/>
            <a:lstStyle/>
            <a:p>
              <a:pPr>
                <a:defRPr/>
              </a:pPr>
              <a:endParaRPr lang="ru-RU"/>
            </a:p>
          </p:txBody>
        </p:sp>
        <p:sp>
          <p:nvSpPr>
            <p:cNvPr id="1055" name="Freeform 20"/>
            <p:cNvSpPr>
              <a:spLocks noChangeArrowheads="1"/>
            </p:cNvSpPr>
            <p:nvPr/>
          </p:nvSpPr>
          <p:spPr bwMode="auto">
            <a:xfrm>
              <a:off x="3273346" y="5652419"/>
              <a:ext cx="137943" cy="288007"/>
            </a:xfrm>
            <a:custGeom>
              <a:avLst/>
              <a:gdLst>
                <a:gd name="T0" fmla="*/ 0 w 35"/>
                <a:gd name="T1" fmla="*/ 0 h 73"/>
                <a:gd name="T2" fmla="*/ 35 w 35"/>
                <a:gd name="T3" fmla="*/ 73 h 73"/>
              </a:gdLst>
              <a:ahLst/>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miter lim="800000"/>
              <a:headEnd/>
              <a:tailEnd/>
            </a:ln>
          </p:spPr>
          <p:txBody>
            <a:bodyPr/>
            <a:lstStyle/>
            <a:p>
              <a:pPr>
                <a:defRPr/>
              </a:pPr>
              <a:endParaRPr lang="ru-RU"/>
            </a:p>
          </p:txBody>
        </p:sp>
        <p:sp>
          <p:nvSpPr>
            <p:cNvPr id="1056" name="Freeform 21"/>
            <p:cNvSpPr>
              <a:spLocks noChangeArrowheads="1"/>
            </p:cNvSpPr>
            <p:nvPr/>
          </p:nvSpPr>
          <p:spPr bwMode="auto">
            <a:xfrm>
              <a:off x="3143518" y="4655887"/>
              <a:ext cx="31104" cy="189300"/>
            </a:xfrm>
            <a:custGeom>
              <a:avLst/>
              <a:gdLst>
                <a:gd name="T0" fmla="*/ 0 w 8"/>
                <a:gd name="T1" fmla="*/ 0 h 48"/>
                <a:gd name="T2" fmla="*/ 8 w 8"/>
                <a:gd name="T3" fmla="*/ 48 h 48"/>
              </a:gdLst>
              <a:ahLst/>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miter lim="800000"/>
              <a:headEnd/>
              <a:tailEnd/>
            </a:ln>
          </p:spPr>
          <p:txBody>
            <a:bodyPr/>
            <a:lstStyle/>
            <a:p>
              <a:pPr>
                <a:defRPr/>
              </a:pPr>
              <a:endParaRPr lang="ru-RU"/>
            </a:p>
          </p:txBody>
        </p:sp>
        <p:sp>
          <p:nvSpPr>
            <p:cNvPr id="1057" name="Freeform 22"/>
            <p:cNvSpPr>
              <a:spLocks noChangeArrowheads="1"/>
            </p:cNvSpPr>
            <p:nvPr/>
          </p:nvSpPr>
          <p:spPr bwMode="auto">
            <a:xfrm>
              <a:off x="3211137" y="5410385"/>
              <a:ext cx="204209" cy="530041"/>
            </a:xfrm>
            <a:custGeom>
              <a:avLst/>
              <a:gdLst>
                <a:gd name="T0" fmla="*/ 0 w 52"/>
                <a:gd name="T1" fmla="*/ 0 h 135"/>
                <a:gd name="T2" fmla="*/ 52 w 52"/>
                <a:gd name="T3" fmla="*/ 135 h 135"/>
              </a:gdLst>
              <a:ahLst/>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miter lim="800000"/>
              <a:headEnd/>
              <a:tailEnd/>
            </a:ln>
          </p:spPr>
          <p:txBody>
            <a:bodyPr/>
            <a:lstStyle/>
            <a:p>
              <a:pPr>
                <a:defRPr/>
              </a:pPr>
              <a:endParaRPr lang="ru-RU"/>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noChangeArrowheads="1"/>
            </p:cNvSpPr>
            <p:nvPr/>
          </p:nvSpPr>
          <p:spPr bwMode="auto">
            <a:xfrm>
              <a:off x="6627813" y="194833"/>
              <a:ext cx="408933" cy="3646504"/>
            </a:xfrm>
            <a:custGeom>
              <a:avLst/>
              <a:gdLst>
                <a:gd name="T0" fmla="*/ 0 w 103"/>
                <a:gd name="T1" fmla="*/ 0 h 920"/>
                <a:gd name="T2" fmla="*/ 103 w 103"/>
                <a:gd name="T3" fmla="*/ 920 h 920"/>
              </a:gdLst>
              <a:ahLst/>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miter lim="800000"/>
              <a:headEnd/>
              <a:tailEnd/>
            </a:ln>
          </p:spPr>
          <p:txBody>
            <a:bodyPr/>
            <a:lstStyle/>
            <a:p>
              <a:pPr>
                <a:defRPr/>
              </a:pPr>
              <a:endParaRPr lang="ru-RU"/>
            </a:p>
          </p:txBody>
        </p:sp>
        <p:sp>
          <p:nvSpPr>
            <p:cNvPr id="1035" name="Freeform 28"/>
            <p:cNvSpPr>
              <a:spLocks noChangeArrowheads="1"/>
            </p:cNvSpPr>
            <p:nvPr/>
          </p:nvSpPr>
          <p:spPr bwMode="auto">
            <a:xfrm>
              <a:off x="7061730" y="3771618"/>
              <a:ext cx="349763" cy="1310216"/>
            </a:xfrm>
            <a:custGeom>
              <a:avLst/>
              <a:gdLst>
                <a:gd name="T0" fmla="*/ 0 w 88"/>
                <a:gd name="T1" fmla="*/ 0 h 330"/>
                <a:gd name="T2" fmla="*/ 88 w 88"/>
                <a:gd name="T3" fmla="*/ 330 h 330"/>
              </a:gdLst>
              <a:ahLst/>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miter lim="800000"/>
              <a:headEnd/>
              <a:tailEnd/>
            </a:ln>
          </p:spPr>
          <p:txBody>
            <a:bodyPr/>
            <a:lstStyle/>
            <a:p>
              <a:pPr>
                <a:defRPr/>
              </a:pPr>
              <a:endParaRPr lang="ru-RU"/>
            </a:p>
          </p:txBody>
        </p:sp>
        <p:sp>
          <p:nvSpPr>
            <p:cNvPr id="1036" name="Freeform 29"/>
            <p:cNvSpPr>
              <a:spLocks noChangeArrowheads="1"/>
            </p:cNvSpPr>
            <p:nvPr/>
          </p:nvSpPr>
          <p:spPr bwMode="auto">
            <a:xfrm>
              <a:off x="7439105" y="5052893"/>
              <a:ext cx="357653" cy="820858"/>
            </a:xfrm>
            <a:custGeom>
              <a:avLst/>
              <a:gdLst>
                <a:gd name="T0" fmla="*/ 0 w 90"/>
                <a:gd name="T1" fmla="*/ 0 h 207"/>
                <a:gd name="T2" fmla="*/ 90 w 90"/>
                <a:gd name="T3" fmla="*/ 207 h 207"/>
              </a:gdLst>
              <a:ahLst/>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miter lim="800000"/>
              <a:headEnd/>
              <a:tailEnd/>
            </a:ln>
          </p:spPr>
          <p:txBody>
            <a:bodyPr/>
            <a:lstStyle/>
            <a:p>
              <a:pPr>
                <a:defRPr/>
              </a:pPr>
              <a:endParaRPr lang="ru-RU"/>
            </a:p>
          </p:txBody>
        </p:sp>
        <p:sp>
          <p:nvSpPr>
            <p:cNvPr id="1037" name="Freeform 30"/>
            <p:cNvSpPr>
              <a:spLocks noChangeArrowheads="1"/>
            </p:cNvSpPr>
            <p:nvPr/>
          </p:nvSpPr>
          <p:spPr bwMode="auto">
            <a:xfrm>
              <a:off x="7036746" y="3811082"/>
              <a:ext cx="457585" cy="1853508"/>
            </a:xfrm>
            <a:custGeom>
              <a:avLst/>
              <a:gdLst>
                <a:gd name="T0" fmla="*/ 0 w 115"/>
                <a:gd name="T1" fmla="*/ 0 h 467"/>
                <a:gd name="T2" fmla="*/ 115 w 115"/>
                <a:gd name="T3" fmla="*/ 467 h 467"/>
              </a:gdLst>
              <a:ahLst/>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miter lim="800000"/>
              <a:headEnd/>
              <a:tailEnd/>
            </a:ln>
          </p:spPr>
          <p:txBody>
            <a:bodyPr/>
            <a:lstStyle/>
            <a:p>
              <a:pPr>
                <a:defRPr/>
              </a:pPr>
              <a:endParaRPr lang="ru-RU"/>
            </a:p>
          </p:txBody>
        </p:sp>
        <p:sp>
          <p:nvSpPr>
            <p:cNvPr id="1038" name="Freeform 31"/>
            <p:cNvSpPr>
              <a:spLocks noChangeArrowheads="1"/>
            </p:cNvSpPr>
            <p:nvPr/>
          </p:nvSpPr>
          <p:spPr bwMode="auto">
            <a:xfrm>
              <a:off x="6993355" y="1263001"/>
              <a:ext cx="144639" cy="2508617"/>
            </a:xfrm>
            <a:custGeom>
              <a:avLst/>
              <a:gdLst>
                <a:gd name="T0" fmla="*/ 0 w 36"/>
                <a:gd name="T1" fmla="*/ 0 h 633"/>
                <a:gd name="T2" fmla="*/ 36 w 36"/>
                <a:gd name="T3" fmla="*/ 633 h 633"/>
              </a:gdLst>
              <a:ahLst/>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miter lim="800000"/>
              <a:headEnd/>
              <a:tailEnd/>
            </a:ln>
          </p:spPr>
          <p:txBody>
            <a:bodyPr/>
            <a:lstStyle/>
            <a:p>
              <a:pPr>
                <a:defRPr/>
              </a:pPr>
              <a:endParaRPr lang="ru-RU"/>
            </a:p>
          </p:txBody>
        </p:sp>
        <p:sp>
          <p:nvSpPr>
            <p:cNvPr id="1039" name="Freeform 32"/>
            <p:cNvSpPr>
              <a:spLocks noChangeArrowheads="1"/>
            </p:cNvSpPr>
            <p:nvPr/>
          </p:nvSpPr>
          <p:spPr bwMode="auto">
            <a:xfrm>
              <a:off x="7525889" y="5640911"/>
              <a:ext cx="111767" cy="232840"/>
            </a:xfrm>
            <a:custGeom>
              <a:avLst/>
              <a:gdLst>
                <a:gd name="T0" fmla="*/ 0 w 28"/>
                <a:gd name="T1" fmla="*/ 0 h 59"/>
                <a:gd name="T2" fmla="*/ 28 w 28"/>
                <a:gd name="T3" fmla="*/ 59 h 59"/>
              </a:gdLst>
              <a:ahLst/>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miter lim="800000"/>
              <a:headEnd/>
              <a:tailEnd/>
            </a:ln>
          </p:spPr>
          <p:txBody>
            <a:bodyPr/>
            <a:lstStyle/>
            <a:p>
              <a:pPr>
                <a:defRPr/>
              </a:pPr>
              <a:endParaRPr lang="ru-RU"/>
            </a:p>
          </p:txBody>
        </p:sp>
        <p:sp>
          <p:nvSpPr>
            <p:cNvPr id="1040" name="Freeform 33"/>
            <p:cNvSpPr>
              <a:spLocks noChangeArrowheads="1"/>
            </p:cNvSpPr>
            <p:nvPr/>
          </p:nvSpPr>
          <p:spPr bwMode="auto">
            <a:xfrm>
              <a:off x="7020967" y="3599290"/>
              <a:ext cx="68375" cy="423584"/>
            </a:xfrm>
            <a:custGeom>
              <a:avLst/>
              <a:gdLst>
                <a:gd name="T0" fmla="*/ 0 w 17"/>
                <a:gd name="T1" fmla="*/ 0 h 107"/>
                <a:gd name="T2" fmla="*/ 17 w 17"/>
                <a:gd name="T3" fmla="*/ 107 h 107"/>
              </a:gdLst>
              <a:ahLst/>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miter lim="800000"/>
              <a:headEnd/>
              <a:tailEnd/>
            </a:ln>
          </p:spPr>
          <p:txBody>
            <a:bodyPr/>
            <a:lstStyle/>
            <a:p>
              <a:pPr>
                <a:defRPr/>
              </a:pPr>
              <a:endParaRPr lang="ru-RU"/>
            </a:p>
          </p:txBody>
        </p:sp>
        <p:sp>
          <p:nvSpPr>
            <p:cNvPr id="1041" name="Freeform 34"/>
            <p:cNvSpPr>
              <a:spLocks noChangeArrowheads="1"/>
            </p:cNvSpPr>
            <p:nvPr/>
          </p:nvSpPr>
          <p:spPr bwMode="auto">
            <a:xfrm>
              <a:off x="7411493" y="2802110"/>
              <a:ext cx="1168945" cy="2250783"/>
            </a:xfrm>
            <a:custGeom>
              <a:avLst/>
              <a:gdLst>
                <a:gd name="T0" fmla="*/ 0 w 294"/>
                <a:gd name="T1" fmla="*/ 0 h 568"/>
                <a:gd name="T2" fmla="*/ 294 w 294"/>
                <a:gd name="T3" fmla="*/ 568 h 568"/>
              </a:gdLst>
              <a:ahLst/>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miter lim="800000"/>
              <a:headEnd/>
              <a:tailEnd/>
            </a:ln>
          </p:spPr>
          <p:txBody>
            <a:bodyPr/>
            <a:lstStyle/>
            <a:p>
              <a:pPr>
                <a:defRPr/>
              </a:pPr>
              <a:endParaRPr lang="ru-RU"/>
            </a:p>
          </p:txBody>
        </p:sp>
        <p:sp>
          <p:nvSpPr>
            <p:cNvPr id="1042" name="Freeform 35"/>
            <p:cNvSpPr>
              <a:spLocks noChangeArrowheads="1"/>
            </p:cNvSpPr>
            <p:nvPr/>
          </p:nvSpPr>
          <p:spPr bwMode="auto">
            <a:xfrm>
              <a:off x="7494331" y="5664590"/>
              <a:ext cx="99932" cy="209161"/>
            </a:xfrm>
            <a:custGeom>
              <a:avLst/>
              <a:gdLst>
                <a:gd name="T0" fmla="*/ 0 w 25"/>
                <a:gd name="T1" fmla="*/ 0 h 53"/>
                <a:gd name="T2" fmla="*/ 25 w 25"/>
                <a:gd name="T3" fmla="*/ 53 h 53"/>
              </a:gdLst>
              <a:ahLst/>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miter lim="800000"/>
              <a:headEnd/>
              <a:tailEnd/>
            </a:ln>
          </p:spPr>
          <p:txBody>
            <a:bodyPr/>
            <a:lstStyle/>
            <a:p>
              <a:pPr>
                <a:defRPr/>
              </a:pPr>
              <a:endParaRPr lang="ru-RU"/>
            </a:p>
          </p:txBody>
        </p:sp>
        <p:sp>
          <p:nvSpPr>
            <p:cNvPr id="1043" name="Freeform 36"/>
            <p:cNvSpPr>
              <a:spLocks noChangeArrowheads="1"/>
            </p:cNvSpPr>
            <p:nvPr/>
          </p:nvSpPr>
          <p:spPr bwMode="auto">
            <a:xfrm>
              <a:off x="7411493" y="5081833"/>
              <a:ext cx="114396" cy="559078"/>
            </a:xfrm>
            <a:custGeom>
              <a:avLst/>
              <a:gdLst>
                <a:gd name="T0" fmla="*/ 0 w 29"/>
                <a:gd name="T1" fmla="*/ 0 h 141"/>
                <a:gd name="T2" fmla="*/ 29 w 29"/>
                <a:gd name="T3" fmla="*/ 141 h 141"/>
              </a:gdLst>
              <a:ahLst/>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miter lim="800000"/>
              <a:headEnd/>
              <a:tailEnd/>
            </a:ln>
          </p:spPr>
          <p:txBody>
            <a:bodyPr/>
            <a:lstStyle/>
            <a:p>
              <a:pPr>
                <a:defRPr/>
              </a:pPr>
              <a:endParaRPr lang="ru-RU"/>
            </a:p>
          </p:txBody>
        </p:sp>
        <p:sp>
          <p:nvSpPr>
            <p:cNvPr id="1044" name="Freeform 37"/>
            <p:cNvSpPr>
              <a:spLocks noChangeArrowheads="1"/>
            </p:cNvSpPr>
            <p:nvPr/>
          </p:nvSpPr>
          <p:spPr bwMode="auto">
            <a:xfrm>
              <a:off x="7411493" y="4977910"/>
              <a:ext cx="32872" cy="189429"/>
            </a:xfrm>
            <a:custGeom>
              <a:avLst/>
              <a:gdLst>
                <a:gd name="T0" fmla="*/ 0 w 8"/>
                <a:gd name="T1" fmla="*/ 0 h 48"/>
                <a:gd name="T2" fmla="*/ 8 w 8"/>
                <a:gd name="T3" fmla="*/ 48 h 48"/>
              </a:gdLst>
              <a:ahLst/>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miter lim="800000"/>
              <a:headEnd/>
              <a:tailEnd/>
            </a:ln>
          </p:spPr>
          <p:txBody>
            <a:bodyPr/>
            <a:lstStyle/>
            <a:p>
              <a:pPr>
                <a:defRPr/>
              </a:pPr>
              <a:endParaRPr lang="ru-RU"/>
            </a:p>
          </p:txBody>
        </p:sp>
        <p:sp>
          <p:nvSpPr>
            <p:cNvPr id="1045" name="Freeform 38"/>
            <p:cNvSpPr>
              <a:spLocks noChangeArrowheads="1"/>
            </p:cNvSpPr>
            <p:nvPr/>
          </p:nvSpPr>
          <p:spPr bwMode="auto">
            <a:xfrm>
              <a:off x="7439105" y="5434381"/>
              <a:ext cx="174882" cy="439370"/>
            </a:xfrm>
            <a:custGeom>
              <a:avLst/>
              <a:gdLst>
                <a:gd name="T0" fmla="*/ 0 w 44"/>
                <a:gd name="T1" fmla="*/ 0 h 111"/>
                <a:gd name="T2" fmla="*/ 44 w 44"/>
                <a:gd name="T3" fmla="*/ 111 h 111"/>
              </a:gdLst>
              <a:ahLst/>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miter lim="800000"/>
              <a:headEnd/>
              <a:tailEnd/>
            </a:ln>
          </p:spPr>
          <p:txBody>
            <a:bodyPr/>
            <a:lstStyle/>
            <a:p>
              <a:pPr>
                <a:defRPr/>
              </a:pPr>
              <a:endParaRPr lang="ru-RU"/>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defRPr>
            </a:lvl1pPr>
          </a:lstStyle>
          <a:p>
            <a:pPr>
              <a:defRPr/>
            </a:pPr>
            <a:fld id="{03FB94DB-CBA7-4118-B63D-4FD1D5DD811B}" type="datetimeFigureOut">
              <a:rPr lang="ru-RU"/>
              <a:pPr>
                <a:defRPr/>
              </a:pPr>
              <a:t>02.05.2017</a:t>
            </a:fld>
            <a:endParaRPr lang="ru-RU"/>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a:solidFill>
                  <a:srgbClr val="FEFFFF"/>
                </a:solidFill>
                <a:latin typeface="+mn-lt"/>
              </a:defRPr>
            </a:lvl1pPr>
          </a:lstStyle>
          <a:p>
            <a:pPr>
              <a:defRPr/>
            </a:pPr>
            <a:fld id="{87E09A28-0B27-4FC3-A51E-EBF432E3002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ransition spd="slow">
    <p:diamond/>
  </p:transition>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ctrTitle"/>
          </p:nvPr>
        </p:nvSpPr>
        <p:spPr>
          <a:xfrm>
            <a:off x="2170113" y="1622425"/>
            <a:ext cx="8915400" cy="2262188"/>
          </a:xfrm>
        </p:spPr>
        <p:txBody>
          <a:bodyPr>
            <a:normAutofit fontScale="90000"/>
          </a:bodyPr>
          <a:lstStyle/>
          <a:p>
            <a:pPr algn="ctr" eaLnBrk="1" hangingPunct="1">
              <a:defRPr/>
            </a:pPr>
            <a:r>
              <a:rPr lang="ru-RU" b="1" i="1" smtClean="0">
                <a:solidFill>
                  <a:srgbClr val="2106C6"/>
                </a:solidFill>
                <a:latin typeface="Arial" charset="0"/>
                <a:cs typeface="Arial" charset="0"/>
              </a:rPr>
              <a:t>«Этика в дошкольном учреждении»</a:t>
            </a:r>
            <a:r>
              <a:rPr lang="ru-RU" smtClean="0">
                <a:solidFill>
                  <a:srgbClr val="2106C6"/>
                </a:solidFill>
              </a:rPr>
              <a:t/>
            </a:r>
            <a:br>
              <a:rPr lang="ru-RU" smtClean="0">
                <a:solidFill>
                  <a:srgbClr val="2106C6"/>
                </a:solidFill>
              </a:rPr>
            </a:br>
            <a:endParaRPr lang="ru-RU" smtClean="0">
              <a:solidFill>
                <a:srgbClr val="2106C6"/>
              </a:solidFill>
            </a:endParaRPr>
          </a:p>
        </p:txBody>
      </p:sp>
      <p:sp>
        <p:nvSpPr>
          <p:cNvPr id="18434" name="Подзаголовок 2"/>
          <p:cNvSpPr>
            <a:spLocks noGrp="1"/>
          </p:cNvSpPr>
          <p:nvPr>
            <p:ph type="subTitle" idx="1"/>
          </p:nvPr>
        </p:nvSpPr>
        <p:spPr>
          <a:xfrm>
            <a:off x="2589213" y="3899338"/>
            <a:ext cx="8915400" cy="2004575"/>
          </a:xfrm>
        </p:spPr>
        <p:txBody>
          <a:bodyPr/>
          <a:lstStyle/>
          <a:p>
            <a:pPr algn="r" eaLnBrk="1" hangingPunct="1"/>
            <a:r>
              <a:rPr lang="ru-RU" sz="1800" b="1" i="1" dirty="0" smtClean="0">
                <a:solidFill>
                  <a:srgbClr val="271D18"/>
                </a:solidFill>
                <a:latin typeface="Arial" charset="0"/>
                <a:cs typeface="Arial" charset="0"/>
              </a:rPr>
              <a:t>Подготовили: </a:t>
            </a:r>
          </a:p>
          <a:p>
            <a:pPr algn="r" eaLnBrk="1" hangingPunct="1"/>
            <a:r>
              <a:rPr lang="ru-RU" sz="1800" b="1" i="1" dirty="0" smtClean="0">
                <a:solidFill>
                  <a:srgbClr val="271D18"/>
                </a:solidFill>
                <a:latin typeface="Arial" charset="0"/>
                <a:cs typeface="Arial" charset="0"/>
              </a:rPr>
              <a:t>Заведующий</a:t>
            </a:r>
          </a:p>
          <a:p>
            <a:pPr algn="r" eaLnBrk="1" hangingPunct="1"/>
            <a:r>
              <a:rPr lang="ru-RU" sz="1800" b="1" i="1" dirty="0" smtClean="0">
                <a:solidFill>
                  <a:srgbClr val="271D18"/>
                </a:solidFill>
                <a:latin typeface="Arial" charset="0"/>
                <a:cs typeface="Arial" charset="0"/>
              </a:rPr>
              <a:t> Васильева Наталья </a:t>
            </a:r>
            <a:r>
              <a:rPr lang="ru-RU" sz="1800" b="1" i="1" dirty="0" smtClean="0">
                <a:solidFill>
                  <a:srgbClr val="271D18"/>
                </a:solidFill>
                <a:latin typeface="Arial" charset="0"/>
                <a:cs typeface="Arial" charset="0"/>
              </a:rPr>
              <a:t>А</a:t>
            </a:r>
            <a:r>
              <a:rPr lang="ru-RU" sz="1800" b="1" i="1" dirty="0" smtClean="0">
                <a:solidFill>
                  <a:srgbClr val="271D18"/>
                </a:solidFill>
                <a:latin typeface="Arial" charset="0"/>
                <a:cs typeface="Arial" charset="0"/>
              </a:rPr>
              <a:t>лександровна, </a:t>
            </a:r>
          </a:p>
          <a:p>
            <a:pPr algn="r" eaLnBrk="1" hangingPunct="1"/>
            <a:r>
              <a:rPr lang="ru-RU" sz="1800" b="1" i="1" dirty="0" smtClean="0">
                <a:solidFill>
                  <a:srgbClr val="271D18"/>
                </a:solidFill>
                <a:latin typeface="Arial" charset="0"/>
                <a:cs typeface="Arial" charset="0"/>
              </a:rPr>
              <a:t>педагог-психолог</a:t>
            </a:r>
            <a:endParaRPr lang="ru-RU" sz="1800" b="1" i="1" dirty="0" smtClean="0">
              <a:solidFill>
                <a:srgbClr val="271D18"/>
              </a:solidFill>
              <a:latin typeface="Arial" charset="0"/>
              <a:cs typeface="Arial" charset="0"/>
            </a:endParaRPr>
          </a:p>
          <a:p>
            <a:pPr algn="r" eaLnBrk="1" hangingPunct="1"/>
            <a:r>
              <a:rPr lang="ru-RU" sz="1800" b="1" i="1" dirty="0" smtClean="0">
                <a:solidFill>
                  <a:srgbClr val="271D18"/>
                </a:solidFill>
                <a:latin typeface="Arial" charset="0"/>
                <a:cs typeface="Arial" charset="0"/>
              </a:rPr>
              <a:t>Гончарова </a:t>
            </a:r>
            <a:r>
              <a:rPr lang="ru-RU" sz="1800" b="1" i="1" dirty="0" smtClean="0">
                <a:solidFill>
                  <a:srgbClr val="271D18"/>
                </a:solidFill>
                <a:latin typeface="Arial" charset="0"/>
                <a:cs typeface="Arial" charset="0"/>
              </a:rPr>
              <a:t>Ирина Викторовна</a:t>
            </a:r>
            <a:endParaRPr lang="ru-RU" sz="1800" b="1" i="1" dirty="0" smtClean="0">
              <a:solidFill>
                <a:srgbClr val="271D18"/>
              </a:solidFill>
            </a:endParaRPr>
          </a:p>
        </p:txBody>
      </p:sp>
    </p:spTree>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392113" y="336550"/>
            <a:ext cx="11799887" cy="1190625"/>
          </a:xfrm>
          <a:prstGeom prst="rect">
            <a:avLst/>
          </a:prstGeom>
          <a:noFill/>
          <a:ln w="9525">
            <a:noFill/>
            <a:miter lim="800000"/>
            <a:headEnd/>
            <a:tailEnd/>
          </a:ln>
        </p:spPr>
        <p:txBody>
          <a:bodyPr wrap="square">
            <a:spAutoFit/>
          </a:bodyPr>
          <a:lstStyle/>
          <a:p>
            <a:pPr algn="ctr"/>
            <a:r>
              <a:rPr lang="ru-RU" sz="3600" b="1" dirty="0">
                <a:solidFill>
                  <a:srgbClr val="C00000"/>
                </a:solidFill>
                <a:latin typeface="Arial Narrow" pitchFamily="34" charset="0"/>
                <a:ea typeface="Times New Roman" pitchFamily="18" charset="0"/>
                <a:cs typeface="Arial" charset="0"/>
              </a:rPr>
              <a:t>Взаимоотношения педагога </a:t>
            </a:r>
            <a:endParaRPr lang="en-US" sz="3600" b="1" dirty="0">
              <a:solidFill>
                <a:srgbClr val="C00000"/>
              </a:solidFill>
              <a:latin typeface="Arial Narrow" pitchFamily="34" charset="0"/>
              <a:ea typeface="Times New Roman" pitchFamily="18" charset="0"/>
              <a:cs typeface="Arial" charset="0"/>
            </a:endParaRPr>
          </a:p>
          <a:p>
            <a:pPr algn="ctr"/>
            <a:r>
              <a:rPr lang="ru-RU" sz="3600" b="1" dirty="0">
                <a:solidFill>
                  <a:srgbClr val="C00000"/>
                </a:solidFill>
                <a:latin typeface="Arial Narrow" pitchFamily="34" charset="0"/>
                <a:ea typeface="Times New Roman" pitchFamily="18" charset="0"/>
                <a:cs typeface="Arial" charset="0"/>
              </a:rPr>
              <a:t>с педагогическим сообществом.</a:t>
            </a:r>
            <a:endParaRPr lang="ru-RU" sz="3200" b="1" dirty="0">
              <a:latin typeface="Century Gothic" pitchFamily="34" charset="0"/>
              <a:ea typeface="Times New Roman" pitchFamily="18" charset="0"/>
              <a:cs typeface="Arial" charset="0"/>
            </a:endParaRPr>
          </a:p>
        </p:txBody>
      </p:sp>
      <p:pic>
        <p:nvPicPr>
          <p:cNvPr id="2050" name="Picture 2" descr="G:\ЭТИКЕТ\Новая папка\DSC_005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4270" y="1527175"/>
            <a:ext cx="6400049" cy="4266699"/>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G:\ЭТИКЕТ\Новая папка\DSC_066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74376" y="2471351"/>
            <a:ext cx="6005384" cy="400358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884238" y="-419100"/>
            <a:ext cx="10815637" cy="4165600"/>
          </a:xfrm>
        </p:spPr>
        <p:txBody>
          <a:bodyPr/>
          <a:lstStyle/>
          <a:p>
            <a:pPr eaLnBrk="1" hangingPunct="1"/>
            <a:r>
              <a:rPr lang="ru-RU" sz="2800" smtClean="0">
                <a:solidFill>
                  <a:srgbClr val="C00000"/>
                </a:solidFill>
                <a:latin typeface="Arial Narrow" pitchFamily="34" charset="0"/>
                <a:ea typeface="Times New Roman" pitchFamily="18" charset="0"/>
                <a:cs typeface="Arial" charset="0"/>
              </a:rPr>
              <a:t>.</a:t>
            </a:r>
            <a:r>
              <a:rPr lang="en-US" sz="2800" smtClean="0">
                <a:solidFill>
                  <a:srgbClr val="C00000"/>
                </a:solidFill>
                <a:latin typeface="Arial Narrow" pitchFamily="34" charset="0"/>
                <a:ea typeface="Times New Roman" pitchFamily="18" charset="0"/>
                <a:cs typeface="Arial" charset="0"/>
              </a:rPr>
              <a:t/>
            </a:r>
            <a:br>
              <a:rPr lang="en-US" sz="2800" smtClean="0">
                <a:solidFill>
                  <a:srgbClr val="C00000"/>
                </a:solidFill>
                <a:latin typeface="Arial Narrow" pitchFamily="34" charset="0"/>
                <a:ea typeface="Times New Roman" pitchFamily="18" charset="0"/>
                <a:cs typeface="Arial" charset="0"/>
              </a:rPr>
            </a:br>
            <a:r>
              <a:rPr lang="ru-RU" sz="2800" smtClean="0">
                <a:latin typeface="Arial Narrow" pitchFamily="34" charset="0"/>
                <a:ea typeface="Times New Roman" pitchFamily="18" charset="0"/>
                <a:cs typeface="Arial" charset="0"/>
              </a:rPr>
              <a:t/>
            </a:r>
            <a:br>
              <a:rPr lang="ru-RU" sz="2800" smtClean="0">
                <a:latin typeface="Arial Narrow" pitchFamily="34" charset="0"/>
                <a:ea typeface="Times New Roman" pitchFamily="18" charset="0"/>
                <a:cs typeface="Arial" charset="0"/>
              </a:rPr>
            </a:br>
            <a:r>
              <a:rPr lang="ru-RU" sz="2800" smtClean="0">
                <a:latin typeface="Arial Narrow" pitchFamily="34" charset="0"/>
                <a:ea typeface="Times New Roman" pitchFamily="18" charset="0"/>
                <a:cs typeface="Arial" charset="0"/>
              </a:rPr>
              <a:t>Взаимоотношения с коллегами основываются на признании профессионализма, интересе и совместной деятельности для достижения лучших результатов, корректном общении, уважении чужой точки зрения. </a:t>
            </a:r>
            <a:r>
              <a:rPr lang="en-US" sz="2800" smtClean="0">
                <a:latin typeface="Arial Narrow" pitchFamily="34" charset="0"/>
                <a:ea typeface="Times New Roman" pitchFamily="18" charset="0"/>
                <a:cs typeface="Arial" charset="0"/>
              </a:rPr>
              <a:t/>
            </a:r>
            <a:br>
              <a:rPr lang="en-US" sz="2800" smtClean="0">
                <a:latin typeface="Arial Narrow" pitchFamily="34" charset="0"/>
                <a:ea typeface="Times New Roman" pitchFamily="18" charset="0"/>
                <a:cs typeface="Arial" charset="0"/>
              </a:rPr>
            </a:br>
            <a:r>
              <a:rPr lang="en-US" sz="2800" smtClean="0">
                <a:latin typeface="Arial Narrow" pitchFamily="34" charset="0"/>
                <a:ea typeface="Times New Roman" pitchFamily="18" charset="0"/>
                <a:cs typeface="Arial" charset="0"/>
              </a:rPr>
              <a:t/>
            </a:r>
            <a:br>
              <a:rPr lang="en-US" sz="2800" smtClean="0">
                <a:latin typeface="Arial Narrow" pitchFamily="34" charset="0"/>
                <a:ea typeface="Times New Roman" pitchFamily="18" charset="0"/>
                <a:cs typeface="Arial" charset="0"/>
              </a:rPr>
            </a:br>
            <a:r>
              <a:rPr lang="en-US" sz="2800" smtClean="0">
                <a:latin typeface="Arial Narrow" pitchFamily="34" charset="0"/>
                <a:ea typeface="Times New Roman" pitchFamily="18" charset="0"/>
                <a:cs typeface="Arial" charset="0"/>
              </a:rPr>
              <a:t/>
            </a:r>
            <a:br>
              <a:rPr lang="en-US" sz="2800" smtClean="0">
                <a:latin typeface="Arial Narrow" pitchFamily="34" charset="0"/>
                <a:ea typeface="Times New Roman" pitchFamily="18" charset="0"/>
                <a:cs typeface="Arial" charset="0"/>
              </a:rPr>
            </a:br>
            <a:r>
              <a:rPr lang="en-US" sz="2800" smtClean="0">
                <a:latin typeface="Arial Narrow" pitchFamily="34" charset="0"/>
                <a:ea typeface="Times New Roman" pitchFamily="18" charset="0"/>
                <a:cs typeface="Arial" charset="0"/>
              </a:rPr>
              <a:t/>
            </a:r>
            <a:br>
              <a:rPr lang="en-US" sz="2800" smtClean="0">
                <a:latin typeface="Arial Narrow" pitchFamily="34" charset="0"/>
                <a:ea typeface="Times New Roman" pitchFamily="18" charset="0"/>
                <a:cs typeface="Arial" charset="0"/>
              </a:rPr>
            </a:br>
            <a:r>
              <a:rPr lang="en-US" sz="2800" smtClean="0">
                <a:latin typeface="Arial Narrow" pitchFamily="34" charset="0"/>
                <a:ea typeface="Times New Roman" pitchFamily="18" charset="0"/>
                <a:cs typeface="Arial" charset="0"/>
              </a:rPr>
              <a:t/>
            </a:r>
            <a:br>
              <a:rPr lang="en-US" sz="2800" smtClean="0">
                <a:latin typeface="Arial Narrow" pitchFamily="34" charset="0"/>
                <a:ea typeface="Times New Roman" pitchFamily="18" charset="0"/>
                <a:cs typeface="Arial" charset="0"/>
              </a:rPr>
            </a:br>
            <a:r>
              <a:rPr lang="en-US" sz="2800" smtClean="0">
                <a:latin typeface="Arial Narrow" pitchFamily="34" charset="0"/>
                <a:ea typeface="Times New Roman" pitchFamily="18" charset="0"/>
                <a:cs typeface="Arial" charset="0"/>
              </a:rPr>
              <a:t/>
            </a:r>
            <a:br>
              <a:rPr lang="en-US" sz="2800" smtClean="0">
                <a:latin typeface="Arial Narrow" pitchFamily="34" charset="0"/>
                <a:ea typeface="Times New Roman" pitchFamily="18" charset="0"/>
                <a:cs typeface="Arial" charset="0"/>
              </a:rPr>
            </a:br>
            <a:r>
              <a:rPr lang="en-US" sz="2800" smtClean="0">
                <a:latin typeface="Arial Narrow" pitchFamily="34" charset="0"/>
                <a:ea typeface="Times New Roman" pitchFamily="18" charset="0"/>
                <a:cs typeface="Arial" charset="0"/>
              </a:rPr>
              <a:t/>
            </a:r>
            <a:br>
              <a:rPr lang="en-US" sz="2800" smtClean="0">
                <a:latin typeface="Arial Narrow" pitchFamily="34" charset="0"/>
                <a:ea typeface="Times New Roman" pitchFamily="18" charset="0"/>
                <a:cs typeface="Arial" charset="0"/>
              </a:rPr>
            </a:br>
            <a:r>
              <a:rPr lang="ru-RU" sz="2800" smtClean="0">
                <a:latin typeface="Arial Narrow" pitchFamily="34" charset="0"/>
                <a:ea typeface="Times New Roman" pitchFamily="18" charset="0"/>
                <a:cs typeface="Arial" charset="0"/>
              </a:rPr>
              <a:t>Для благоприятного климата в коллективе необходимо обеспечивать педагогам условия для профессионального роста, удовлетворять потребности, вырабатывать совместные решения.</a:t>
            </a:r>
            <a:br>
              <a:rPr lang="ru-RU" sz="2800" smtClean="0">
                <a:latin typeface="Arial Narrow" pitchFamily="34" charset="0"/>
                <a:ea typeface="Times New Roman" pitchFamily="18" charset="0"/>
                <a:cs typeface="Arial" charset="0"/>
              </a:rPr>
            </a:br>
            <a:endParaRPr lang="ru-RU" sz="2800" smtClean="0">
              <a:latin typeface="Arial Narrow" pitchFamily="34" charset="0"/>
              <a:ea typeface="Times New Roman" pitchFamily="18" charset="0"/>
              <a:cs typeface="Arial" charset="0"/>
            </a:endParaRPr>
          </a:p>
        </p:txBody>
      </p:sp>
      <p:pic>
        <p:nvPicPr>
          <p:cNvPr id="28674" name="Объект 3" descr="Как правильно организовать родительское собрание в ДОУ. - Педагогический портал &quot;О детстве&quot;"/>
          <p:cNvPicPr>
            <a:picLocks/>
          </p:cNvPicPr>
          <p:nvPr/>
        </p:nvPicPr>
        <p:blipFill>
          <a:blip r:embed="rId2"/>
          <a:srcRect/>
          <a:stretch>
            <a:fillRect/>
          </a:stretch>
        </p:blipFill>
        <p:spPr bwMode="auto">
          <a:xfrm>
            <a:off x="4746625" y="1952625"/>
            <a:ext cx="3878263" cy="26416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1"/>
          <p:cNvSpPr>
            <a:spLocks noChangeArrowheads="1"/>
          </p:cNvSpPr>
          <p:nvPr/>
        </p:nvSpPr>
        <p:spPr bwMode="auto">
          <a:xfrm>
            <a:off x="1862138" y="430213"/>
            <a:ext cx="10080625" cy="2676525"/>
          </a:xfrm>
          <a:prstGeom prst="rect">
            <a:avLst/>
          </a:prstGeom>
          <a:noFill/>
          <a:ln w="9525">
            <a:noFill/>
            <a:miter lim="800000"/>
            <a:headEnd/>
            <a:tailEnd/>
          </a:ln>
        </p:spPr>
        <p:txBody>
          <a:bodyPr>
            <a:spAutoFit/>
          </a:bodyPr>
          <a:lstStyle/>
          <a:p>
            <a:r>
              <a:rPr lang="ru-RU" sz="2400">
                <a:latin typeface="Arial Narrow" pitchFamily="34" charset="0"/>
                <a:ea typeface="Times New Roman" pitchFamily="18" charset="0"/>
                <a:cs typeface="Arial" charset="0"/>
              </a:rPr>
              <a:t>Внешний вид сотрудников ДОУ должен соответствовать общепринятым в обществе нормам делового стиля и исключать вызывающие детали. Сотрудники должны внимательно относиться к соблюдению правил личной гигиены  (волосы, лицо и руки должны быть чистыми и ухоженными, используемые и дезодорирующие средства должны иметь легкий и нейтральный запах). </a:t>
            </a:r>
            <a:endParaRPr lang="en-US" sz="2400">
              <a:latin typeface="Arial Narrow" pitchFamily="34" charset="0"/>
              <a:ea typeface="Times New Roman" pitchFamily="18" charset="0"/>
              <a:cs typeface="Arial" charset="0"/>
            </a:endParaRPr>
          </a:p>
          <a:p>
            <a:r>
              <a:rPr lang="ru-RU" sz="2400">
                <a:latin typeface="Arial Narrow" pitchFamily="34" charset="0"/>
                <a:ea typeface="Times New Roman" pitchFamily="18" charset="0"/>
                <a:cs typeface="Arial" charset="0"/>
              </a:rPr>
              <a:t>Основной стандарт одежды для всех сотрудников – профессиональный деловой стиль. </a:t>
            </a:r>
          </a:p>
        </p:txBody>
      </p:sp>
      <p:pic>
        <p:nvPicPr>
          <p:cNvPr id="30722" name="Рисунок 2" descr="Жадина Говядина?"/>
          <p:cNvPicPr>
            <a:picLocks noChangeAspect="1" noChangeArrowheads="1"/>
          </p:cNvPicPr>
          <p:nvPr/>
        </p:nvPicPr>
        <p:blipFill>
          <a:blip r:embed="rId2"/>
          <a:srcRect/>
          <a:stretch>
            <a:fillRect/>
          </a:stretch>
        </p:blipFill>
        <p:spPr bwMode="auto">
          <a:xfrm>
            <a:off x="3095625" y="3344863"/>
            <a:ext cx="4827588" cy="3265487"/>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p:txBody>
          <a:bodyPr/>
          <a:lstStyle/>
          <a:p>
            <a:endParaRPr lang="ru-RU" smtClean="0"/>
          </a:p>
        </p:txBody>
      </p:sp>
      <p:pic>
        <p:nvPicPr>
          <p:cNvPr id="32770" name="Рисунок 16" descr="Правильная одежда ОПРЯТНАЯ чистая, выглаженная, свежая УМЕСТНАЯ соответствует времени и обстановке КРАСИВАЯ, ГАРМОНИЧНАЯ, СТИЛЬНАЯ украшает, отвечает требованиям стилевого единства и особенностям Вашей внешности  Умение хорошо и со вкусом одеться- верный признак благовоспитанности"/>
          <p:cNvPicPr>
            <a:picLocks noGrp="1" noChangeAspect="1" noChangeArrowheads="1"/>
          </p:cNvPicPr>
          <p:nvPr>
            <p:ph type="body" idx="4294967295"/>
          </p:nvPr>
        </p:nvPicPr>
        <p:blipFill>
          <a:blip r:embed="rId2"/>
          <a:srcRect/>
          <a:stretch>
            <a:fillRect/>
          </a:stretch>
        </p:blipFill>
        <p:spPr>
          <a:xfrm>
            <a:off x="723900" y="100013"/>
            <a:ext cx="11085513" cy="6667500"/>
          </a:xfrm>
        </p:spPr>
      </p:pic>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7700" y="561975"/>
            <a:ext cx="9466263" cy="4521200"/>
          </a:xfrm>
          <a:prstGeom prst="rect">
            <a:avLst/>
          </a:prstGeom>
        </p:spPr>
        <p:txBody>
          <a:bodyPr>
            <a:spAutoFit/>
          </a:bodyPr>
          <a:lstStyle/>
          <a:p>
            <a:pPr algn="just">
              <a:spcBef>
                <a:spcPts val="150"/>
              </a:spcBef>
              <a:spcAft>
                <a:spcPts val="150"/>
              </a:spcAft>
            </a:pPr>
            <a:endParaRPr lang="en-US" sz="2400">
              <a:solidFill>
                <a:srgbClr val="0070C0"/>
              </a:solidFill>
              <a:latin typeface="Arial Narrow" pitchFamily="34" charset="0"/>
              <a:ea typeface="Times New Roman" pitchFamily="18" charset="0"/>
              <a:cs typeface="Arial" charset="0"/>
            </a:endParaRPr>
          </a:p>
          <a:p>
            <a:pPr algn="ctr">
              <a:spcBef>
                <a:spcPts val="150"/>
              </a:spcBef>
              <a:spcAft>
                <a:spcPts val="150"/>
              </a:spcAft>
            </a:pPr>
            <a:r>
              <a:rPr lang="ru-RU" sz="6600">
                <a:solidFill>
                  <a:srgbClr val="0070C0"/>
                </a:solidFill>
                <a:latin typeface="Arial Narrow" pitchFamily="34" charset="0"/>
                <a:ea typeface="Times New Roman" pitchFamily="18" charset="0"/>
                <a:cs typeface="Arial" charset="0"/>
              </a:rPr>
              <a:t>ДОУ – не место для демонстрации дизайнерских изысков и экстравагантных идей.</a:t>
            </a:r>
            <a:endParaRPr lang="ru-RU" sz="6600">
              <a:solidFill>
                <a:srgbClr val="0070C0"/>
              </a:solidFill>
              <a:latin typeface="Arial Narrow" pitchFamily="34" charset="0"/>
              <a:ea typeface="Calibri" pitchFamily="34"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Прямоугольник 1"/>
          <p:cNvSpPr>
            <a:spLocks noChangeArrowheads="1"/>
          </p:cNvSpPr>
          <p:nvPr/>
        </p:nvSpPr>
        <p:spPr bwMode="auto">
          <a:xfrm>
            <a:off x="261938" y="0"/>
            <a:ext cx="11634787" cy="5948363"/>
          </a:xfrm>
          <a:prstGeom prst="rect">
            <a:avLst/>
          </a:prstGeom>
          <a:noFill/>
          <a:ln w="9525">
            <a:noFill/>
            <a:miter lim="800000"/>
            <a:headEnd/>
            <a:tailEnd/>
          </a:ln>
        </p:spPr>
        <p:txBody>
          <a:bodyPr>
            <a:spAutoFit/>
          </a:bodyPr>
          <a:lstStyle/>
          <a:p>
            <a:r>
              <a:rPr lang="ru-RU" sz="2000">
                <a:latin typeface="Calibri" pitchFamily="34" charset="0"/>
                <a:ea typeface="Times New Roman" pitchFamily="18" charset="0"/>
                <a:cs typeface="Arial" charset="0"/>
              </a:rPr>
              <a:t/>
            </a:r>
            <a:br>
              <a:rPr lang="ru-RU" sz="2000">
                <a:latin typeface="Calibri" pitchFamily="34" charset="0"/>
                <a:ea typeface="Times New Roman" pitchFamily="18" charset="0"/>
                <a:cs typeface="Arial" charset="0"/>
              </a:rPr>
            </a:br>
            <a:r>
              <a:rPr lang="ru-RU" sz="2800">
                <a:latin typeface="Arial Narrow" pitchFamily="34" charset="0"/>
                <a:ea typeface="Times New Roman" pitchFamily="18" charset="0"/>
                <a:cs typeface="Arial" charset="0"/>
              </a:rPr>
              <a:t>Педагог защищает не только свой авторитет, но и авторитет своих коллег. Он не принижает своих коллег в присутствии воспитанников или других лиц.</a:t>
            </a:r>
            <a:endParaRPr lang="en-US" sz="2800">
              <a:latin typeface="Arial Narrow" pitchFamily="34" charset="0"/>
              <a:ea typeface="Times New Roman" pitchFamily="18" charset="0"/>
              <a:cs typeface="Arial" charset="0"/>
            </a:endParaRPr>
          </a:p>
          <a:p>
            <a:r>
              <a:rPr lang="ru-RU" sz="2800">
                <a:latin typeface="Arial Narrow" pitchFamily="34" charset="0"/>
                <a:ea typeface="Times New Roman" pitchFamily="18" charset="0"/>
                <a:cs typeface="Arial" charset="0"/>
              </a:rPr>
              <a:t/>
            </a:r>
            <a:br>
              <a:rPr lang="ru-RU" sz="2800">
                <a:latin typeface="Arial Narrow" pitchFamily="34" charset="0"/>
                <a:ea typeface="Times New Roman" pitchFamily="18" charset="0"/>
                <a:cs typeface="Arial" charset="0"/>
              </a:rPr>
            </a:br>
            <a:r>
              <a:rPr lang="ru-RU" sz="2800">
                <a:latin typeface="Arial Narrow" pitchFamily="34" charset="0"/>
                <a:ea typeface="Times New Roman" pitchFamily="18" charset="0"/>
                <a:cs typeface="Arial" charset="0"/>
              </a:rPr>
              <a:t>Педагог имеет право выражать свое мнение по поводу работы своих коллег и администрации. Любая критика, высказанная в адрес другого педагога, должна быть адресной, объективной, обоснованной, открытой.</a:t>
            </a:r>
            <a:br>
              <a:rPr lang="ru-RU" sz="2800">
                <a:latin typeface="Arial Narrow" pitchFamily="34" charset="0"/>
                <a:ea typeface="Times New Roman" pitchFamily="18" charset="0"/>
                <a:cs typeface="Arial" charset="0"/>
              </a:rPr>
            </a:br>
            <a:endParaRPr lang="en-US" sz="2800">
              <a:latin typeface="Arial Narrow" pitchFamily="34" charset="0"/>
              <a:ea typeface="Times New Roman" pitchFamily="18" charset="0"/>
              <a:cs typeface="Arial" charset="0"/>
            </a:endParaRPr>
          </a:p>
          <a:p>
            <a:r>
              <a:rPr lang="ru-RU" sz="2800">
                <a:latin typeface="Arial Narrow" pitchFamily="34" charset="0"/>
                <a:ea typeface="Times New Roman" pitchFamily="18" charset="0"/>
                <a:cs typeface="Arial" charset="0"/>
              </a:rPr>
              <a:t>Не смотря на все выше перечисленное, педагог не должен оставлять без внимания некорректное поведение, не этичные действия коллег.</a:t>
            </a:r>
            <a:br>
              <a:rPr lang="ru-RU" sz="2800">
                <a:latin typeface="Arial Narrow" pitchFamily="34" charset="0"/>
                <a:ea typeface="Times New Roman" pitchFamily="18" charset="0"/>
                <a:cs typeface="Arial" charset="0"/>
              </a:rPr>
            </a:br>
            <a:endParaRPr lang="en-US" sz="2800">
              <a:latin typeface="Arial Narrow" pitchFamily="34" charset="0"/>
              <a:ea typeface="Times New Roman" pitchFamily="18" charset="0"/>
              <a:cs typeface="Arial" charset="0"/>
            </a:endParaRPr>
          </a:p>
          <a:p>
            <a:r>
              <a:rPr lang="ru-RU" sz="2800">
                <a:latin typeface="Arial Narrow" pitchFamily="34" charset="0"/>
                <a:ea typeface="Times New Roman" pitchFamily="18" charset="0"/>
                <a:cs typeface="Arial" charset="0"/>
              </a:rPr>
              <a:t>Важнейшие проблемы и решения в педагогической жизни обсуждаются и принимаются в открытых педагогических дискуссиях</a:t>
            </a:r>
          </a:p>
        </p:txBody>
      </p:sp>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
          <p:cNvSpPr>
            <a:spLocks noChangeArrowheads="1"/>
          </p:cNvSpPr>
          <p:nvPr/>
        </p:nvSpPr>
        <p:spPr bwMode="auto">
          <a:xfrm>
            <a:off x="1751013" y="231775"/>
            <a:ext cx="9496425" cy="3108325"/>
          </a:xfrm>
          <a:prstGeom prst="rect">
            <a:avLst/>
          </a:prstGeom>
          <a:noFill/>
          <a:ln w="9525">
            <a:noFill/>
            <a:miter lim="800000"/>
            <a:headEnd/>
            <a:tailEnd/>
          </a:ln>
        </p:spPr>
        <p:txBody>
          <a:bodyPr>
            <a:spAutoFit/>
          </a:bodyPr>
          <a:lstStyle/>
          <a:p>
            <a:pPr algn="ctr"/>
            <a:endParaRPr lang="ru-RU" sz="4000">
              <a:solidFill>
                <a:srgbClr val="0070C0"/>
              </a:solidFill>
              <a:latin typeface="Calibri" pitchFamily="34" charset="0"/>
              <a:ea typeface="Calibri" pitchFamily="34" charset="0"/>
              <a:cs typeface="Times New Roman" pitchFamily="18" charset="0"/>
            </a:endParaRPr>
          </a:p>
          <a:p>
            <a:pPr algn="ctr"/>
            <a:r>
              <a:rPr lang="ru-RU" sz="4000" b="1">
                <a:solidFill>
                  <a:srgbClr val="C00000"/>
                </a:solidFill>
                <a:latin typeface="Calibri" pitchFamily="34" charset="0"/>
                <a:ea typeface="Calibri" pitchFamily="34" charset="0"/>
                <a:cs typeface="Times New Roman" pitchFamily="18" charset="0"/>
              </a:rPr>
              <a:t>Взаимоотношения с родителями.</a:t>
            </a:r>
          </a:p>
          <a:p>
            <a:pPr algn="ctr"/>
            <a:endParaRPr lang="en-US" sz="3200">
              <a:solidFill>
                <a:srgbClr val="0070C0"/>
              </a:solidFill>
              <a:latin typeface="Calibri" pitchFamily="34" charset="0"/>
              <a:ea typeface="Calibri" pitchFamily="34" charset="0"/>
              <a:cs typeface="Times New Roman" pitchFamily="18" charset="0"/>
            </a:endParaRPr>
          </a:p>
          <a:p>
            <a:pPr algn="ctr"/>
            <a:r>
              <a:rPr lang="ru-RU" sz="2800">
                <a:latin typeface="Arial Narrow" pitchFamily="34" charset="0"/>
                <a:ea typeface="Calibri" pitchFamily="34" charset="0"/>
                <a:cs typeface="Times New Roman" pitchFamily="18" charset="0"/>
              </a:rPr>
              <a:t>.</a:t>
            </a:r>
          </a:p>
          <a:p>
            <a:pPr algn="ctr"/>
            <a:endParaRPr lang="ru-RU" sz="2800">
              <a:latin typeface="Arial Narrow" pitchFamily="34" charset="0"/>
              <a:ea typeface="Calibri" pitchFamily="34" charset="0"/>
              <a:cs typeface="Times New Roman" pitchFamily="18" charset="0"/>
            </a:endParaRPr>
          </a:p>
          <a:p>
            <a:endParaRPr lang="ru-RU" sz="2800">
              <a:latin typeface="Arial Narrow" pitchFamily="34" charset="0"/>
              <a:ea typeface="Calibri" pitchFamily="34" charset="0"/>
              <a:cs typeface="Times New Roman" pitchFamily="18" charset="0"/>
            </a:endParaRPr>
          </a:p>
        </p:txBody>
      </p:sp>
      <p:pic>
        <p:nvPicPr>
          <p:cNvPr id="34818" name="Picture 2" descr="Юсьвинский детский сад &quot;Солнышко&quot; - Страничка для родителей"/>
          <p:cNvPicPr>
            <a:picLocks noChangeAspect="1" noChangeArrowheads="1"/>
          </p:cNvPicPr>
          <p:nvPr/>
        </p:nvPicPr>
        <p:blipFill>
          <a:blip r:embed="rId2"/>
          <a:srcRect/>
          <a:stretch>
            <a:fillRect/>
          </a:stretch>
        </p:blipFill>
        <p:spPr bwMode="auto">
          <a:xfrm>
            <a:off x="2060575" y="2127250"/>
            <a:ext cx="8435975" cy="4340225"/>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1"/>
          <p:cNvSpPr>
            <a:spLocks noChangeArrowheads="1"/>
          </p:cNvSpPr>
          <p:nvPr/>
        </p:nvSpPr>
        <p:spPr bwMode="auto">
          <a:xfrm>
            <a:off x="2049463" y="506413"/>
            <a:ext cx="9429750" cy="2247900"/>
          </a:xfrm>
          <a:prstGeom prst="rect">
            <a:avLst/>
          </a:prstGeom>
          <a:noFill/>
          <a:ln w="9525">
            <a:noFill/>
            <a:miter lim="800000"/>
            <a:headEnd/>
            <a:tailEnd/>
          </a:ln>
        </p:spPr>
        <p:txBody>
          <a:bodyPr>
            <a:spAutoFit/>
          </a:bodyPr>
          <a:lstStyle/>
          <a:p>
            <a:r>
              <a:rPr lang="ru-RU" sz="2800">
                <a:latin typeface="Arial Narrow" pitchFamily="34" charset="0"/>
                <a:ea typeface="Calibri" pitchFamily="34" charset="0"/>
                <a:cs typeface="Times New Roman" pitchFamily="18" charset="0"/>
              </a:rPr>
              <a:t>Вся работа педагога с родителями идет через общение.</a:t>
            </a:r>
            <a:br>
              <a:rPr lang="ru-RU" sz="2800">
                <a:latin typeface="Arial Narrow" pitchFamily="34" charset="0"/>
                <a:ea typeface="Calibri" pitchFamily="34" charset="0"/>
                <a:cs typeface="Times New Roman" pitchFamily="18" charset="0"/>
              </a:rPr>
            </a:br>
            <a:r>
              <a:rPr lang="ru-RU" sz="2800">
                <a:latin typeface="Arial Narrow" pitchFamily="34" charset="0"/>
                <a:ea typeface="Calibri" pitchFamily="34" charset="0"/>
                <a:cs typeface="Times New Roman" pitchFamily="18" charset="0"/>
              </a:rPr>
              <a:t>Каждый день переступают родители порог детского сада, группы и здесь они должны чувствовать что их уважают, ждут, рады встрече с ними, спешат порадовать хорошей новостью, вместе с ними растят их ребенка</a:t>
            </a:r>
            <a:endParaRPr lang="ru-RU" sz="2800">
              <a:latin typeface="Century Gothic" pitchFamily="34" charset="0"/>
              <a:ea typeface="Calibri" pitchFamily="34" charset="0"/>
              <a:cs typeface="Times New Roman" pitchFamily="18" charset="0"/>
            </a:endParaRPr>
          </a:p>
        </p:txBody>
      </p:sp>
      <p:pic>
        <p:nvPicPr>
          <p:cNvPr id="35842" name="Рисунок 2" descr="Как помочь ребенку привыкнуть к новому воспитателю в детском саду? Мир глазами мамы"/>
          <p:cNvPicPr>
            <a:picLocks noChangeAspect="1" noChangeArrowheads="1"/>
          </p:cNvPicPr>
          <p:nvPr/>
        </p:nvPicPr>
        <p:blipFill>
          <a:blip r:embed="rId2"/>
          <a:srcRect/>
          <a:stretch>
            <a:fillRect/>
          </a:stretch>
        </p:blipFill>
        <p:spPr bwMode="auto">
          <a:xfrm>
            <a:off x="3713163" y="2997200"/>
            <a:ext cx="4935537" cy="3571875"/>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1"/>
          <p:cNvSpPr>
            <a:spLocks noChangeArrowheads="1"/>
          </p:cNvSpPr>
          <p:nvPr/>
        </p:nvSpPr>
        <p:spPr bwMode="auto">
          <a:xfrm>
            <a:off x="1949450" y="528638"/>
            <a:ext cx="9244013" cy="1816100"/>
          </a:xfrm>
          <a:prstGeom prst="rect">
            <a:avLst/>
          </a:prstGeom>
          <a:noFill/>
          <a:ln w="9525">
            <a:noFill/>
            <a:miter lim="800000"/>
            <a:headEnd/>
            <a:tailEnd/>
          </a:ln>
        </p:spPr>
        <p:txBody>
          <a:bodyPr>
            <a:spAutoFit/>
          </a:bodyPr>
          <a:lstStyle/>
          <a:p>
            <a:r>
              <a:rPr lang="ru-RU" sz="2800">
                <a:latin typeface="Arial Narrow" pitchFamily="34" charset="0"/>
                <a:ea typeface="Calibri" pitchFamily="34" charset="0"/>
                <a:cs typeface="Times New Roman" pitchFamily="18" charset="0"/>
              </a:rPr>
              <a:t>Вся наша работа, вся педагогическая деятельность состоит из общения с детьми, их родителями. Нужно и важно помнить, что начинать общение следует с доброжелательной улыбки. Улыбайтесь чаще — это золотое правило во время беседы.</a:t>
            </a:r>
          </a:p>
        </p:txBody>
      </p:sp>
      <p:pic>
        <p:nvPicPr>
          <p:cNvPr id="36866" name="Picture 2" descr="Мозаика - новости в рубрике Мозаика, аналитика, события в России и в мире, дискуссии на тему Мозаика."/>
          <p:cNvPicPr>
            <a:picLocks noChangeAspect="1" noChangeArrowheads="1"/>
          </p:cNvPicPr>
          <p:nvPr/>
        </p:nvPicPr>
        <p:blipFill>
          <a:blip r:embed="rId2"/>
          <a:srcRect/>
          <a:stretch>
            <a:fillRect/>
          </a:stretch>
        </p:blipFill>
        <p:spPr bwMode="auto">
          <a:xfrm>
            <a:off x="3702050" y="3009900"/>
            <a:ext cx="4492625" cy="3313113"/>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угольник 1"/>
          <p:cNvSpPr>
            <a:spLocks noChangeArrowheads="1"/>
          </p:cNvSpPr>
          <p:nvPr/>
        </p:nvSpPr>
        <p:spPr bwMode="auto">
          <a:xfrm>
            <a:off x="1960563" y="187325"/>
            <a:ext cx="9766300" cy="6740525"/>
          </a:xfrm>
          <a:prstGeom prst="rect">
            <a:avLst/>
          </a:prstGeom>
          <a:noFill/>
          <a:ln w="9525">
            <a:noFill/>
            <a:miter lim="800000"/>
            <a:headEnd/>
            <a:tailEnd/>
          </a:ln>
        </p:spPr>
        <p:txBody>
          <a:bodyPr>
            <a:spAutoFit/>
          </a:bodyPr>
          <a:lstStyle/>
          <a:p>
            <a:r>
              <a:rPr lang="ru-RU" sz="2400" dirty="0">
                <a:solidFill>
                  <a:srgbClr val="C00000"/>
                </a:solidFill>
                <a:latin typeface="Arial Narrow" pitchFamily="34" charset="0"/>
                <a:ea typeface="Calibri" pitchFamily="34" charset="0"/>
                <a:cs typeface="Times New Roman" pitchFamily="18" charset="0"/>
              </a:rPr>
              <a:t>При общении необходимо помнить следующие правила:</a:t>
            </a:r>
          </a:p>
          <a:p>
            <a:r>
              <a:rPr lang="ru-RU" sz="2400" dirty="0">
                <a:solidFill>
                  <a:srgbClr val="C00000"/>
                </a:solidFill>
                <a:latin typeface="Arial Narrow" pitchFamily="34" charset="0"/>
                <a:ea typeface="Calibri" pitchFamily="34" charset="0"/>
                <a:cs typeface="Times New Roman" pitchFamily="18" charset="0"/>
              </a:rPr>
              <a:t/>
            </a:r>
            <a:br>
              <a:rPr lang="ru-RU" sz="2400" dirty="0">
                <a:solidFill>
                  <a:srgbClr val="C00000"/>
                </a:solidFill>
                <a:latin typeface="Arial Narrow" pitchFamily="34" charset="0"/>
                <a:ea typeface="Calibri" pitchFamily="34" charset="0"/>
                <a:cs typeface="Times New Roman" pitchFamily="18" charset="0"/>
              </a:rPr>
            </a:br>
            <a:r>
              <a:rPr lang="ru-RU" sz="2400" dirty="0">
                <a:solidFill>
                  <a:srgbClr val="C00000"/>
                </a:solidFill>
                <a:latin typeface="Arial Narrow" pitchFamily="34" charset="0"/>
                <a:ea typeface="Calibri" pitchFamily="34" charset="0"/>
                <a:cs typeface="Times New Roman" pitchFamily="18" charset="0"/>
              </a:rPr>
              <a:t>1.</a:t>
            </a:r>
            <a:r>
              <a:rPr lang="ru-RU" sz="2400" dirty="0">
                <a:latin typeface="Arial Narrow" pitchFamily="34" charset="0"/>
                <a:ea typeface="Calibri" pitchFamily="34" charset="0"/>
                <a:cs typeface="Times New Roman" pitchFamily="18" charset="0"/>
              </a:rPr>
              <a:t>Умейте справляться с собой, оставайтесь спокойным и выслушивайте собеседника до конца.</a:t>
            </a:r>
          </a:p>
          <a:p>
            <a:r>
              <a:rPr lang="ru-RU" sz="2400" dirty="0">
                <a:latin typeface="Arial Narrow" pitchFamily="34" charset="0"/>
                <a:ea typeface="Calibri" pitchFamily="34" charset="0"/>
                <a:cs typeface="Times New Roman" pitchFamily="18" charset="0"/>
              </a:rPr>
              <a:t/>
            </a:r>
            <a:br>
              <a:rPr lang="ru-RU" sz="2400" dirty="0">
                <a:latin typeface="Arial Narrow" pitchFamily="34" charset="0"/>
                <a:ea typeface="Calibri" pitchFamily="34" charset="0"/>
                <a:cs typeface="Times New Roman" pitchFamily="18" charset="0"/>
              </a:rPr>
            </a:br>
            <a:r>
              <a:rPr lang="ru-RU" sz="2400" dirty="0">
                <a:solidFill>
                  <a:srgbClr val="C00000"/>
                </a:solidFill>
                <a:latin typeface="Arial Narrow" pitchFamily="34" charset="0"/>
                <a:ea typeface="Calibri" pitchFamily="34" charset="0"/>
                <a:cs typeface="Times New Roman" pitchFamily="18" charset="0"/>
              </a:rPr>
              <a:t>2</a:t>
            </a:r>
            <a:r>
              <a:rPr lang="ru-RU" sz="2400" dirty="0">
                <a:latin typeface="Arial Narrow" pitchFamily="34" charset="0"/>
                <a:ea typeface="Calibri" pitchFamily="34" charset="0"/>
                <a:cs typeface="Times New Roman" pitchFamily="18" charset="0"/>
              </a:rPr>
              <a:t>.Дайте выговориться собеседнику.</a:t>
            </a:r>
          </a:p>
          <a:p>
            <a:r>
              <a:rPr lang="ru-RU" sz="2400" dirty="0">
                <a:latin typeface="Arial Narrow" pitchFamily="34" charset="0"/>
                <a:ea typeface="Calibri" pitchFamily="34" charset="0"/>
                <a:cs typeface="Times New Roman" pitchFamily="18" charset="0"/>
              </a:rPr>
              <a:t/>
            </a:r>
            <a:br>
              <a:rPr lang="ru-RU" sz="2400" dirty="0">
                <a:latin typeface="Arial Narrow" pitchFamily="34" charset="0"/>
                <a:ea typeface="Calibri" pitchFamily="34" charset="0"/>
                <a:cs typeface="Times New Roman" pitchFamily="18" charset="0"/>
              </a:rPr>
            </a:br>
            <a:r>
              <a:rPr lang="ru-RU" sz="2400" dirty="0">
                <a:solidFill>
                  <a:srgbClr val="C00000"/>
                </a:solidFill>
                <a:latin typeface="Arial Narrow" pitchFamily="34" charset="0"/>
                <a:ea typeface="Calibri" pitchFamily="34" charset="0"/>
                <a:cs typeface="Times New Roman" pitchFamily="18" charset="0"/>
              </a:rPr>
              <a:t>З.</a:t>
            </a:r>
            <a:r>
              <a:rPr lang="ru-RU" sz="2400" dirty="0">
                <a:latin typeface="Arial Narrow" pitchFamily="34" charset="0"/>
                <a:ea typeface="Calibri" pitchFamily="34" charset="0"/>
                <a:cs typeface="Times New Roman" pitchFamily="18" charset="0"/>
              </a:rPr>
              <a:t>Постарайтесь понять настроение родителя ( из разговора ) встречными и наводящими вопросами.</a:t>
            </a:r>
          </a:p>
          <a:p>
            <a:r>
              <a:rPr lang="ru-RU" sz="2400" dirty="0">
                <a:latin typeface="Arial Narrow" pitchFamily="34" charset="0"/>
                <a:ea typeface="Calibri" pitchFamily="34" charset="0"/>
                <a:cs typeface="Times New Roman" pitchFamily="18" charset="0"/>
              </a:rPr>
              <a:t/>
            </a:r>
            <a:br>
              <a:rPr lang="ru-RU" sz="2400" dirty="0">
                <a:latin typeface="Arial Narrow" pitchFamily="34" charset="0"/>
                <a:ea typeface="Calibri" pitchFamily="34" charset="0"/>
                <a:cs typeface="Times New Roman" pitchFamily="18" charset="0"/>
              </a:rPr>
            </a:br>
            <a:r>
              <a:rPr lang="ru-RU" sz="2400" dirty="0">
                <a:solidFill>
                  <a:srgbClr val="C00000"/>
                </a:solidFill>
                <a:latin typeface="Arial Narrow" pitchFamily="34" charset="0"/>
                <a:ea typeface="Calibri" pitchFamily="34" charset="0"/>
                <a:cs typeface="Times New Roman" pitchFamily="18" charset="0"/>
              </a:rPr>
              <a:t>4.</a:t>
            </a:r>
            <a:r>
              <a:rPr lang="ru-RU" sz="2400" dirty="0">
                <a:latin typeface="Arial Narrow" pitchFamily="34" charset="0"/>
                <a:ea typeface="Calibri" pitchFamily="34" charset="0"/>
                <a:cs typeface="Times New Roman" pitchFamily="18" charset="0"/>
              </a:rPr>
              <a:t>3найте имя, отчество родителя.</a:t>
            </a:r>
          </a:p>
          <a:p>
            <a:r>
              <a:rPr lang="ru-RU" sz="2400" dirty="0">
                <a:latin typeface="Arial Narrow" pitchFamily="34" charset="0"/>
                <a:ea typeface="Calibri" pitchFamily="34" charset="0"/>
                <a:cs typeface="Times New Roman" pitchFamily="18" charset="0"/>
              </a:rPr>
              <a:t/>
            </a:r>
            <a:br>
              <a:rPr lang="ru-RU" sz="2400" dirty="0">
                <a:latin typeface="Arial Narrow" pitchFamily="34" charset="0"/>
                <a:ea typeface="Calibri" pitchFamily="34" charset="0"/>
                <a:cs typeface="Times New Roman" pitchFamily="18" charset="0"/>
              </a:rPr>
            </a:br>
            <a:r>
              <a:rPr lang="ru-RU" sz="2400" dirty="0">
                <a:solidFill>
                  <a:srgbClr val="C00000"/>
                </a:solidFill>
                <a:latin typeface="Arial Narrow" pitchFamily="34" charset="0"/>
                <a:ea typeface="Calibri" pitchFamily="34" charset="0"/>
                <a:cs typeface="Times New Roman" pitchFamily="18" charset="0"/>
              </a:rPr>
              <a:t>5</a:t>
            </a:r>
            <a:r>
              <a:rPr lang="ru-RU" sz="2400" dirty="0">
                <a:latin typeface="Arial Narrow" pitchFamily="34" charset="0"/>
                <a:ea typeface="Calibri" pitchFamily="34" charset="0"/>
                <a:cs typeface="Times New Roman" pitchFamily="18" charset="0"/>
              </a:rPr>
              <a:t>.Имейте уважительное отношение к мнению собеседника, помните: всякое замечание воспринимается легче, если оно следует за похвалой.</a:t>
            </a:r>
          </a:p>
          <a:p>
            <a:r>
              <a:rPr lang="ru-RU" sz="2400" dirty="0">
                <a:latin typeface="Arial Narrow" pitchFamily="34" charset="0"/>
                <a:ea typeface="Calibri" pitchFamily="34" charset="0"/>
                <a:cs typeface="Times New Roman" pitchFamily="18" charset="0"/>
              </a:rPr>
              <a:t/>
            </a:r>
            <a:br>
              <a:rPr lang="ru-RU" sz="2400" dirty="0">
                <a:latin typeface="Arial Narrow" pitchFamily="34" charset="0"/>
                <a:ea typeface="Calibri" pitchFamily="34" charset="0"/>
                <a:cs typeface="Times New Roman" pitchFamily="18" charset="0"/>
              </a:rPr>
            </a:br>
            <a:r>
              <a:rPr lang="ru-RU" sz="2400" dirty="0">
                <a:solidFill>
                  <a:srgbClr val="C00000"/>
                </a:solidFill>
                <a:latin typeface="Arial Narrow" pitchFamily="34" charset="0"/>
                <a:ea typeface="Calibri" pitchFamily="34" charset="0"/>
                <a:cs typeface="Times New Roman" pitchFamily="18" charset="0"/>
              </a:rPr>
              <a:t>6.</a:t>
            </a:r>
            <a:r>
              <a:rPr lang="ru-RU" sz="2400" dirty="0">
                <a:latin typeface="Arial Narrow" pitchFamily="34" charset="0"/>
                <a:ea typeface="Calibri" pitchFamily="34" charset="0"/>
                <a:cs typeface="Times New Roman" pitchFamily="18" charset="0"/>
              </a:rPr>
              <a:t>При возникновении спора помните — одержать верх можно, если вы уклонитесь от него.</a:t>
            </a:r>
            <a:br>
              <a:rPr lang="ru-RU" sz="2400" dirty="0">
                <a:latin typeface="Arial Narrow" pitchFamily="34" charset="0"/>
                <a:ea typeface="Calibri" pitchFamily="34" charset="0"/>
                <a:cs typeface="Times New Roman" pitchFamily="18" charset="0"/>
              </a:rPr>
            </a:br>
            <a:endParaRPr lang="ru-RU" sz="2400" dirty="0">
              <a:latin typeface="Arial Narrow" pitchFamily="34" charset="0"/>
              <a:ea typeface="Calibri" pitchFamily="34"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lstStyle/>
          <a:p>
            <a:endParaRPr lang="ru-RU" smtClean="0"/>
          </a:p>
        </p:txBody>
      </p:sp>
      <p:sp>
        <p:nvSpPr>
          <p:cNvPr id="19458" name="Rectangle 3"/>
          <p:cNvSpPr>
            <a:spLocks noGrp="1"/>
          </p:cNvSpPr>
          <p:nvPr>
            <p:ph type="body" idx="4294967295"/>
          </p:nvPr>
        </p:nvSpPr>
        <p:spPr>
          <a:xfrm>
            <a:off x="935038" y="635000"/>
            <a:ext cx="10569575" cy="5384800"/>
          </a:xfrm>
        </p:spPr>
        <p:txBody>
          <a:bodyPr/>
          <a:lstStyle/>
          <a:p>
            <a:pPr algn="ctr"/>
            <a:r>
              <a:rPr lang="ru-RU" sz="4400" smtClean="0">
                <a:solidFill>
                  <a:srgbClr val="2106C6"/>
                </a:solidFill>
                <a:latin typeface="Times New Roman" pitchFamily="18" charset="0"/>
              </a:rPr>
              <a:t>Этикет — это порядок поведения, способствующий созданию наилучших условий для общения людей разного происхождения, национальной принадлежности, социального положения, образования, различных взглядов, убеждений, интересов.</a:t>
            </a:r>
          </a:p>
        </p:txBody>
      </p:sp>
    </p:spTree>
  </p:cSld>
  <p:clrMapOvr>
    <a:masterClrMapping/>
  </p:clrMapOvr>
  <p:transition spd="slow">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1"/>
          <p:cNvSpPr>
            <a:spLocks noChangeArrowheads="1"/>
          </p:cNvSpPr>
          <p:nvPr/>
        </p:nvSpPr>
        <p:spPr bwMode="auto">
          <a:xfrm>
            <a:off x="1917700" y="396875"/>
            <a:ext cx="9429750" cy="6432550"/>
          </a:xfrm>
          <a:prstGeom prst="rect">
            <a:avLst/>
          </a:prstGeom>
          <a:noFill/>
          <a:ln w="9525">
            <a:noFill/>
            <a:miter lim="800000"/>
            <a:headEnd/>
            <a:tailEnd/>
          </a:ln>
        </p:spPr>
        <p:txBody>
          <a:bodyPr>
            <a:spAutoFit/>
          </a:bodyPr>
          <a:lstStyle/>
          <a:p>
            <a:r>
              <a:rPr lang="ru-RU" sz="2800" b="1" dirty="0">
                <a:solidFill>
                  <a:srgbClr val="C00000"/>
                </a:solidFill>
                <a:latin typeface="Arial Narrow" pitchFamily="34" charset="0"/>
                <a:ea typeface="Times New Roman" pitchFamily="18" charset="0"/>
                <a:cs typeface="Arial" charset="0"/>
              </a:rPr>
              <a:t>Педагогические работники в процессе взаимодействия с родителями воспитанников должны</a:t>
            </a:r>
            <a:r>
              <a:rPr lang="ru-RU" sz="2800" dirty="0">
                <a:solidFill>
                  <a:srgbClr val="C00000"/>
                </a:solidFill>
                <a:latin typeface="Arial Narrow" pitchFamily="34" charset="0"/>
                <a:ea typeface="Times New Roman" pitchFamily="18" charset="0"/>
                <a:cs typeface="Arial" charset="0"/>
              </a:rPr>
              <a:t>:</a:t>
            </a:r>
            <a:br>
              <a:rPr lang="ru-RU" sz="2800" dirty="0">
                <a:solidFill>
                  <a:srgbClr val="C00000"/>
                </a:solidFill>
                <a:latin typeface="Arial Narrow" pitchFamily="34" charset="0"/>
                <a:ea typeface="Times New Roman" pitchFamily="18" charset="0"/>
                <a:cs typeface="Arial" charset="0"/>
              </a:rPr>
            </a:br>
            <a:r>
              <a:rPr lang="ru-RU" sz="2800" dirty="0">
                <a:latin typeface="Arial Narrow" pitchFamily="34" charset="0"/>
                <a:ea typeface="Times New Roman" pitchFamily="18" charset="0"/>
                <a:cs typeface="Arial" charset="0"/>
              </a:rPr>
              <a:t>• начинать общение с приветствия;</a:t>
            </a:r>
            <a:br>
              <a:rPr lang="ru-RU" sz="2800" dirty="0">
                <a:latin typeface="Arial Narrow" pitchFamily="34" charset="0"/>
                <a:ea typeface="Times New Roman" pitchFamily="18" charset="0"/>
                <a:cs typeface="Arial" charset="0"/>
              </a:rPr>
            </a:br>
            <a:r>
              <a:rPr lang="ru-RU" sz="2800" dirty="0">
                <a:latin typeface="Arial Narrow" pitchFamily="34" charset="0"/>
                <a:ea typeface="Times New Roman" pitchFamily="18" charset="0"/>
                <a:cs typeface="Arial" charset="0"/>
              </a:rPr>
              <a:t>• проявлять внимательность, тактичность, доброжелательность, желание помочь;</a:t>
            </a:r>
            <a:br>
              <a:rPr lang="ru-RU" sz="2800" dirty="0">
                <a:latin typeface="Arial Narrow" pitchFamily="34" charset="0"/>
                <a:ea typeface="Times New Roman" pitchFamily="18" charset="0"/>
                <a:cs typeface="Arial" charset="0"/>
              </a:rPr>
            </a:br>
            <a:r>
              <a:rPr lang="ru-RU" sz="2800" dirty="0">
                <a:latin typeface="Arial Narrow" pitchFamily="34" charset="0"/>
                <a:ea typeface="Times New Roman" pitchFamily="18" charset="0"/>
                <a:cs typeface="Arial" charset="0"/>
              </a:rPr>
              <a:t>• выслушивать объяснения или вопросы внимательно, не перебивая говорящего, проявляя доброжелательность и уважение к собеседнику;</a:t>
            </a:r>
            <a:br>
              <a:rPr lang="ru-RU" sz="2800" dirty="0">
                <a:latin typeface="Arial Narrow" pitchFamily="34" charset="0"/>
                <a:ea typeface="Times New Roman" pitchFamily="18" charset="0"/>
                <a:cs typeface="Arial" charset="0"/>
              </a:rPr>
            </a:br>
            <a:r>
              <a:rPr lang="ru-RU" sz="2800" dirty="0">
                <a:latin typeface="Arial Narrow" pitchFamily="34" charset="0"/>
                <a:ea typeface="Times New Roman" pitchFamily="18" charset="0"/>
                <a:cs typeface="Arial" charset="0"/>
              </a:rPr>
              <a:t>• высказываться в корректной и убедительной форме; если потребуется, спокойно, без раздражения повторить и разъяснить смысл сказанного;</a:t>
            </a:r>
            <a:br>
              <a:rPr lang="ru-RU" sz="2800" dirty="0">
                <a:latin typeface="Arial Narrow" pitchFamily="34" charset="0"/>
                <a:ea typeface="Times New Roman" pitchFamily="18" charset="0"/>
                <a:cs typeface="Arial" charset="0"/>
              </a:rPr>
            </a:br>
            <a:r>
              <a:rPr lang="ru-RU" sz="2800" dirty="0">
                <a:latin typeface="Arial Narrow" pitchFamily="34" charset="0"/>
                <a:ea typeface="Times New Roman" pitchFamily="18" charset="0"/>
                <a:cs typeface="Arial" charset="0"/>
              </a:rPr>
              <a:t>• принять решение по существу обращения (при недостатке полномочий сообщить координаты полномочного лица).</a:t>
            </a:r>
          </a:p>
          <a:p>
            <a:r>
              <a:rPr lang="ru-RU" sz="2400" dirty="0">
                <a:latin typeface="Arial Narrow" pitchFamily="34" charset="0"/>
                <a:ea typeface="Times New Roman" pitchFamily="18" charset="0"/>
                <a:cs typeface="Arial" charset="0"/>
              </a:rPr>
              <a:t/>
            </a:r>
            <a:br>
              <a:rPr lang="ru-RU" sz="2400" dirty="0">
                <a:latin typeface="Arial Narrow" pitchFamily="34" charset="0"/>
                <a:ea typeface="Times New Roman" pitchFamily="18" charset="0"/>
                <a:cs typeface="Arial" charset="0"/>
              </a:rPr>
            </a:br>
            <a:endParaRPr lang="ru-RU" sz="2400" dirty="0">
              <a:latin typeface="Arial Narrow" pitchFamily="34" charset="0"/>
              <a:ea typeface="Times New Roman" pitchFamily="18" charset="0"/>
              <a:cs typeface="Arial" charset="0"/>
            </a:endParaRPr>
          </a:p>
        </p:txBody>
      </p:sp>
    </p:spTree>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угольник 1"/>
          <p:cNvSpPr>
            <a:spLocks noChangeArrowheads="1"/>
          </p:cNvSpPr>
          <p:nvPr/>
        </p:nvSpPr>
        <p:spPr bwMode="auto">
          <a:xfrm>
            <a:off x="1895475" y="461963"/>
            <a:ext cx="9661525" cy="6299200"/>
          </a:xfrm>
          <a:prstGeom prst="rect">
            <a:avLst/>
          </a:prstGeom>
          <a:noFill/>
          <a:ln w="9525">
            <a:noFill/>
            <a:miter lim="800000"/>
            <a:headEnd/>
            <a:tailEnd/>
          </a:ln>
        </p:spPr>
        <p:txBody>
          <a:bodyPr>
            <a:spAutoFit/>
          </a:bodyPr>
          <a:lstStyle/>
          <a:p>
            <a:r>
              <a:rPr lang="ru-RU" sz="2400" dirty="0">
                <a:latin typeface="Arial Narrow" pitchFamily="34" charset="0"/>
                <a:ea typeface="Calibri" pitchFamily="34" charset="0"/>
                <a:cs typeface="Times New Roman" pitchFamily="18" charset="0"/>
              </a:rPr>
              <a:t>Родителям не всегда хочется, а часто просто не хватает времени сделать то, что вы просите. Нужно постараться, чтобы они были рады вам помочь, и фактически не было бы шанса отказать вам.</a:t>
            </a:r>
            <a:br>
              <a:rPr lang="ru-RU" sz="2400" dirty="0">
                <a:latin typeface="Arial Narrow" pitchFamily="34" charset="0"/>
                <a:ea typeface="Calibri" pitchFamily="34" charset="0"/>
                <a:cs typeface="Times New Roman" pitchFamily="18" charset="0"/>
              </a:rPr>
            </a:br>
            <a:r>
              <a:rPr lang="ru-RU" sz="2400" dirty="0">
                <a:ea typeface="Calibri" pitchFamily="34" charset="0"/>
                <a:cs typeface="Times New Roman" pitchFamily="18" charset="0"/>
              </a:rPr>
              <a:t>Здесь можно использовать психологические хитрости:</a:t>
            </a:r>
            <a:r>
              <a:rPr lang="ru-RU" sz="2400" dirty="0">
                <a:latin typeface="Arial Narrow" pitchFamily="34" charset="0"/>
                <a:ea typeface="Calibri" pitchFamily="34" charset="0"/>
                <a:cs typeface="Times New Roman" pitchFamily="18" charset="0"/>
              </a:rPr>
              <a:t>. </a:t>
            </a:r>
            <a:r>
              <a:rPr lang="ru-RU" sz="2400" dirty="0">
                <a:solidFill>
                  <a:srgbClr val="0070C0"/>
                </a:solidFill>
                <a:latin typeface="Arial Narrow" pitchFamily="34" charset="0"/>
                <a:ea typeface="Calibri" pitchFamily="34" charset="0"/>
                <a:cs typeface="Times New Roman" pitchFamily="18" charset="0"/>
              </a:rPr>
              <a:t>«Вся надежда только на вас». «Я знаю вашу занятость, но и исполнительность тоже».</a:t>
            </a:r>
            <a:br>
              <a:rPr lang="ru-RU" sz="2400" dirty="0">
                <a:solidFill>
                  <a:srgbClr val="0070C0"/>
                </a:solidFill>
                <a:latin typeface="Arial Narrow" pitchFamily="34" charset="0"/>
                <a:ea typeface="Calibri" pitchFamily="34" charset="0"/>
                <a:cs typeface="Times New Roman" pitchFamily="18" charset="0"/>
              </a:rPr>
            </a:br>
            <a:r>
              <a:rPr lang="ru-RU" sz="2400" dirty="0">
                <a:latin typeface="Arial Narrow" pitchFamily="34" charset="0"/>
                <a:ea typeface="Calibri" pitchFamily="34" charset="0"/>
                <a:cs typeface="Times New Roman" pitchFamily="18" charset="0"/>
              </a:rPr>
              <a:t>Необходимо помнить, что всякое замечание воспринимается легче, если оно следует за похвалой.</a:t>
            </a:r>
            <a:br>
              <a:rPr lang="ru-RU" sz="2400" dirty="0">
                <a:latin typeface="Arial Narrow" pitchFamily="34" charset="0"/>
                <a:ea typeface="Calibri" pitchFamily="34" charset="0"/>
                <a:cs typeface="Times New Roman" pitchFamily="18" charset="0"/>
              </a:rPr>
            </a:br>
            <a:r>
              <a:rPr lang="ru-RU" sz="2400" dirty="0">
                <a:solidFill>
                  <a:srgbClr val="C00000"/>
                </a:solidFill>
                <a:latin typeface="Arial Narrow" pitchFamily="34" charset="0"/>
                <a:ea typeface="Calibri" pitchFamily="34" charset="0"/>
                <a:cs typeface="Times New Roman" pitchFamily="18" charset="0"/>
              </a:rPr>
              <a:t>«Я признательна, что вы откликнулись и пришли».</a:t>
            </a:r>
            <a:br>
              <a:rPr lang="ru-RU" sz="2400" dirty="0">
                <a:solidFill>
                  <a:srgbClr val="C00000"/>
                </a:solidFill>
                <a:latin typeface="Arial Narrow" pitchFamily="34" charset="0"/>
                <a:ea typeface="Calibri" pitchFamily="34" charset="0"/>
                <a:cs typeface="Times New Roman" pitchFamily="18" charset="0"/>
              </a:rPr>
            </a:br>
            <a:r>
              <a:rPr lang="ru-RU" sz="2400" dirty="0">
                <a:latin typeface="Arial Narrow" pitchFamily="34" charset="0"/>
                <a:ea typeface="Calibri" pitchFamily="34" charset="0"/>
                <a:cs typeface="Times New Roman" pitchFamily="18" charset="0"/>
              </a:rPr>
              <a:t>Будьте внимательным слушателем, поощряйте других говорить о самих себе. Родители привыкли слушать нас, поменяйтесь местами, пусть выговорятся они. А мы можем лишь добавить.</a:t>
            </a:r>
            <a:br>
              <a:rPr lang="ru-RU" sz="2400" dirty="0">
                <a:latin typeface="Arial Narrow" pitchFamily="34" charset="0"/>
                <a:ea typeface="Calibri" pitchFamily="34" charset="0"/>
                <a:cs typeface="Times New Roman" pitchFamily="18" charset="0"/>
              </a:rPr>
            </a:br>
            <a:r>
              <a:rPr lang="ru-RU" sz="2400" dirty="0">
                <a:latin typeface="Arial Narrow" pitchFamily="34" charset="0"/>
                <a:ea typeface="Calibri" pitchFamily="34" charset="0"/>
                <a:cs typeface="Times New Roman" pitchFamily="18" charset="0"/>
              </a:rPr>
              <a:t>- </a:t>
            </a:r>
            <a:r>
              <a:rPr lang="ru-RU" sz="2400" dirty="0">
                <a:solidFill>
                  <a:srgbClr val="C00000"/>
                </a:solidFill>
                <a:latin typeface="Arial Narrow" pitchFamily="34" charset="0"/>
                <a:ea typeface="Calibri" pitchFamily="34" charset="0"/>
                <a:cs typeface="Times New Roman" pitchFamily="18" charset="0"/>
              </a:rPr>
              <a:t>«Мне это очень интересно».</a:t>
            </a:r>
            <a:br>
              <a:rPr lang="ru-RU" sz="2400" dirty="0">
                <a:solidFill>
                  <a:srgbClr val="C00000"/>
                </a:solidFill>
                <a:latin typeface="Arial Narrow" pitchFamily="34" charset="0"/>
                <a:ea typeface="Calibri" pitchFamily="34" charset="0"/>
                <a:cs typeface="Times New Roman" pitchFamily="18" charset="0"/>
              </a:rPr>
            </a:br>
            <a:r>
              <a:rPr lang="ru-RU" sz="2400" dirty="0">
                <a:solidFill>
                  <a:srgbClr val="C00000"/>
                </a:solidFill>
                <a:latin typeface="Arial Narrow" pitchFamily="34" charset="0"/>
                <a:ea typeface="Calibri" pitchFamily="34" charset="0"/>
                <a:cs typeface="Times New Roman" pitchFamily="18" charset="0"/>
              </a:rPr>
              <a:t>- «Я и не предполагала, что …»</a:t>
            </a:r>
            <a:br>
              <a:rPr lang="ru-RU" sz="2400" dirty="0">
                <a:solidFill>
                  <a:srgbClr val="C00000"/>
                </a:solidFill>
                <a:latin typeface="Arial Narrow" pitchFamily="34" charset="0"/>
                <a:ea typeface="Calibri" pitchFamily="34" charset="0"/>
                <a:cs typeface="Times New Roman" pitchFamily="18" charset="0"/>
              </a:rPr>
            </a:br>
            <a:r>
              <a:rPr lang="ru-RU" sz="2400" dirty="0">
                <a:solidFill>
                  <a:srgbClr val="C00000"/>
                </a:solidFill>
                <a:latin typeface="Arial Narrow" pitchFamily="34" charset="0"/>
                <a:ea typeface="Calibri" pitchFamily="34" charset="0"/>
                <a:cs typeface="Times New Roman" pitchFamily="18" charset="0"/>
              </a:rPr>
              <a:t>- «Вы доставили мне удовольствие, поговорив об</a:t>
            </a:r>
            <a:br>
              <a:rPr lang="ru-RU" sz="2400" dirty="0">
                <a:solidFill>
                  <a:srgbClr val="C00000"/>
                </a:solidFill>
                <a:latin typeface="Arial Narrow" pitchFamily="34" charset="0"/>
                <a:ea typeface="Calibri" pitchFamily="34" charset="0"/>
                <a:cs typeface="Times New Roman" pitchFamily="18" charset="0"/>
              </a:rPr>
            </a:br>
            <a:r>
              <a:rPr lang="ru-RU" sz="2400" dirty="0">
                <a:solidFill>
                  <a:srgbClr val="C00000"/>
                </a:solidFill>
                <a:latin typeface="Arial Narrow" pitchFamily="34" charset="0"/>
                <a:ea typeface="Calibri" pitchFamily="34" charset="0"/>
                <a:cs typeface="Times New Roman" pitchFamily="18" charset="0"/>
              </a:rPr>
              <a:t>этом»,</a:t>
            </a:r>
            <a:br>
              <a:rPr lang="ru-RU" sz="2400" dirty="0">
                <a:solidFill>
                  <a:srgbClr val="C00000"/>
                </a:solidFill>
                <a:latin typeface="Arial Narrow" pitchFamily="34" charset="0"/>
                <a:ea typeface="Calibri" pitchFamily="34" charset="0"/>
                <a:cs typeface="Times New Roman" pitchFamily="18" charset="0"/>
              </a:rPr>
            </a:br>
            <a:r>
              <a:rPr lang="ru-RU" sz="2400" dirty="0">
                <a:solidFill>
                  <a:srgbClr val="C00000"/>
                </a:solidFill>
                <a:latin typeface="Arial Narrow" pitchFamily="34" charset="0"/>
                <a:ea typeface="Calibri" pitchFamily="34" charset="0"/>
                <a:cs typeface="Times New Roman" pitchFamily="18" charset="0"/>
              </a:rPr>
              <a:t>- «Рада, что поделились именно со мной″.</a:t>
            </a:r>
            <a:br>
              <a:rPr lang="ru-RU" sz="2400" dirty="0">
                <a:solidFill>
                  <a:srgbClr val="C00000"/>
                </a:solidFill>
                <a:latin typeface="Arial Narrow" pitchFamily="34" charset="0"/>
                <a:ea typeface="Calibri" pitchFamily="34" charset="0"/>
                <a:cs typeface="Times New Roman" pitchFamily="18" charset="0"/>
              </a:rPr>
            </a:br>
            <a:endParaRPr lang="ru-RU" sz="2400" dirty="0">
              <a:solidFill>
                <a:srgbClr val="C00000"/>
              </a:solidFill>
              <a:latin typeface="Arial Narrow" pitchFamily="34" charset="0"/>
              <a:ea typeface="Calibri" pitchFamily="34"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Прямоугольник 1"/>
          <p:cNvSpPr>
            <a:spLocks noChangeArrowheads="1"/>
          </p:cNvSpPr>
          <p:nvPr/>
        </p:nvSpPr>
        <p:spPr bwMode="auto">
          <a:xfrm>
            <a:off x="1817688" y="484188"/>
            <a:ext cx="9409112" cy="3416300"/>
          </a:xfrm>
          <a:prstGeom prst="rect">
            <a:avLst/>
          </a:prstGeom>
          <a:noFill/>
          <a:ln w="9525">
            <a:noFill/>
            <a:miter lim="800000"/>
            <a:headEnd/>
            <a:tailEnd/>
          </a:ln>
        </p:spPr>
        <p:txBody>
          <a:bodyPr>
            <a:spAutoFit/>
          </a:bodyPr>
          <a:lstStyle/>
          <a:p>
            <a:r>
              <a:rPr lang="ru-RU" sz="2400" dirty="0">
                <a:latin typeface="Arial Narrow" pitchFamily="34" charset="0"/>
                <a:ea typeface="Calibri" pitchFamily="34" charset="0"/>
                <a:cs typeface="Times New Roman" pitchFamily="18" charset="0"/>
              </a:rPr>
              <a:t>При возникновении спора помните, </a:t>
            </a:r>
            <a:r>
              <a:rPr lang="ru-RU" sz="2400" dirty="0">
                <a:solidFill>
                  <a:srgbClr val="C00000"/>
                </a:solidFill>
                <a:latin typeface="Arial Narrow" pitchFamily="34" charset="0"/>
                <a:ea typeface="Calibri" pitchFamily="34" charset="0"/>
                <a:cs typeface="Times New Roman" pitchFamily="18" charset="0"/>
              </a:rPr>
              <a:t>одержать верх в споре — уклониться от него. </a:t>
            </a:r>
          </a:p>
          <a:p>
            <a:r>
              <a:rPr lang="ru-RU" sz="2400" dirty="0">
                <a:latin typeface="Arial Narrow" pitchFamily="34" charset="0"/>
                <a:ea typeface="Calibri" pitchFamily="34" charset="0"/>
                <a:cs typeface="Times New Roman" pitchFamily="18" charset="0"/>
              </a:rPr>
              <a:t>Разрешить недоразумение можно лишь тактом, дипломатией, дружелюбием и сочувственным стремлением понять точку зрения собеседника.</a:t>
            </a:r>
            <a:br>
              <a:rPr lang="ru-RU" sz="2400" dirty="0">
                <a:latin typeface="Arial Narrow" pitchFamily="34" charset="0"/>
                <a:ea typeface="Calibri" pitchFamily="34" charset="0"/>
                <a:cs typeface="Times New Roman" pitchFamily="18" charset="0"/>
              </a:rPr>
            </a:br>
            <a:r>
              <a:rPr lang="ru-RU" sz="2400" dirty="0">
                <a:latin typeface="Arial Narrow" pitchFamily="34" charset="0"/>
                <a:ea typeface="Calibri" pitchFamily="34" charset="0"/>
                <a:cs typeface="Times New Roman" pitchFamily="18" charset="0"/>
              </a:rPr>
              <a:t>Никогда не говорите собеседнику, что он не прав, даже если это и так. Замените привычные фразы несогласия на «Я возможно ошибаюсь, но…»</a:t>
            </a:r>
            <a:br>
              <a:rPr lang="ru-RU" sz="2400" dirty="0">
                <a:latin typeface="Arial Narrow" pitchFamily="34" charset="0"/>
                <a:ea typeface="Calibri" pitchFamily="34" charset="0"/>
                <a:cs typeface="Times New Roman" pitchFamily="18" charset="0"/>
              </a:rPr>
            </a:br>
            <a:r>
              <a:rPr lang="ru-RU" sz="2400" dirty="0">
                <a:latin typeface="Arial Narrow" pitchFamily="34" charset="0"/>
                <a:ea typeface="Calibri" pitchFamily="34" charset="0"/>
                <a:cs typeface="Times New Roman" pitchFamily="18" charset="0"/>
              </a:rPr>
              <a:t>Но если вы чувствуете, что вы не правы, признайте это решительно и сразу:</a:t>
            </a:r>
            <a:br>
              <a:rPr lang="ru-RU" sz="2400" dirty="0">
                <a:latin typeface="Arial Narrow" pitchFamily="34" charset="0"/>
                <a:ea typeface="Calibri" pitchFamily="34" charset="0"/>
                <a:cs typeface="Times New Roman" pitchFamily="18" charset="0"/>
              </a:rPr>
            </a:br>
            <a:r>
              <a:rPr lang="ru-RU" sz="2400" dirty="0">
                <a:latin typeface="Arial Narrow" pitchFamily="34" charset="0"/>
                <a:ea typeface="Calibri" pitchFamily="34" charset="0"/>
                <a:cs typeface="Times New Roman" pitchFamily="18" charset="0"/>
              </a:rPr>
              <a:t>«Мне следовало быть более внимательной…»</a:t>
            </a:r>
            <a:br>
              <a:rPr lang="ru-RU" sz="2400" dirty="0">
                <a:latin typeface="Arial Narrow" pitchFamily="34" charset="0"/>
                <a:ea typeface="Calibri" pitchFamily="34" charset="0"/>
                <a:cs typeface="Times New Roman" pitchFamily="18" charset="0"/>
              </a:rPr>
            </a:br>
            <a:endParaRPr lang="ru-RU" sz="2400" dirty="0">
              <a:latin typeface="Arial Narrow" pitchFamily="34" charset="0"/>
              <a:ea typeface="Calibri" pitchFamily="34" charset="0"/>
              <a:cs typeface="Times New Roman" pitchFamily="18" charset="0"/>
            </a:endParaRPr>
          </a:p>
        </p:txBody>
      </p:sp>
      <p:pic>
        <p:nvPicPr>
          <p:cNvPr id="40962" name="Рисунок 2" descr="&quot;Трудные&quot; родители: как наладить отношения. - Психология"/>
          <p:cNvPicPr>
            <a:picLocks noChangeAspect="1" noChangeArrowheads="1"/>
          </p:cNvPicPr>
          <p:nvPr/>
        </p:nvPicPr>
        <p:blipFill>
          <a:blip r:embed="rId2"/>
          <a:srcRect/>
          <a:stretch>
            <a:fillRect/>
          </a:stretch>
        </p:blipFill>
        <p:spPr bwMode="auto">
          <a:xfrm>
            <a:off x="3660775" y="4638675"/>
            <a:ext cx="3794125" cy="2219325"/>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1"/>
          <p:cNvSpPr>
            <a:spLocks noChangeArrowheads="1"/>
          </p:cNvSpPr>
          <p:nvPr/>
        </p:nvSpPr>
        <p:spPr bwMode="auto">
          <a:xfrm>
            <a:off x="1608138" y="120650"/>
            <a:ext cx="10377487" cy="6002338"/>
          </a:xfrm>
          <a:prstGeom prst="rect">
            <a:avLst/>
          </a:prstGeom>
          <a:noFill/>
          <a:ln w="9525">
            <a:noFill/>
            <a:miter lim="800000"/>
            <a:headEnd/>
            <a:tailEnd/>
          </a:ln>
        </p:spPr>
        <p:txBody>
          <a:bodyPr>
            <a:spAutoFit/>
          </a:bodyPr>
          <a:lstStyle/>
          <a:p>
            <a:r>
              <a:rPr lang="ru-RU" sz="2400" dirty="0">
                <a:latin typeface="Arial Narrow" pitchFamily="34" charset="0"/>
                <a:ea typeface="Times New Roman" pitchFamily="18" charset="0"/>
                <a:cs typeface="Arial" charset="0"/>
              </a:rPr>
              <a:t>Панибратские отношения педагогов и родителей мешают профессиональной деятельности, способствуют распространению в родительской среде внутренней, закрытой информации, вредят имиджу учреждения. Коммуникация между родителем и педагогом должна вестись по имени-отчеству, с нейтрально-уважительным обращением на «Вы».</a:t>
            </a:r>
            <a:br>
              <a:rPr lang="ru-RU" sz="2400" dirty="0">
                <a:latin typeface="Arial Narrow" pitchFamily="34" charset="0"/>
                <a:ea typeface="Times New Roman" pitchFamily="18" charset="0"/>
                <a:cs typeface="Arial" charset="0"/>
              </a:rPr>
            </a:br>
            <a:endParaRPr lang="en-US" sz="2400" dirty="0">
              <a:latin typeface="Arial Narrow" pitchFamily="34" charset="0"/>
              <a:ea typeface="Times New Roman" pitchFamily="18" charset="0"/>
              <a:cs typeface="Arial" charset="0"/>
            </a:endParaRPr>
          </a:p>
          <a:p>
            <a:r>
              <a:rPr lang="ru-RU" sz="2400" dirty="0">
                <a:latin typeface="Arial Narrow" pitchFamily="34" charset="0"/>
                <a:ea typeface="Times New Roman" pitchFamily="18" charset="0"/>
                <a:cs typeface="Arial" charset="0"/>
              </a:rPr>
              <a:t/>
            </a:r>
            <a:br>
              <a:rPr lang="ru-RU" sz="2400" dirty="0">
                <a:latin typeface="Arial Narrow" pitchFamily="34" charset="0"/>
                <a:ea typeface="Times New Roman" pitchFamily="18" charset="0"/>
                <a:cs typeface="Arial" charset="0"/>
              </a:rPr>
            </a:br>
            <a:r>
              <a:rPr lang="ru-RU" sz="2400" dirty="0">
                <a:latin typeface="Arial Narrow" pitchFamily="34" charset="0"/>
                <a:ea typeface="Times New Roman" pitchFamily="18" charset="0"/>
                <a:cs typeface="Arial" charset="0"/>
              </a:rPr>
              <a:t>Видя уважение со стороны родителей и их желание выразить ему свою благодарность, педагог может принять от них подарки. Педагог может принимать лишь те подарки, которые:</a:t>
            </a:r>
            <a:br>
              <a:rPr lang="ru-RU" sz="2400" dirty="0">
                <a:latin typeface="Arial Narrow" pitchFamily="34" charset="0"/>
                <a:ea typeface="Times New Roman" pitchFamily="18" charset="0"/>
                <a:cs typeface="Arial" charset="0"/>
              </a:rPr>
            </a:br>
            <a:r>
              <a:rPr lang="ru-RU" sz="2400" dirty="0">
                <a:latin typeface="Arial Narrow" pitchFamily="34" charset="0"/>
                <a:ea typeface="Times New Roman" pitchFamily="18" charset="0"/>
                <a:cs typeface="Arial" charset="0"/>
              </a:rPr>
              <a:t>• преподносятся совершенно добровольно;</a:t>
            </a:r>
            <a:br>
              <a:rPr lang="ru-RU" sz="2400" dirty="0">
                <a:latin typeface="Arial Narrow" pitchFamily="34" charset="0"/>
                <a:ea typeface="Times New Roman" pitchFamily="18" charset="0"/>
                <a:cs typeface="Arial" charset="0"/>
              </a:rPr>
            </a:br>
            <a:r>
              <a:rPr lang="ru-RU" sz="2400" dirty="0">
                <a:latin typeface="Arial Narrow" pitchFamily="34" charset="0"/>
                <a:ea typeface="Times New Roman" pitchFamily="18" charset="0"/>
                <a:cs typeface="Arial" charset="0"/>
              </a:rPr>
              <a:t>• не имеют и не могут иметь своей целью подкуп педагога;</a:t>
            </a:r>
            <a:br>
              <a:rPr lang="ru-RU" sz="2400" dirty="0">
                <a:latin typeface="Arial Narrow" pitchFamily="34" charset="0"/>
                <a:ea typeface="Times New Roman" pitchFamily="18" charset="0"/>
                <a:cs typeface="Arial" charset="0"/>
              </a:rPr>
            </a:br>
            <a:r>
              <a:rPr lang="ru-RU" sz="2400" dirty="0">
                <a:latin typeface="Arial Narrow" pitchFamily="34" charset="0"/>
                <a:ea typeface="Times New Roman" pitchFamily="18" charset="0"/>
                <a:cs typeface="Arial" charset="0"/>
              </a:rPr>
              <a:t>• достаточно скромны, т. е. это вещи, сделанные руками самих воспитанников или их родителей, созданные ими произведения, цветы, сладости, сувениры или другие недорогие вещи.</a:t>
            </a:r>
            <a:br>
              <a:rPr lang="ru-RU" sz="2400" dirty="0">
                <a:latin typeface="Arial Narrow" pitchFamily="34" charset="0"/>
                <a:ea typeface="Times New Roman" pitchFamily="18" charset="0"/>
                <a:cs typeface="Arial" charset="0"/>
              </a:rPr>
            </a:br>
            <a:endParaRPr lang="ru-RU" sz="2400" dirty="0">
              <a:latin typeface="Arial Narrow" pitchFamily="34" charset="0"/>
              <a:ea typeface="Times New Roman" pitchFamily="18" charset="0"/>
              <a:cs typeface="Arial" charset="0"/>
            </a:endParaRPr>
          </a:p>
        </p:txBody>
      </p:sp>
    </p:spTree>
  </p:cSld>
  <p:clrMapOvr>
    <a:masterClrMapping/>
  </p:clrMapOvr>
  <p:transition spd="slow">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угольник 1"/>
          <p:cNvSpPr>
            <a:spLocks noChangeArrowheads="1"/>
          </p:cNvSpPr>
          <p:nvPr/>
        </p:nvSpPr>
        <p:spPr bwMode="auto">
          <a:xfrm>
            <a:off x="774700" y="323850"/>
            <a:ext cx="11218863" cy="5972175"/>
          </a:xfrm>
          <a:prstGeom prst="rect">
            <a:avLst/>
          </a:prstGeom>
          <a:noFill/>
          <a:ln w="9525">
            <a:noFill/>
            <a:miter lim="800000"/>
            <a:headEnd/>
            <a:tailEnd/>
          </a:ln>
        </p:spPr>
        <p:txBody>
          <a:bodyPr>
            <a:spAutoFit/>
          </a:bodyPr>
          <a:lstStyle/>
          <a:p>
            <a:pPr indent="630238"/>
            <a:r>
              <a:rPr lang="ru-RU" sz="2400" i="1">
                <a:solidFill>
                  <a:srgbClr val="FF0000"/>
                </a:solidFill>
                <a:latin typeface="Arial Narrow" pitchFamily="34" charset="0"/>
                <a:ea typeface="Times New Roman" pitchFamily="18" charset="0"/>
                <a:cs typeface="Arial" charset="0"/>
              </a:rPr>
              <a:t>УВАЖАЕМЫЕ ПЕДАГОГИ, ПОМНИТЕ</a:t>
            </a:r>
            <a:r>
              <a:rPr lang="ru-RU" i="1">
                <a:solidFill>
                  <a:srgbClr val="FF0000"/>
                </a:solidFill>
                <a:latin typeface="Arial Narrow" pitchFamily="34" charset="0"/>
                <a:ea typeface="Times New Roman" pitchFamily="18" charset="0"/>
                <a:cs typeface="Arial" charset="0"/>
              </a:rPr>
              <a:t>:</a:t>
            </a:r>
            <a:endParaRPr lang="ru-RU">
              <a:solidFill>
                <a:srgbClr val="FF0000"/>
              </a:solidFill>
              <a:latin typeface="Arial Narrow" pitchFamily="34" charset="0"/>
              <a:ea typeface="Calibri" pitchFamily="34" charset="0"/>
              <a:cs typeface="Times New Roman" pitchFamily="18" charset="0"/>
            </a:endParaRPr>
          </a:p>
          <a:p>
            <a:pPr indent="630238"/>
            <a:r>
              <a:rPr lang="ru-RU" sz="2400" i="1">
                <a:latin typeface="Arial Narrow" pitchFamily="34" charset="0"/>
                <a:ea typeface="Times New Roman" pitchFamily="18" charset="0"/>
                <a:cs typeface="Arial" charset="0"/>
              </a:rPr>
              <a:t>Не выносите суждений. Воспитателю необходимо избегать суждений типа «Вы слишком мало уделяете времени воспитанию сына (дочери)», так как эти фразы (даже если они абсолютно справедливы) чаще всего порождают протест со стороны родителей.</a:t>
            </a:r>
            <a:endParaRPr lang="en-US" sz="2400" i="1">
              <a:latin typeface="Arial Narrow" pitchFamily="34" charset="0"/>
              <a:ea typeface="Times New Roman" pitchFamily="18" charset="0"/>
              <a:cs typeface="Arial" charset="0"/>
            </a:endParaRPr>
          </a:p>
          <a:p>
            <a:pPr indent="630238" algn="just">
              <a:spcBef>
                <a:spcPts val="150"/>
              </a:spcBef>
              <a:spcAft>
                <a:spcPts val="150"/>
              </a:spcAft>
            </a:pPr>
            <a:r>
              <a:rPr lang="ru-RU" sz="2400" i="1">
                <a:latin typeface="Times New Roman" pitchFamily="18" charset="0"/>
              </a:rPr>
              <a:t>Никогда не жалуйся на своих воспитанников родителям, коллегам, помни, что хороший педагог бывает недовольным только самим собой</a:t>
            </a:r>
            <a:r>
              <a:rPr lang="ru-RU" sz="2400">
                <a:latin typeface="Times New Roman" pitchFamily="18" charset="0"/>
              </a:rPr>
              <a:t>.</a:t>
            </a:r>
            <a:endParaRPr lang="ru-RU" sz="2400">
              <a:latin typeface="Times New Roman" pitchFamily="18" charset="0"/>
              <a:cs typeface="Times New Roman" pitchFamily="18" charset="0"/>
            </a:endParaRPr>
          </a:p>
          <a:p>
            <a:pPr indent="630238"/>
            <a:r>
              <a:rPr lang="ru-RU" sz="2400" i="1">
                <a:latin typeface="Arial Narrow" pitchFamily="34" charset="0"/>
                <a:cs typeface="Times New Roman" pitchFamily="18" charset="0"/>
              </a:rPr>
              <a:t>Не поучайте. Не подсказывайте решения. Нельзя навязывать собеседнику свою собственную точку зрения и «учить жизни» родителей, так как фразы «На Вашем месте я бы…» и им подобные ущемляют самолюбие собеседника и не способствуют процессу общения.</a:t>
            </a:r>
            <a:endParaRPr lang="ru-RU" sz="2400">
              <a:latin typeface="Arial Narrow" pitchFamily="34" charset="0"/>
            </a:endParaRPr>
          </a:p>
          <a:p>
            <a:pPr indent="630238"/>
            <a:r>
              <a:rPr lang="ru-RU" sz="2400" i="1">
                <a:latin typeface="Arial Narrow" pitchFamily="34" charset="0"/>
                <a:cs typeface="Times New Roman" pitchFamily="18" charset="0"/>
              </a:rPr>
              <a:t>Не ставьте «диагноз». Необходимо помнить, что все фразы воспитателя должны быть корректны. Категоричные высказывания - «Ваш ребенок не умеет себя вести», «Вам нужно обратиться по поводу отклонений в поведении вашего сына (дочери) к психологу» всегда настораживают родителей и настраивают против вас.</a:t>
            </a:r>
          </a:p>
        </p:txBody>
      </p:sp>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Прямоугольник 1"/>
          <p:cNvSpPr>
            <a:spLocks noChangeArrowheads="1"/>
          </p:cNvSpPr>
          <p:nvPr/>
        </p:nvSpPr>
        <p:spPr bwMode="auto">
          <a:xfrm>
            <a:off x="1520825" y="220663"/>
            <a:ext cx="9925050" cy="2678112"/>
          </a:xfrm>
          <a:prstGeom prst="rect">
            <a:avLst/>
          </a:prstGeom>
          <a:noFill/>
          <a:ln w="9525">
            <a:noFill/>
            <a:miter lim="800000"/>
            <a:headEnd/>
            <a:tailEnd/>
          </a:ln>
        </p:spPr>
        <p:txBody>
          <a:bodyPr>
            <a:spAutoFit/>
          </a:bodyPr>
          <a:lstStyle/>
          <a:p>
            <a:pPr indent="630238"/>
            <a:r>
              <a:rPr lang="ru-RU" sz="2400" i="1">
                <a:latin typeface="Arial Narrow" pitchFamily="34" charset="0"/>
                <a:ea typeface="Times New Roman" pitchFamily="18" charset="0"/>
                <a:cs typeface="Arial" charset="0"/>
              </a:rPr>
              <a:t>Не выпытывайте. Нельзя задавать родителям вопросы, не касающиеся педагогического процесса, так как излишнее любопытство разрушает взаимопонимание между семьей и детским садом.</a:t>
            </a:r>
            <a:endParaRPr lang="ru-RU" sz="2400">
              <a:latin typeface="Arial Narrow" pitchFamily="34" charset="0"/>
              <a:ea typeface="Calibri" pitchFamily="34" charset="0"/>
              <a:cs typeface="Times New Roman" pitchFamily="18" charset="0"/>
            </a:endParaRPr>
          </a:p>
          <a:p>
            <a:pPr indent="630238"/>
            <a:r>
              <a:rPr lang="ru-RU" sz="2400" i="1">
                <a:latin typeface="Arial Narrow" pitchFamily="34" charset="0"/>
                <a:ea typeface="Times New Roman" pitchFamily="18" charset="0"/>
                <a:cs typeface="Arial" charset="0"/>
              </a:rPr>
              <a:t>Не разглашайте «тайну». Воспитатель обязан сохранять в тайне сведения о семье, доверенные ему родителями, если те не желают, чтобы эти сведения стали достоянием гласности.</a:t>
            </a:r>
            <a:endParaRPr lang="ru-RU" sz="2400">
              <a:latin typeface="Arial Narrow" pitchFamily="34" charset="0"/>
              <a:ea typeface="Calibri" pitchFamily="34" charset="0"/>
              <a:cs typeface="Times New Roman" pitchFamily="18" charset="0"/>
            </a:endParaRPr>
          </a:p>
          <a:p>
            <a:pPr indent="630238"/>
            <a:endParaRPr lang="ru-RU" sz="2400">
              <a:latin typeface="Century Gothic" pitchFamily="34" charset="0"/>
            </a:endParaRPr>
          </a:p>
        </p:txBody>
      </p:sp>
      <p:pic>
        <p:nvPicPr>
          <p:cNvPr id="44034" name="Рисунок 4" descr="стихи Записи в рубрике стихи Дневник LaBilena : Дневники на КП"/>
          <p:cNvPicPr>
            <a:picLocks noChangeAspect="1" noChangeArrowheads="1"/>
          </p:cNvPicPr>
          <p:nvPr/>
        </p:nvPicPr>
        <p:blipFill>
          <a:blip r:embed="rId2"/>
          <a:srcRect/>
          <a:stretch>
            <a:fillRect/>
          </a:stretch>
        </p:blipFill>
        <p:spPr bwMode="auto">
          <a:xfrm>
            <a:off x="3382963" y="2732088"/>
            <a:ext cx="5662612" cy="3846512"/>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Прямоугольник 1"/>
          <p:cNvSpPr>
            <a:spLocks noChangeArrowheads="1"/>
          </p:cNvSpPr>
          <p:nvPr/>
        </p:nvSpPr>
        <p:spPr bwMode="auto">
          <a:xfrm>
            <a:off x="2511425" y="936625"/>
            <a:ext cx="7899400" cy="4770438"/>
          </a:xfrm>
          <a:prstGeom prst="rect">
            <a:avLst/>
          </a:prstGeom>
          <a:noFill/>
          <a:ln w="9525">
            <a:noFill/>
            <a:miter lim="800000"/>
            <a:headEnd/>
            <a:tailEnd/>
          </a:ln>
        </p:spPr>
        <p:txBody>
          <a:bodyPr>
            <a:spAutoFit/>
          </a:bodyPr>
          <a:lstStyle/>
          <a:p>
            <a:pPr algn="ctr"/>
            <a:r>
              <a:rPr lang="ru-RU" sz="3600" dirty="0">
                <a:latin typeface="Calibri" pitchFamily="34" charset="0"/>
                <a:ea typeface="Calibri" pitchFamily="34" charset="0"/>
                <a:cs typeface="Times New Roman" pitchFamily="18" charset="0"/>
              </a:rPr>
              <a:t>Золотое правило в общении с родителями:</a:t>
            </a:r>
          </a:p>
          <a:p>
            <a:pPr algn="ctr"/>
            <a:endParaRPr lang="ru-RU" sz="2800" dirty="0">
              <a:solidFill>
                <a:srgbClr val="C00000"/>
              </a:solidFill>
              <a:latin typeface="Calibri" pitchFamily="34" charset="0"/>
              <a:ea typeface="Calibri" pitchFamily="34" charset="0"/>
              <a:cs typeface="Times New Roman" pitchFamily="18" charset="0"/>
            </a:endParaRPr>
          </a:p>
          <a:p>
            <a:pPr algn="ctr"/>
            <a:r>
              <a:rPr lang="ru-RU" sz="3600" dirty="0">
                <a:solidFill>
                  <a:srgbClr val="C00000"/>
                </a:solidFill>
                <a:latin typeface="Calibri" pitchFamily="34" charset="0"/>
                <a:ea typeface="Calibri" pitchFamily="34" charset="0"/>
                <a:cs typeface="Times New Roman" pitchFamily="18" charset="0"/>
              </a:rPr>
              <a:t>«Будьте хорошим слушателем. Поощряйте других говорить о самих себе, и чаще используйте улыбку и вам будет сопутствовать успех». </a:t>
            </a:r>
          </a:p>
          <a:p>
            <a:endParaRPr lang="ru-RU" sz="3600" dirty="0">
              <a:solidFill>
                <a:srgbClr val="C00000"/>
              </a:solidFill>
              <a:latin typeface="Calibri" pitchFamily="34" charset="0"/>
              <a:ea typeface="Calibri" pitchFamily="34" charset="0"/>
              <a:cs typeface="Times New Roman" pitchFamily="18" charset="0"/>
            </a:endParaRPr>
          </a:p>
          <a:p>
            <a:endParaRPr lang="ru-RU" sz="2400" dirty="0">
              <a:solidFill>
                <a:srgbClr val="C00000"/>
              </a:solidFill>
              <a:latin typeface="Century Gothic" pitchFamily="34" charset="0"/>
              <a:ea typeface="Calibri" pitchFamily="34"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p:cNvSpPr>
          <p:nvPr>
            <p:ph type="body" idx="4294967295"/>
          </p:nvPr>
        </p:nvSpPr>
        <p:spPr/>
        <p:txBody>
          <a:bodyPr/>
          <a:lstStyle/>
          <a:p>
            <a:endParaRPr lang="ru-RU" smtClean="0"/>
          </a:p>
        </p:txBody>
      </p:sp>
      <p:pic>
        <p:nvPicPr>
          <p:cNvPr id="46082" name="Рисунок 13" descr="Выводы «В человеке все должно быть прекрасно: и лицо, и одежда, и душа, и мысли.» (Антон Павлович Чехов)"/>
          <p:cNvPicPr>
            <a:picLocks noGrp="1" noChangeAspect="1" noChangeArrowheads="1"/>
          </p:cNvPicPr>
          <p:nvPr>
            <p:ph type="title" idx="4294967295"/>
          </p:nvPr>
        </p:nvPicPr>
        <p:blipFill>
          <a:blip r:embed="rId2"/>
          <a:srcRect/>
          <a:stretch>
            <a:fillRect/>
          </a:stretch>
        </p:blipFill>
        <p:spPr>
          <a:xfrm>
            <a:off x="1165225" y="0"/>
            <a:ext cx="9845675" cy="6675438"/>
          </a:xfrm>
        </p:spPr>
      </p:pic>
    </p:spTree>
  </p:cSld>
  <p:clrMapOvr>
    <a:masterClrMapping/>
  </p:clrMapOvr>
  <p:transition spd="slow">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p:cNvSpPr>
          <p:nvPr>
            <p:ph type="body" idx="4294967295"/>
          </p:nvPr>
        </p:nvSpPr>
        <p:spPr/>
        <p:txBody>
          <a:bodyPr/>
          <a:lstStyle/>
          <a:p>
            <a:endParaRPr lang="ru-RU" dirty="0" smtClean="0"/>
          </a:p>
        </p:txBody>
      </p:sp>
      <p:pic>
        <p:nvPicPr>
          <p:cNvPr id="3074" name="Picture 2" descr="C:\Users\Андрей\Desktop\spasibo-za-vnimanie-kartinki-dlya-prezentacii-42.jpg"/>
          <p:cNvPicPr>
            <a:picLocks noChangeAspect="1" noChangeArrowheads="1"/>
          </p:cNvPicPr>
          <p:nvPr/>
        </p:nvPicPr>
        <p:blipFill>
          <a:blip r:embed="rId2"/>
          <a:srcRect/>
          <a:stretch>
            <a:fillRect/>
          </a:stretch>
        </p:blipFill>
        <p:spPr bwMode="auto">
          <a:xfrm>
            <a:off x="1524000" y="0"/>
            <a:ext cx="9144000" cy="6858000"/>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471488" y="287338"/>
            <a:ext cx="11455400" cy="1617662"/>
          </a:xfrm>
        </p:spPr>
        <p:txBody>
          <a:bodyPr/>
          <a:lstStyle/>
          <a:p>
            <a:pPr algn="ctr"/>
            <a:r>
              <a:rPr lang="ru-RU" sz="4000" u="sng" smtClean="0">
                <a:solidFill>
                  <a:srgbClr val="2106C6"/>
                </a:solidFill>
              </a:rPr>
              <a:t>Внешность – это </a:t>
            </a:r>
            <a:r>
              <a:rPr lang="en-US" sz="4000" u="sng" smtClean="0">
                <a:solidFill>
                  <a:srgbClr val="2106C6"/>
                </a:solidFill>
              </a:rPr>
              <a:t/>
            </a:r>
            <a:br>
              <a:rPr lang="en-US" sz="4000" u="sng" smtClean="0">
                <a:solidFill>
                  <a:srgbClr val="2106C6"/>
                </a:solidFill>
              </a:rPr>
            </a:br>
            <a:r>
              <a:rPr lang="ru-RU" sz="4000" u="sng" smtClean="0">
                <a:solidFill>
                  <a:srgbClr val="2106C6"/>
                </a:solidFill>
              </a:rPr>
              <a:t>визитная карточка человека!</a:t>
            </a:r>
          </a:p>
        </p:txBody>
      </p:sp>
      <p:pic>
        <p:nvPicPr>
          <p:cNvPr id="1026" name="Picture 2" descr="G:\ЭТИКЕТ\Новая папка\b_073207451 - копия.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93305" y="1654340"/>
            <a:ext cx="3364832" cy="5047248"/>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G:\ЭТИКЕТ\Новая папка\i.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10096" y="1614235"/>
            <a:ext cx="3813977" cy="508735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endParaRPr lang="ru-RU" smtClean="0"/>
          </a:p>
        </p:txBody>
      </p:sp>
      <p:pic>
        <p:nvPicPr>
          <p:cNvPr id="21506" name="Рисунок 4" descr="Внешность. Культура внешности Культура внешности Внешность — это лицо человека, его фигура, одежда, совокупность характерных особенностей его облика. Одежда Прическа Осанка, походка Стиль поведения, манеры Встречают по одежке, а провожают по уму"/>
          <p:cNvPicPr>
            <a:picLocks noGrp="1" noChangeAspect="1" noChangeArrowheads="1"/>
          </p:cNvPicPr>
          <p:nvPr>
            <p:ph type="body" idx="4294967295"/>
          </p:nvPr>
        </p:nvPicPr>
        <p:blipFill>
          <a:blip r:embed="rId2"/>
          <a:srcRect/>
          <a:stretch>
            <a:fillRect/>
          </a:stretch>
        </p:blipFill>
        <p:spPr>
          <a:xfrm>
            <a:off x="1243013" y="119063"/>
            <a:ext cx="10080625" cy="6630987"/>
          </a:xfrm>
        </p:spPr>
      </p:pic>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endParaRPr lang="ru-RU" smtClean="0"/>
          </a:p>
        </p:txBody>
      </p:sp>
      <p:pic>
        <p:nvPicPr>
          <p:cNvPr id="22530" name="Рисунок 7" descr="Как произвести первое впечатление? Уделяйте внимание внешнему виду Голос — это второе лицо Научитесь себя правильно преподносить Проявляйте истинный интерес к собеседнику Не будьте навязчивы Не обманывайте, говорите только правду У вас не будет второго шанса произвести первое впечатление. Неважно будь то собеседование при приеме на работу, деловая встреча или первое свидание, помните, что первое впечатление останется надолго, и должно пройти много времени, перед тем как новая информация сможет его изменить."/>
          <p:cNvPicPr>
            <a:picLocks noGrp="1" noChangeAspect="1" noChangeArrowheads="1"/>
          </p:cNvPicPr>
          <p:nvPr>
            <p:ph type="body" idx="4294967295"/>
          </p:nvPr>
        </p:nvPicPr>
        <p:blipFill>
          <a:blip r:embed="rId2"/>
          <a:srcRect/>
          <a:stretch>
            <a:fillRect/>
          </a:stretch>
        </p:blipFill>
        <p:spPr>
          <a:xfrm>
            <a:off x="806450" y="0"/>
            <a:ext cx="10501313" cy="6858000"/>
          </a:xfrm>
        </p:spPr>
      </p:pic>
    </p:spTree>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type="body" idx="4294967295"/>
          </p:nvPr>
        </p:nvSpPr>
        <p:spPr/>
        <p:txBody>
          <a:bodyPr/>
          <a:lstStyle/>
          <a:p>
            <a:endParaRPr lang="ru-RU" smtClean="0"/>
          </a:p>
        </p:txBody>
      </p:sp>
      <p:pic>
        <p:nvPicPr>
          <p:cNvPr id="23554" name="Рисунок 19" descr="Внимание к мелочам! Уместное дополнение- признак хорошего вкуса Неуместные мелочи могут все испортить…"/>
          <p:cNvPicPr>
            <a:picLocks noGrp="1" noChangeAspect="1" noChangeArrowheads="1"/>
          </p:cNvPicPr>
          <p:nvPr>
            <p:ph type="title" idx="4294967295"/>
          </p:nvPr>
        </p:nvPicPr>
        <p:blipFill>
          <a:blip r:embed="rId2"/>
          <a:srcRect/>
          <a:stretch>
            <a:fillRect/>
          </a:stretch>
        </p:blipFill>
        <p:spPr>
          <a:xfrm>
            <a:off x="1484313" y="0"/>
            <a:ext cx="9448800" cy="6789738"/>
          </a:xfrm>
        </p:spPr>
      </p:pic>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2130425" y="635000"/>
            <a:ext cx="8912225" cy="1281113"/>
          </a:xfrm>
        </p:spPr>
        <p:txBody>
          <a:bodyPr/>
          <a:lstStyle/>
          <a:p>
            <a:pPr algn="ctr" eaLnBrk="1" hangingPunct="1"/>
            <a:r>
              <a:rPr lang="ru-RU" sz="3200" smtClean="0">
                <a:solidFill>
                  <a:srgbClr val="2106C6"/>
                </a:solidFill>
                <a:latin typeface="Arial" charset="0"/>
                <a:cs typeface="Arial" charset="0"/>
              </a:rPr>
              <a:t>Важнейшим элементом стиля учреждения является культура речи сотрудников</a:t>
            </a:r>
          </a:p>
        </p:txBody>
      </p:sp>
      <p:pic>
        <p:nvPicPr>
          <p:cNvPr id="24578" name="Picture 2" descr="Что такое общение"/>
          <p:cNvPicPr>
            <a:picLocks noGrp="1" noChangeAspect="1" noChangeArrowheads="1"/>
          </p:cNvPicPr>
          <p:nvPr>
            <p:ph idx="1"/>
          </p:nvPr>
        </p:nvPicPr>
        <p:blipFill>
          <a:blip r:embed="rId2"/>
          <a:srcRect/>
          <a:stretch>
            <a:fillRect/>
          </a:stretch>
        </p:blipFill>
        <p:spPr>
          <a:xfrm>
            <a:off x="2667000" y="1839913"/>
            <a:ext cx="7048500" cy="4687887"/>
          </a:xfrm>
        </p:spPr>
      </p:pic>
    </p:spTree>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611188" y="623888"/>
            <a:ext cx="10893425" cy="1281112"/>
          </a:xfrm>
        </p:spPr>
        <p:txBody>
          <a:bodyPr/>
          <a:lstStyle/>
          <a:p>
            <a:pPr algn="ctr"/>
            <a:r>
              <a:rPr lang="ru-RU" sz="4400" b="1" smtClean="0">
                <a:solidFill>
                  <a:srgbClr val="2106C6"/>
                </a:solidFill>
              </a:rPr>
              <a:t>Педагогическое общение – </a:t>
            </a:r>
            <a:r>
              <a:rPr lang="en-US" sz="4400" b="1" smtClean="0">
                <a:solidFill>
                  <a:srgbClr val="2106C6"/>
                </a:solidFill>
              </a:rPr>
              <a:t/>
            </a:r>
            <a:br>
              <a:rPr lang="en-US" sz="4400" b="1" smtClean="0">
                <a:solidFill>
                  <a:srgbClr val="2106C6"/>
                </a:solidFill>
              </a:rPr>
            </a:br>
            <a:r>
              <a:rPr lang="ru-RU" sz="4400" b="1" smtClean="0">
                <a:solidFill>
                  <a:srgbClr val="2106C6"/>
                </a:solidFill>
              </a:rPr>
              <a:t>это профессиональное, </a:t>
            </a:r>
            <a:r>
              <a:rPr lang="ru-RU" sz="4400" b="1" i="1" smtClean="0">
                <a:solidFill>
                  <a:srgbClr val="2106C6"/>
                </a:solidFill>
              </a:rPr>
              <a:t>деловое общение</a:t>
            </a:r>
            <a:r>
              <a:rPr lang="ru-RU" sz="4400" b="1" smtClean="0">
                <a:solidFill>
                  <a:srgbClr val="2106C6"/>
                </a:solidFill>
              </a:rPr>
              <a:t>, имеющее определенные цели. </a:t>
            </a:r>
            <a:r>
              <a:rPr lang="en-US" sz="4400" b="1" smtClean="0">
                <a:solidFill>
                  <a:srgbClr val="2106C6"/>
                </a:solidFill>
              </a:rPr>
              <a:t/>
            </a:r>
            <a:br>
              <a:rPr lang="en-US" sz="4400" b="1" smtClean="0">
                <a:solidFill>
                  <a:srgbClr val="2106C6"/>
                </a:solidFill>
              </a:rPr>
            </a:br>
            <a:r>
              <a:rPr lang="ru-RU" sz="4400" b="1" smtClean="0">
                <a:solidFill>
                  <a:srgbClr val="2106C6"/>
                </a:solidFill>
              </a:rPr>
              <a:t>С его помощью устанавливается взаимопонимание с коллегами, родителями, детьми.</a:t>
            </a:r>
          </a:p>
        </p:txBody>
      </p:sp>
      <p:sp>
        <p:nvSpPr>
          <p:cNvPr id="25602" name="Rectangle 3"/>
          <p:cNvSpPr>
            <a:spLocks noGrp="1"/>
          </p:cNvSpPr>
          <p:nvPr>
            <p:ph type="body" idx="4294967295"/>
          </p:nvPr>
        </p:nvSpPr>
        <p:spPr>
          <a:xfrm>
            <a:off x="2528888" y="5057775"/>
            <a:ext cx="8915400" cy="1006475"/>
          </a:xfrm>
        </p:spPr>
        <p:txBody>
          <a:bodyPr/>
          <a:lstStyle/>
          <a:p>
            <a:endParaRPr lang="ru-RU" smtClean="0"/>
          </a:p>
        </p:txBody>
      </p:sp>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2798763" y="590550"/>
            <a:ext cx="8996362" cy="1511300"/>
          </a:xfrm>
        </p:spPr>
        <p:txBody>
          <a:bodyPr/>
          <a:lstStyle/>
          <a:p>
            <a:pPr eaLnBrk="1" hangingPunct="1"/>
            <a:r>
              <a:rPr lang="ru-RU" sz="4400" i="1" smtClean="0">
                <a:solidFill>
                  <a:srgbClr val="C00000"/>
                </a:solidFill>
                <a:latin typeface="Arial Narrow" pitchFamily="34" charset="0"/>
                <a:cs typeface="Arial" charset="0"/>
              </a:rPr>
              <a:t>Требования к речи педагога:</a:t>
            </a:r>
            <a:endParaRPr lang="ru-RU" sz="4000" smtClean="0">
              <a:solidFill>
                <a:srgbClr val="C00000"/>
              </a:solidFill>
              <a:latin typeface="Arial Narrow" pitchFamily="34" charset="0"/>
            </a:endParaRPr>
          </a:p>
        </p:txBody>
      </p:sp>
      <p:sp>
        <p:nvSpPr>
          <p:cNvPr id="26626" name="Объект 2"/>
          <p:cNvSpPr>
            <a:spLocks noGrp="1"/>
          </p:cNvSpPr>
          <p:nvPr>
            <p:ph idx="1"/>
          </p:nvPr>
        </p:nvSpPr>
        <p:spPr>
          <a:xfrm>
            <a:off x="3497263" y="1422400"/>
            <a:ext cx="9296400" cy="4060825"/>
          </a:xfrm>
        </p:spPr>
        <p:txBody>
          <a:bodyPr/>
          <a:lstStyle/>
          <a:p>
            <a:pPr eaLnBrk="1" hangingPunct="1"/>
            <a:r>
              <a:rPr lang="ru-RU" sz="3600" i="1" smtClean="0">
                <a:latin typeface="Arial Narrow" pitchFamily="34" charset="0"/>
                <a:cs typeface="Arial" charset="0"/>
              </a:rPr>
              <a:t>Правильность</a:t>
            </a:r>
          </a:p>
          <a:p>
            <a:pPr eaLnBrk="1" hangingPunct="1"/>
            <a:r>
              <a:rPr lang="ru-RU" sz="3600" i="1" smtClean="0">
                <a:latin typeface="Arial Narrow" pitchFamily="34" charset="0"/>
                <a:cs typeface="Arial" charset="0"/>
              </a:rPr>
              <a:t>Точность</a:t>
            </a:r>
          </a:p>
          <a:p>
            <a:pPr eaLnBrk="1" hangingPunct="1"/>
            <a:r>
              <a:rPr lang="ru-RU" sz="3600" i="1" smtClean="0">
                <a:latin typeface="Arial Narrow" pitchFamily="34" charset="0"/>
                <a:cs typeface="Arial" charset="0"/>
              </a:rPr>
              <a:t>Логичность</a:t>
            </a:r>
          </a:p>
          <a:p>
            <a:pPr eaLnBrk="1" hangingPunct="1"/>
            <a:r>
              <a:rPr lang="ru-RU" sz="3600" i="1" smtClean="0">
                <a:latin typeface="Arial Narrow" pitchFamily="34" charset="0"/>
                <a:cs typeface="Arial" charset="0"/>
              </a:rPr>
              <a:t>Чистота</a:t>
            </a:r>
          </a:p>
          <a:p>
            <a:pPr eaLnBrk="1" hangingPunct="1"/>
            <a:r>
              <a:rPr lang="ru-RU" sz="3600" i="1" smtClean="0">
                <a:latin typeface="Arial Narrow" pitchFamily="34" charset="0"/>
                <a:cs typeface="Arial" charset="0"/>
              </a:rPr>
              <a:t>Выразительность </a:t>
            </a:r>
          </a:p>
          <a:p>
            <a:pPr eaLnBrk="1" hangingPunct="1"/>
            <a:r>
              <a:rPr lang="ru-RU" sz="3600" i="1" smtClean="0">
                <a:latin typeface="Arial Narrow" pitchFamily="34" charset="0"/>
                <a:cs typeface="Arial" charset="0"/>
              </a:rPr>
              <a:t>Богатство </a:t>
            </a:r>
          </a:p>
          <a:p>
            <a:pPr eaLnBrk="1" hangingPunct="1"/>
            <a:r>
              <a:rPr lang="ru-RU" sz="3600" i="1" smtClean="0">
                <a:latin typeface="Arial Narrow" pitchFamily="34" charset="0"/>
                <a:cs typeface="Arial" charset="0"/>
              </a:rPr>
              <a:t>Уместность</a:t>
            </a:r>
          </a:p>
        </p:txBody>
      </p:sp>
    </p:spTree>
  </p:cSld>
  <p:clrMapOvr>
    <a:masterClrMapping/>
  </p:clrMapOvr>
  <p:transition spd="slow">
    <p:diamond/>
  </p:transition>
  <p:timing>
    <p:tnLst>
      <p:par>
        <p:cTn id="1" dur="indefinite" restart="never" nodeType="tmRoot"/>
      </p:par>
    </p:tnLst>
  </p:timing>
</p:sld>
</file>

<file path=ppt/theme/theme1.xml><?xml version="1.0" encoding="utf-8"?>
<a:theme xmlns:a="http://schemas.openxmlformats.org/drawingml/2006/main" name="Легкий дым">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1392</TotalTime>
  <Words>538</Words>
  <Application>Microsoft Office PowerPoint</Application>
  <PresentationFormat>Произвольный</PresentationFormat>
  <Paragraphs>59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Легкий дым</vt:lpstr>
      <vt:lpstr>«Этика в дошкольном учреждении» </vt:lpstr>
      <vt:lpstr>Слайд 2</vt:lpstr>
      <vt:lpstr>Внешность – это  визитная карточка человека!</vt:lpstr>
      <vt:lpstr>Слайд 4</vt:lpstr>
      <vt:lpstr>Слайд 5</vt:lpstr>
      <vt:lpstr>Слайд 6</vt:lpstr>
      <vt:lpstr>Важнейшим элементом стиля учреждения является культура речи сотрудников</vt:lpstr>
      <vt:lpstr>Педагогическое общение –  это профессиональное, деловое общение, имеющее определенные цели.  С его помощью устанавливается взаимопонимание с коллегами, родителями, детьми.</vt:lpstr>
      <vt:lpstr>Требования к речи педагога:</vt:lpstr>
      <vt:lpstr>Слайд 10</vt:lpstr>
      <vt:lpstr>.  Взаимоотношения с коллегами основываются на признании профессионализма, интересе и совместной деятельности для достижения лучших результатов, корректном общении, уважении чужой точки зрения.        Для благоприятного климата в коллективе необходимо обеспечивать педагогам условия для профессионального роста, удовлетворять потребности, вырабатывать совместные решения. </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«Педагогическая этика общения»</dc:title>
  <dc:creator>XTreme.ws</dc:creator>
  <cp:lastModifiedBy>Андрей</cp:lastModifiedBy>
  <cp:revision>47</cp:revision>
  <dcterms:created xsi:type="dcterms:W3CDTF">2015-02-27T06:33:38Z</dcterms:created>
  <dcterms:modified xsi:type="dcterms:W3CDTF">2017-05-02T16:05:56Z</dcterms:modified>
</cp:coreProperties>
</file>