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94660"/>
  </p:normalViewPr>
  <p:slideViewPr>
    <p:cSldViewPr>
      <p:cViewPr varScale="1">
        <p:scale>
          <a:sx n="70" d="100"/>
          <a:sy n="70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303393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00B0F0"/>
                </a:solidFill>
              </a:rPr>
              <a:t>Презентация.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Путешествие  в страну Чукоккала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р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429000"/>
            <a:ext cx="4170192" cy="3429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112012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973836"/>
            <a:ext cx="6242304" cy="468172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2012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6242304" cy="468172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3174" y="685800"/>
            <a:ext cx="4391025" cy="5715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242304" cy="4681728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457200"/>
            <a:ext cx="4705350" cy="5715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935736"/>
            <a:ext cx="6702552" cy="508406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778752" cy="51221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685800"/>
            <a:ext cx="4953000" cy="55626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73836"/>
            <a:ext cx="7315200" cy="5122164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112012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97636"/>
            <a:ext cx="7391400" cy="527456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Литературные произведения К.И.Чуковского сопровождают ребенка с первых лет его жизни и выступают перед ним в единстве содержания и художественной формы.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        В старшем дошкольном возрасте дети способны понимать идею, содержание и выразительные средства языка, осознавать переносное значение слов и словосочетаний. Дети могут различать жанры литературных произведений и некоторые специфические особенности каждого жанра.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       Анализ сказок К.Чуковского позволяет детям понять и почувствовать их глубокое идейное содержание и художественные достоинства; поэтические образы привлекают детское внимание, надолго запоминаются. Книги К.И.Чуковского пронизаны гуманизмом, верой в победу добра и справедливости, в торжество правды.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       Его герои: добрый доктор Айболит, герой Ваня Васильчиков, бесстрашный Бибигон, крокодил, удалой комарик – вызывают сочувствие детей, помогают воспитывать у них положительные качества, без назидательности высмеивается неряшливость, трусость, зазнайство.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       Реализация данного педагогического проекта обеспечит психологическое формирование читателя в дошкольнике. А увлекательное общение с творчеством К.И.Чуковского будет способствовать развитию интереса к книге, что будет являться неотъемлемой частью системы образования дошкольников на этапе становления современной личности.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2012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35736"/>
            <a:ext cx="7010400" cy="508406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2012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821436"/>
            <a:ext cx="6858000" cy="5045964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ш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3276600" cy="4191000"/>
          </a:xfrm>
        </p:spPr>
      </p:pic>
      <p:pic>
        <p:nvPicPr>
          <p:cNvPr id="6" name="Содержимое 5" descr="поли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015740" cy="3352800"/>
          </a:xfrm>
        </p:spPr>
      </p:pic>
      <p:sp>
        <p:nvSpPr>
          <p:cNvPr id="7" name="TextBox 6"/>
          <p:cNvSpPr txBox="1"/>
          <p:nvPr/>
        </p:nvSpPr>
        <p:spPr>
          <a:xfrm>
            <a:off x="1219200" y="5486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Юсупова Маша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02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Каретникова Полина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r>
              <a:rPr lang="ru-RU" dirty="0"/>
              <a:t>Автор: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Курышева Антонина Анатольевна</a:t>
            </a:r>
            <a:r>
              <a:rPr lang="ru-RU" dirty="0" smtClean="0"/>
              <a:t>,                                         воспитатель высшей категории</a:t>
            </a: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 smtClean="0"/>
              <a:t>МДОУ «Детский сад №70» г</a:t>
            </a:r>
            <a:r>
              <a:rPr lang="ru-RU" dirty="0"/>
              <a:t>. </a:t>
            </a:r>
            <a:r>
              <a:rPr lang="ru-RU" dirty="0" smtClean="0"/>
              <a:t>Энгельса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5" name="Рисунок 4" descr="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928934"/>
            <a:ext cx="221457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d18ecc3a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9" y="2928934"/>
            <a:ext cx="2500330" cy="2809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Целенаправленное общение старшего дошкольника с книгами К.И.Чуковского доставляющее ребенку удовольствие, будет вызывать интерес, помогающий приобретать знания, стимулирующий работу ума и души. Показывая ребенку смысл и глубину содержания произведений К.И.Чуковского, увлекая его процессом чтения общения с книгой, можно сделать так, чтобы чтение постепенно становилось ведущей деятельностью. Изучение литературных произведений. К.И.Чуковского способствует формированию литературного вкуса, расширяет кругозор ребенка, обогащает спектр личностных особенностей. Родители воспитанников наряду с детьми являются активными действующими лицами.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Гипотеза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2484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Участники проекта: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Дети подготовительной группы, родители, педагоги детского сада.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Целями</a:t>
            </a:r>
            <a:r>
              <a:rPr lang="ru-RU" sz="1800" b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данного проекта является развитие свободной творческой личности ребёнка, знакомство детей с жизнью и творчеством К.И. Чуковского, закрепление и систематизация знаний сказок и стихов русского писателя.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Исходя из поставленной цели, сформулированы следующие </a:t>
            </a:r>
            <a:r>
              <a:rPr lang="ru-RU" sz="1800" b="1" dirty="0" smtClean="0">
                <a:solidFill>
                  <a:srgbClr val="FFFF00"/>
                </a:solidFill>
              </a:rPr>
              <a:t>задачи</a:t>
            </a:r>
            <a:r>
              <a:rPr lang="ru-RU" sz="1800" dirty="0" smtClean="0">
                <a:solidFill>
                  <a:srgbClr val="FFFF00"/>
                </a:solidFill>
              </a:rPr>
              <a:t>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1. Познакомить детей с жизнью и творчеством К.И.Чуковского.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2. Прививать любовь к его творчеству.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3. Воспитывать у детей чувство сострадания к слабым и беззащитным.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4. На произведениях К.И. Чуковского показать, что добро побеждает зло.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5. Учить понимать занимательность сюжетов сказок К.И. Чуковского, особенность его языка.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6. Формировать у детей устойчивый интерес к чтению, вырабатывать навыки грамотного читателя.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7. Пробуждать у дошкольников желание самостоятельно обращаться к книге, как источнику содержательного и занимательного проведения досуга.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8. Развивать творческие способности дошкольников.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9. Воспитывать патриотические чувства, гордость за великую державу – Россию, в которой мы живём.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334000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 smtClean="0">
                <a:solidFill>
                  <a:schemeClr val="bg1"/>
                </a:solidFill>
              </a:rPr>
              <a:t>«Дети, я сегодня услышала спор детей о том, что всегда ли добро побеждает зло, а вы как думаете?»</a:t>
            </a:r>
          </a:p>
          <a:p>
            <a:r>
              <a:rPr lang="ru-RU" sz="4300" dirty="0" smtClean="0">
                <a:solidFill>
                  <a:schemeClr val="bg1"/>
                </a:solidFill>
              </a:rPr>
              <a:t>Многие дети затруднились ответить на этот вопрос и пришли к выводу, что необходимо узнать о б этом по точнее:</a:t>
            </a:r>
            <a:br>
              <a:rPr lang="ru-RU" sz="4300" dirty="0" smtClean="0">
                <a:solidFill>
                  <a:schemeClr val="bg1"/>
                </a:solidFill>
              </a:rPr>
            </a:br>
            <a:r>
              <a:rPr lang="ru-RU" sz="4300" b="1" dirty="0" smtClean="0">
                <a:solidFill>
                  <a:schemeClr val="bg1"/>
                </a:solidFill>
              </a:rPr>
              <a:t>1.</a:t>
            </a:r>
            <a:r>
              <a:rPr lang="ru-RU" sz="4300" dirty="0" smtClean="0">
                <a:solidFill>
                  <a:schemeClr val="bg1"/>
                </a:solidFill>
              </a:rPr>
              <a:t> Чтение произведений К.И.Чуковского</a:t>
            </a:r>
            <a:br>
              <a:rPr lang="ru-RU" sz="4300" dirty="0" smtClean="0">
                <a:solidFill>
                  <a:schemeClr val="bg1"/>
                </a:solidFill>
              </a:rPr>
            </a:br>
            <a:r>
              <a:rPr lang="ru-RU" sz="4300" b="1" dirty="0" smtClean="0">
                <a:solidFill>
                  <a:schemeClr val="bg1"/>
                </a:solidFill>
              </a:rPr>
              <a:t>2.</a:t>
            </a:r>
            <a:r>
              <a:rPr lang="ru-RU" sz="4300" dirty="0" smtClean="0">
                <a:solidFill>
                  <a:schemeClr val="bg1"/>
                </a:solidFill>
              </a:rPr>
              <a:t> Просмотр мультфильмов по сказкам К.И.Чуковского «Муха-Цокотуха», «Доктор Айболит», «Бармалей».</a:t>
            </a:r>
            <a:br>
              <a:rPr lang="ru-RU" sz="4300" dirty="0" smtClean="0">
                <a:solidFill>
                  <a:schemeClr val="bg1"/>
                </a:solidFill>
              </a:rPr>
            </a:br>
            <a:r>
              <a:rPr lang="ru-RU" sz="4300" b="1" dirty="0" smtClean="0">
                <a:solidFill>
                  <a:schemeClr val="bg1"/>
                </a:solidFill>
              </a:rPr>
              <a:t>3.</a:t>
            </a:r>
            <a:r>
              <a:rPr lang="ru-RU" sz="4300" dirty="0" smtClean="0">
                <a:solidFill>
                  <a:schemeClr val="bg1"/>
                </a:solidFill>
              </a:rPr>
              <a:t> Конкурс рисунков «Любимый персонаж» (дети и родители)</a:t>
            </a:r>
            <a:br>
              <a:rPr lang="ru-RU" sz="4300" dirty="0" smtClean="0">
                <a:solidFill>
                  <a:schemeClr val="bg1"/>
                </a:solidFill>
              </a:rPr>
            </a:br>
            <a:r>
              <a:rPr lang="ru-RU" sz="4300" b="1" dirty="0" smtClean="0">
                <a:solidFill>
                  <a:schemeClr val="bg1"/>
                </a:solidFill>
              </a:rPr>
              <a:t>4.</a:t>
            </a:r>
            <a:r>
              <a:rPr lang="ru-RU" sz="4300" dirty="0" smtClean="0">
                <a:solidFill>
                  <a:schemeClr val="bg1"/>
                </a:solidFill>
              </a:rPr>
              <a:t> Знакомство с творчеством писателя.</a:t>
            </a:r>
            <a:br>
              <a:rPr lang="ru-RU" sz="4300" dirty="0" smtClean="0">
                <a:solidFill>
                  <a:schemeClr val="bg1"/>
                </a:solidFill>
              </a:rPr>
            </a:br>
            <a:r>
              <a:rPr lang="ru-RU" sz="4300" b="1" dirty="0" smtClean="0">
                <a:solidFill>
                  <a:schemeClr val="bg1"/>
                </a:solidFill>
              </a:rPr>
              <a:t>5.</a:t>
            </a:r>
            <a:r>
              <a:rPr lang="ru-RU" sz="4300" dirty="0" smtClean="0">
                <a:solidFill>
                  <a:schemeClr val="bg1"/>
                </a:solidFill>
              </a:rPr>
              <a:t> Экскурсии в детскую городскую библиотеку.</a:t>
            </a:r>
            <a:br>
              <a:rPr lang="ru-RU" sz="4300" dirty="0" smtClean="0">
                <a:solidFill>
                  <a:schemeClr val="bg1"/>
                </a:solidFill>
              </a:rPr>
            </a:br>
            <a:endParaRPr lang="ru-RU" sz="4300" dirty="0" smtClean="0">
              <a:solidFill>
                <a:schemeClr val="bg1"/>
              </a:solidFill>
            </a:endParaRPr>
          </a:p>
          <a:p>
            <a:r>
              <a:rPr lang="ru-RU" sz="4300" b="1" dirty="0" smtClean="0">
                <a:solidFill>
                  <a:srgbClr val="FFFF00"/>
                </a:solidFill>
              </a:rPr>
              <a:t>Продукт детской деятельности:</a:t>
            </a:r>
            <a:r>
              <a:rPr lang="ru-RU" sz="4300" b="1" dirty="0" smtClean="0">
                <a:solidFill>
                  <a:schemeClr val="bg1"/>
                </a:solidFill>
              </a:rPr>
              <a:t> </a:t>
            </a:r>
            <a:r>
              <a:rPr lang="ru-RU" sz="4300" dirty="0" smtClean="0">
                <a:solidFill>
                  <a:schemeClr val="bg1"/>
                </a:solidFill>
              </a:rPr>
              <a:t>(критерии оценки осуществления проекта)</a:t>
            </a:r>
          </a:p>
          <a:p>
            <a:pPr lvl="0"/>
            <a:r>
              <a:rPr lang="ru-RU" sz="4300" dirty="0" smtClean="0">
                <a:solidFill>
                  <a:schemeClr val="bg1"/>
                </a:solidFill>
              </a:rPr>
              <a:t>Создание альбомов детских работ “Сказки дедушки Корнея”;</a:t>
            </a:r>
          </a:p>
          <a:p>
            <a:pPr lvl="0"/>
            <a:r>
              <a:rPr lang="ru-RU" sz="4300" dirty="0" smtClean="0">
                <a:solidFill>
                  <a:schemeClr val="bg1"/>
                </a:solidFill>
              </a:rPr>
              <a:t>Дидактические игры “Сказки К.И.Чуковского”;</a:t>
            </a:r>
          </a:p>
          <a:p>
            <a:pPr lvl="0"/>
            <a:r>
              <a:rPr lang="ru-RU" sz="4300" dirty="0" smtClean="0">
                <a:solidFill>
                  <a:schemeClr val="bg1"/>
                </a:solidFill>
              </a:rPr>
              <a:t>Макет “Айболит спешит на помощь!”;</a:t>
            </a:r>
          </a:p>
          <a:p>
            <a:pPr lvl="0"/>
            <a:r>
              <a:rPr lang="ru-RU" sz="4300" dirty="0" smtClean="0">
                <a:solidFill>
                  <a:schemeClr val="bg1"/>
                </a:solidFill>
              </a:rPr>
              <a:t>Выставки детских рисунков: “Мой любимый герой (из сказок К.И.Чуковского)” “Советы доктора Айболита”;</a:t>
            </a:r>
          </a:p>
          <a:p>
            <a:r>
              <a:rPr lang="ru-RU" sz="4300" b="1" dirty="0" smtClean="0">
                <a:solidFill>
                  <a:srgbClr val="FFFF00"/>
                </a:solidFill>
              </a:rPr>
              <a:t>Тип проекта:</a:t>
            </a:r>
            <a:r>
              <a:rPr lang="ru-RU" sz="4300" dirty="0" smtClean="0">
                <a:solidFill>
                  <a:schemeClr val="bg1"/>
                </a:solidFill>
              </a:rPr>
              <a:t> познавательно-творческий</a:t>
            </a:r>
          </a:p>
          <a:p>
            <a:r>
              <a:rPr lang="ru-RU" sz="4300" b="1" dirty="0" smtClean="0">
                <a:solidFill>
                  <a:srgbClr val="FFFF00"/>
                </a:solidFill>
              </a:rPr>
              <a:t>Срок реализации:</a:t>
            </a:r>
            <a:r>
              <a:rPr lang="ru-RU" sz="4300" b="1" dirty="0" smtClean="0">
                <a:solidFill>
                  <a:schemeClr val="bg1"/>
                </a:solidFill>
              </a:rPr>
              <a:t> </a:t>
            </a:r>
            <a:r>
              <a:rPr lang="ru-RU" sz="4300" dirty="0" smtClean="0">
                <a:solidFill>
                  <a:schemeClr val="bg1"/>
                </a:solidFill>
              </a:rPr>
              <a:t>три месяца (сентябрь, октябрь, ноябрь).</a:t>
            </a:r>
          </a:p>
          <a:p>
            <a:r>
              <a:rPr lang="ru-RU" sz="4300" b="1" dirty="0" smtClean="0">
                <a:solidFill>
                  <a:srgbClr val="FFFF00"/>
                </a:solidFill>
              </a:rPr>
              <a:t>Предварительная работа:</a:t>
            </a:r>
            <a:r>
              <a:rPr lang="ru-RU" sz="4300" b="1" dirty="0" smtClean="0">
                <a:solidFill>
                  <a:schemeClr val="bg1"/>
                </a:solidFill>
              </a:rPr>
              <a:t> </a:t>
            </a:r>
            <a:r>
              <a:rPr lang="ru-RU" sz="4300" dirty="0" smtClean="0">
                <a:solidFill>
                  <a:schemeClr val="bg1"/>
                </a:solidFill>
              </a:rPr>
              <a:t>просмотр иллюстраций и энциклопедий по творчеству Чуковского.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Погружение в проблему (формулировка проблемной ситуации).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Этапы реализации проекта: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1 этап  -  подготовительный.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3050" y="1371600"/>
            <a:ext cx="6610350" cy="4838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2 этап – реализация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609600"/>
            <a:ext cx="6858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9906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проекта «Путешествие в страну «Чукоккала».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Совместное создание рукописной книги родителей и детей.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Подведение итогов.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990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3 этап – обобщающий.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лон.png"/>
          <p:cNvPicPr>
            <a:picLocks noChangeAspect="1"/>
          </p:cNvPicPr>
          <p:nvPr/>
        </p:nvPicPr>
        <p:blipFill>
          <a:blip r:embed="rId2" cstate="print"/>
          <a:srcRect l="2928" t="9341" r="3370" b="11262"/>
          <a:stretch>
            <a:fillRect/>
          </a:stretch>
        </p:blipFill>
        <p:spPr>
          <a:xfrm rot="301068">
            <a:off x="5410200" y="3276600"/>
            <a:ext cx="2743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139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         Презентация. Путешествие  в страну Чукоккала</vt:lpstr>
      <vt:lpstr>       Актуальность </vt:lpstr>
      <vt:lpstr> Гипотеза</vt:lpstr>
      <vt:lpstr>Слайд 4</vt:lpstr>
      <vt:lpstr>Погружение в проблему (формулировка проблемной ситуации). </vt:lpstr>
      <vt:lpstr>Этапы реализации проекта: 1 этап  -  подготовительный. </vt:lpstr>
      <vt:lpstr>2 этап – реализация проекта. </vt:lpstr>
      <vt:lpstr>Слайд 8</vt:lpstr>
      <vt:lpstr>  3 этап – обобщающий.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Презентация. Путешествие  в страну Чукоккала</dc:title>
  <dc:creator>Антонина</dc:creator>
  <cp:lastModifiedBy>Антонина</cp:lastModifiedBy>
  <cp:revision>11</cp:revision>
  <dcterms:created xsi:type="dcterms:W3CDTF">2012-11-27T21:43:18Z</dcterms:created>
  <dcterms:modified xsi:type="dcterms:W3CDTF">2013-12-29T11:13:40Z</dcterms:modified>
</cp:coreProperties>
</file>