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8" r:id="rId2"/>
    <p:sldId id="256" r:id="rId3"/>
    <p:sldId id="280" r:id="rId4"/>
    <p:sldId id="283" r:id="rId5"/>
    <p:sldId id="281" r:id="rId6"/>
    <p:sldId id="282" r:id="rId7"/>
    <p:sldId id="274" r:id="rId8"/>
    <p:sldId id="287" r:id="rId9"/>
    <p:sldId id="286" r:id="rId10"/>
    <p:sldId id="284" r:id="rId11"/>
    <p:sldId id="285" r:id="rId12"/>
    <p:sldId id="294" r:id="rId13"/>
    <p:sldId id="292" r:id="rId14"/>
    <p:sldId id="293" r:id="rId15"/>
    <p:sldId id="269" r:id="rId16"/>
    <p:sldId id="273" r:id="rId17"/>
    <p:sldId id="257" r:id="rId18"/>
    <p:sldId id="266" r:id="rId19"/>
    <p:sldId id="259" r:id="rId20"/>
    <p:sldId id="261" r:id="rId21"/>
    <p:sldId id="262" r:id="rId22"/>
    <p:sldId id="288" r:id="rId23"/>
    <p:sldId id="263" r:id="rId24"/>
    <p:sldId id="289" r:id="rId25"/>
    <p:sldId id="290" r:id="rId26"/>
    <p:sldId id="291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 varScale="1">
        <p:scale>
          <a:sx n="71" d="100"/>
          <a:sy n="71" d="100"/>
        </p:scale>
        <p:origin x="-4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BEC62B-F46C-41EF-8D6F-BADC8E6E20BF}" type="datetimeFigureOut">
              <a:rPr lang="ru-RU" smtClean="0"/>
              <a:pPr>
                <a:defRPr/>
              </a:pPr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4F7CA3-3EFB-4E7F-91C2-7CFD60BEC0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7C13-A464-424B-A446-E8CA5C9369E8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9ACD-CBD4-4D0F-A015-CF77F0F3F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7C13-A464-424B-A446-E8CA5C9369E8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9ACD-CBD4-4D0F-A015-CF77F0F3F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909F3A-7591-40E1-8D9C-A4C90E4DC2FE}" type="datetimeFigureOut">
              <a:rPr lang="ru-RU" smtClean="0"/>
              <a:pPr>
                <a:defRPr/>
              </a:pPr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00A2D-8CB7-45BC-BF4A-69AA8693E1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7C13-A464-424B-A446-E8CA5C9369E8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9ACD-CBD4-4D0F-A015-CF77F0F3F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7C13-A464-424B-A446-E8CA5C9369E8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9ACD-CBD4-4D0F-A015-CF77F0F3F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14A921-AD25-4598-843D-8182FD8CEF4A}" type="datetimeFigureOut">
              <a:rPr lang="ru-RU" smtClean="0"/>
              <a:pPr>
                <a:defRPr/>
              </a:pPr>
              <a:t>16.11.2016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4425A-8447-4F50-8044-18D2364E87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919705-25D3-49A5-B5DF-4BF32E818693}" type="datetimeFigureOut">
              <a:rPr lang="ru-RU" smtClean="0"/>
              <a:pPr>
                <a:defRPr/>
              </a:pPr>
              <a:t>16.11.2016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11C65-6B35-4853-8E84-1746DF0D9D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1A822D-63C3-4C44-AAC6-2F7E1BD51064}" type="datetimeFigureOut">
              <a:rPr lang="ru-RU" smtClean="0"/>
              <a:pPr>
                <a:defRPr/>
              </a:pPr>
              <a:t>16.11.2016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F9E83-3D29-4988-B8D2-62AF23FC7A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7AB247-9ED8-4BCA-9B03-2FAA2517D6CD}" type="datetimeFigureOut">
              <a:rPr lang="ru-RU" smtClean="0"/>
              <a:pPr>
                <a:defRPr/>
              </a:pPr>
              <a:t>16.11.2016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897AE-92F9-4858-8DD9-ABA5BD4562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DD5AFA-D3F1-4AAA-9265-1B690523DB9B}" type="datetimeFigureOut">
              <a:rPr lang="ru-RU" smtClean="0"/>
              <a:pPr>
                <a:defRPr/>
              </a:pPr>
              <a:t>16.11.2016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1C398-C95D-4317-A485-1ED9824A4A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9257C13-A464-424B-A446-E8CA5C9369E8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FCB9ACD-CBD4-4D0F-A015-CF77F0F3F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package" Target="../embeddings/_________Microsoft_Word1.doc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7772400" cy="1470025"/>
          </a:xfrm>
        </p:spPr>
        <p:txBody>
          <a:bodyPr>
            <a:scene3d>
              <a:camera prst="perspectiveContrastingRightFacing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Творческий проект 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«школьный участок»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284984"/>
            <a:ext cx="7776864" cy="201622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Кузнецова </a:t>
            </a:r>
            <a:r>
              <a:rPr lang="ru-RU" sz="2800" b="1" dirty="0" smtClean="0">
                <a:solidFill>
                  <a:schemeClr val="bg1"/>
                </a:solidFill>
              </a:rPr>
              <a:t>Елена Владимировна, 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учитель технологии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МОУ «Школа №2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р.п. Новые </a:t>
            </a:r>
            <a:r>
              <a:rPr lang="ru-RU" sz="2800" b="1" dirty="0" smtClean="0">
                <a:solidFill>
                  <a:schemeClr val="bg1"/>
                </a:solidFill>
              </a:rPr>
              <a:t>Бурасы </a:t>
            </a:r>
            <a:r>
              <a:rPr lang="ru-RU" sz="2800" b="1" dirty="0" err="1" smtClean="0">
                <a:solidFill>
                  <a:schemeClr val="bg1"/>
                </a:solidFill>
              </a:rPr>
              <a:t>Новобурасского</a:t>
            </a:r>
            <a:r>
              <a:rPr lang="ru-RU" sz="2800" b="1" dirty="0" smtClean="0">
                <a:solidFill>
                  <a:schemeClr val="bg1"/>
                </a:solidFill>
              </a:rPr>
              <a:t> района </a:t>
            </a:r>
            <a:r>
              <a:rPr lang="ru-RU" sz="2800" b="1" dirty="0" smtClean="0">
                <a:solidFill>
                  <a:schemeClr val="bg1"/>
                </a:solidFill>
              </a:rPr>
              <a:t>Саратовской области»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332656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Схема клумбы многолетников</a:t>
            </a:r>
            <a:endParaRPr lang="ru-RU" sz="2400" dirty="0">
              <a:latin typeface="Times New Roman"/>
              <a:ea typeface="Times New Roman"/>
            </a:endParaRPr>
          </a:p>
          <a:p>
            <a:pPr indent="34226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Это схема клумбы многолетников для солнечного места, которая будет радовать глаз живописным цветением уже в первый год (рис. 2,3).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4" name="Picture 2" descr="Прикрепленно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065494" cy="414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92280" y="6025202"/>
            <a:ext cx="1575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26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(рис. </a:t>
            </a:r>
            <a:r>
              <a:rPr lang="ru-RU" sz="2400" dirty="0" smtClean="0">
                <a:latin typeface="Times New Roman"/>
                <a:ea typeface="Times New Roman"/>
              </a:rPr>
              <a:t>2).</a:t>
            </a:r>
            <a:endParaRPr lang="ru-RU" sz="2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27114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рикрепленно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64704"/>
            <a:ext cx="4869491" cy="447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731" y="1"/>
            <a:ext cx="379020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На заднем плане двулетняя шток-роза «</a:t>
            </a:r>
            <a:r>
              <a:rPr lang="ru-RU" dirty="0" err="1">
                <a:latin typeface="Times New Roman"/>
                <a:ea typeface="Times New Roman"/>
              </a:rPr>
              <a:t>Pleniflora</a:t>
            </a:r>
            <a:r>
              <a:rPr lang="ru-RU" dirty="0">
                <a:latin typeface="Times New Roman"/>
                <a:ea typeface="Times New Roman"/>
              </a:rPr>
              <a:t>» (1) - желтая, красная и белая - вместе с подсолнечником </a:t>
            </a:r>
            <a:r>
              <a:rPr lang="ru-RU" dirty="0" err="1">
                <a:latin typeface="Times New Roman"/>
                <a:ea typeface="Times New Roman"/>
              </a:rPr>
              <a:t>десятилепестным</a:t>
            </a:r>
            <a:r>
              <a:rPr lang="ru-RU" dirty="0">
                <a:latin typeface="Times New Roman"/>
                <a:ea typeface="Times New Roman"/>
              </a:rPr>
              <a:t> '</a:t>
            </a:r>
            <a:r>
              <a:rPr lang="ru-RU" dirty="0" err="1">
                <a:latin typeface="Times New Roman"/>
                <a:ea typeface="Times New Roman"/>
              </a:rPr>
              <a:t>Capenoch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Star</a:t>
            </a:r>
            <a:r>
              <a:rPr lang="ru-RU" dirty="0">
                <a:latin typeface="Times New Roman"/>
                <a:ea typeface="Times New Roman"/>
              </a:rPr>
              <a:t>' (2), украшенным многочисленными соцветиями-корзинками. </a:t>
            </a:r>
            <a:endParaRPr lang="ru-RU" sz="1600" dirty="0">
              <a:latin typeface="Times New Roman"/>
              <a:ea typeface="Times New Roman"/>
            </a:endParaRPr>
          </a:p>
          <a:p>
            <a:pPr indent="342265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Мак исландский (3) подхватывает эстафету красок шток-розы и передает ее зверобою непахучему (4).</a:t>
            </a:r>
            <a:endParaRPr lang="ru-RU" sz="1600" dirty="0">
              <a:latin typeface="Times New Roman"/>
              <a:ea typeface="Times New Roman"/>
            </a:endParaRPr>
          </a:p>
          <a:p>
            <a:pPr indent="342265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Вьется по клумбе багряная лента из лобелии кардинальской (5). Котовник </a:t>
            </a:r>
            <a:r>
              <a:rPr lang="ru-RU" dirty="0" err="1">
                <a:latin typeface="Times New Roman"/>
                <a:ea typeface="Times New Roman"/>
              </a:rPr>
              <a:t>Фассена</a:t>
            </a:r>
            <a:r>
              <a:rPr lang="ru-RU" dirty="0">
                <a:latin typeface="Times New Roman"/>
                <a:ea typeface="Times New Roman"/>
              </a:rPr>
              <a:t> (6), колокольчик </a:t>
            </a:r>
            <a:r>
              <a:rPr lang="ru-RU" dirty="0" err="1">
                <a:latin typeface="Times New Roman"/>
                <a:ea typeface="Times New Roman"/>
              </a:rPr>
              <a:t>Посхарского</a:t>
            </a:r>
            <a:r>
              <a:rPr lang="ru-RU" dirty="0">
                <a:latin typeface="Times New Roman"/>
                <a:ea typeface="Times New Roman"/>
              </a:rPr>
              <a:t> (7) и </a:t>
            </a:r>
            <a:r>
              <a:rPr lang="ru-RU" dirty="0" err="1">
                <a:latin typeface="Times New Roman"/>
                <a:ea typeface="Times New Roman"/>
              </a:rPr>
              <a:t>катананхе</a:t>
            </a:r>
            <a:r>
              <a:rPr lang="ru-RU" dirty="0">
                <a:latin typeface="Times New Roman"/>
                <a:ea typeface="Times New Roman"/>
              </a:rPr>
              <a:t> голубая (8) расставляют лилово-голубые акценты. </a:t>
            </a:r>
            <a:endParaRPr lang="ru-RU" sz="1600" dirty="0">
              <a:latin typeface="Times New Roman"/>
              <a:ea typeface="Times New Roman"/>
            </a:endParaRPr>
          </a:p>
          <a:p>
            <a:pPr indent="342265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Быстро зацветет и надолго украсит клумбу гравилат «</a:t>
            </a:r>
            <a:r>
              <a:rPr lang="ru-RU" dirty="0" err="1">
                <a:latin typeface="Times New Roman"/>
                <a:ea typeface="Times New Roman"/>
              </a:rPr>
              <a:t>Feuerbal</a:t>
            </a:r>
            <a:r>
              <a:rPr lang="ru-RU" dirty="0">
                <a:latin typeface="Times New Roman"/>
                <a:ea typeface="Times New Roman"/>
              </a:rPr>
              <a:t>» (9), а вот очиток «</a:t>
            </a:r>
            <a:r>
              <a:rPr lang="ru-RU" dirty="0" err="1">
                <a:latin typeface="Times New Roman"/>
                <a:ea typeface="Times New Roman"/>
              </a:rPr>
              <a:t>Matrona</a:t>
            </a:r>
            <a:r>
              <a:rPr lang="ru-RU" dirty="0">
                <a:latin typeface="Times New Roman"/>
                <a:ea typeface="Times New Roman"/>
              </a:rPr>
              <a:t>» (10) прибережет свою красоту до осени. </a:t>
            </a:r>
            <a:r>
              <a:rPr lang="ru-RU" dirty="0" err="1">
                <a:latin typeface="Times New Roman"/>
                <a:ea typeface="Times New Roman"/>
              </a:rPr>
              <a:t>Гейхера</a:t>
            </a:r>
            <a:r>
              <a:rPr lang="ru-RU" dirty="0">
                <a:latin typeface="Times New Roman"/>
                <a:ea typeface="Times New Roman"/>
              </a:rPr>
              <a:t> кроваво-красная (11) продолжает украшать клумбу и после цветения - своими листьями.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55601" y="5253304"/>
            <a:ext cx="17501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42265"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(рис. 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3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354517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Подбор растений для альпийской горки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3555" name="Picture 3" descr="C:\Users\user\Desktop\Озелинение конкурс\IMG_00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214554"/>
            <a:ext cx="5143536" cy="385585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Всходы рассады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Содержимое 4" descr="SAM_5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571612"/>
            <a:ext cx="5988073" cy="449105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675724"/>
            <a:ext cx="3286148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Подготовка почты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Содержимое 4" descr="DSC_07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4678" y="2428868"/>
            <a:ext cx="5572164" cy="3714776"/>
          </a:xfrm>
        </p:spPr>
      </p:pic>
      <p:pic>
        <p:nvPicPr>
          <p:cNvPr id="22531" name="Picture 3" descr="C:\Users\user\Desktop\Озелинение конкурс\DSC_07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56"/>
            <a:ext cx="4816464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122" name="Picture 2" descr="D:\Мама\АААААА\Участок\IMG_0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36" y="1629667"/>
            <a:ext cx="6335783" cy="47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61124" y="275656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8194" name="Picture 2" descr="D:\Мама\АААААА\Участок\IMG_0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392195" cy="55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75656" y="59770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170" name="Picture 2" descr="D:\Мама\АААААА\Участок\IMG_0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62748"/>
            <a:ext cx="7223886" cy="54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146" name="Picture 2" descr="D:\Мама\АААААА\Участок\IMG_0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152482" cy="5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17447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218" name="Picture 2" descr="D:\Мама\АААААА\Участок\IMG_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440165" cy="557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ама\АААААА\IMG_1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" y="-6513"/>
            <a:ext cx="9192395" cy="68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9769" y="188640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ru-RU" sz="3600" b="1" dirty="0" smtClean="0">
                <a:solidFill>
                  <a:srgbClr val="FFFF00"/>
                </a:solidFill>
              </a:rPr>
              <a:t>Летнее настроение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 или 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как оформить школьный участок.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75566" y="31514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242" name="Picture 2" descr="D:\Мама\АААААА\Участок\IMG_0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524594" cy="56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1266" name="Picture 2" descr="D:\Мама\АААААА\IMG_1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167894" cy="53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476671"/>
            <a:ext cx="5960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Презентация результата</a:t>
            </a:r>
          </a:p>
        </p:txBody>
      </p:sp>
      <p:pic>
        <p:nvPicPr>
          <p:cNvPr id="12290" name="Picture 2" descr="D:\Мама\АААААА\IMG_1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71750"/>
            <a:ext cx="7025729" cy="526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1780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31514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3314" name="Picture 2" descr="D:\Мама\АААААА\IMG_1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164288" cy="537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447"/>
            <a:ext cx="7125113" cy="924475"/>
          </a:xfrm>
        </p:spPr>
        <p:txBody>
          <a:bodyPr/>
          <a:lstStyle/>
          <a:p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</a:p>
        </p:txBody>
      </p:sp>
      <p:pic>
        <p:nvPicPr>
          <p:cNvPr id="14338" name="Picture 2" descr="D:\Мама\АААААА\IMG_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295978" cy="547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49313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836712"/>
            <a:ext cx="3312368" cy="1512168"/>
          </a:xfrm>
        </p:spPr>
        <p:txBody>
          <a:bodyPr/>
          <a:lstStyle/>
          <a:p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5362" name="Picture 2" descr="D:\Мама\АААААА\IMG_1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675"/>
            <a:ext cx="5076056" cy="67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9306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115" y="188640"/>
            <a:ext cx="7125113" cy="924475"/>
          </a:xfrm>
        </p:spPr>
        <p:txBody>
          <a:bodyPr/>
          <a:lstStyle/>
          <a:p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</a:p>
        </p:txBody>
      </p:sp>
      <p:pic>
        <p:nvPicPr>
          <p:cNvPr id="16386" name="Picture 2" descr="D:\Мама\АААААА\IMG_1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3"/>
            <a:ext cx="7080559" cy="531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9077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Источники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    Фото авторов (Курсанова Алина, Задоров  Илья, </a:t>
            </a:r>
            <a:r>
              <a:rPr lang="ru-RU" sz="2400" dirty="0" err="1" smtClean="0">
                <a:solidFill>
                  <a:schemeClr val="tx1"/>
                </a:solidFill>
                <a:latin typeface="+mj-lt"/>
              </a:rPr>
              <a:t>Симакина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 Алина, </a:t>
            </a:r>
            <a:r>
              <a:rPr lang="ru-RU" sz="2400" dirty="0" err="1" smtClean="0">
                <a:solidFill>
                  <a:schemeClr val="tx1"/>
                </a:solidFill>
                <a:latin typeface="+mj-lt"/>
              </a:rPr>
              <a:t>Симакина</a:t>
            </a:r>
            <a:r>
              <a:rPr lang="ru-RU" sz="2400" smtClean="0">
                <a:solidFill>
                  <a:schemeClr val="tx1"/>
                </a:solidFill>
                <a:latin typeface="+mj-lt"/>
              </a:rPr>
              <a:t> Яна)</a:t>
            </a:r>
            <a:endParaRPr lang="ru-RU" sz="24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2088232" cy="924475"/>
          </a:xfrm>
        </p:spPr>
        <p:txBody>
          <a:bodyPr/>
          <a:lstStyle/>
          <a:p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Цель: 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472608"/>
          </a:xfrm>
        </p:spPr>
        <p:txBody>
          <a:bodyPr>
            <a:normAutofit fontScale="92500"/>
          </a:bodyPr>
          <a:lstStyle/>
          <a:p>
            <a:endParaRPr lang="ru-RU" i="1" dirty="0" smtClean="0"/>
          </a:p>
          <a:p>
            <a:pPr lvl="0"/>
            <a:r>
              <a:rPr lang="ru-RU" sz="2400" dirty="0"/>
              <a:t> </a:t>
            </a:r>
            <a:r>
              <a:rPr lang="ru-RU" sz="2400" b="1" dirty="0"/>
              <a:t>Озеленение и благоустройство пришкольного участка.            </a:t>
            </a:r>
          </a:p>
          <a:p>
            <a:r>
              <a:rPr lang="ru-RU" sz="2400" b="1" dirty="0"/>
              <a:t>Задачи проекта:</a:t>
            </a:r>
          </a:p>
          <a:p>
            <a:pPr lvl="0"/>
            <a:r>
              <a:rPr lang="ru-RU" sz="2400" b="1" dirty="0"/>
              <a:t>Обследовать состояние участка.</a:t>
            </a:r>
          </a:p>
          <a:p>
            <a:pPr lvl="0"/>
            <a:r>
              <a:rPr lang="ru-RU" sz="2400" b="1" dirty="0"/>
              <a:t>Разработать эскизное проектирование школьного двора.</a:t>
            </a:r>
          </a:p>
          <a:p>
            <a:pPr lvl="0"/>
            <a:r>
              <a:rPr lang="ru-RU" sz="2400" b="1" dirty="0"/>
              <a:t>Произвести расчеты и составить смету проекта.</a:t>
            </a:r>
          </a:p>
          <a:p>
            <a:pPr lvl="0"/>
            <a:r>
              <a:rPr lang="ru-RU" sz="2400" b="1" dirty="0"/>
              <a:t>Изучить ассортимент </a:t>
            </a:r>
            <a:r>
              <a:rPr lang="ru-RU" sz="2400" b="1" dirty="0" smtClean="0"/>
              <a:t>цветочно – декоративных </a:t>
            </a:r>
            <a:r>
              <a:rPr lang="ru-RU" sz="2400" b="1" dirty="0"/>
              <a:t>растений и способов их использования для озеленения территории.</a:t>
            </a:r>
          </a:p>
          <a:p>
            <a:pPr lvl="0"/>
            <a:r>
              <a:rPr lang="ru-RU" sz="2400" b="1" dirty="0"/>
              <a:t>Улучшение экологического состояния школьного участка.</a:t>
            </a:r>
          </a:p>
          <a:p>
            <a:pPr lvl="0"/>
            <a:r>
              <a:rPr lang="ru-RU" sz="2400" b="1" dirty="0"/>
              <a:t>Сделать выводы исследования</a:t>
            </a:r>
          </a:p>
          <a:p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Аннотация проекта. 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507288" cy="49685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В </a:t>
            </a:r>
            <a:r>
              <a:rPr lang="ru-RU" sz="2400" dirty="0">
                <a:solidFill>
                  <a:srgbClr val="0070C0"/>
                </a:solidFill>
              </a:rPr>
              <a:t>жизни каждого ученика школа – это второй дом.</a:t>
            </a:r>
            <a:r>
              <a:rPr lang="ru-RU" sz="2400" dirty="0">
                <a:solidFill>
                  <a:srgbClr val="7030A0"/>
                </a:solidFill>
              </a:rPr>
              <a:t> Здесь мы проводим всю первую половину дня, учимся, посещаем кружки, отдыхаем на переменах, гуляем во дворе школы.  Ребята нашего класса очень любят школу! Каждому из нас приятно находиться в красивом уютном здании, на благоустроенной пришкольной территории. 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</a:rPr>
              <a:t>Первого сентября школа утопает в цветах… Яркими красками радуют не только букеты, которые принесли ученики, но и цветочные клумбы, разбитые вокруг.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</a:rPr>
              <a:t>В ожидании нового сезона приусадебных  работ мы решили изучить историю возникновения традиций оформления цветников, виды цветущих растений, продумать и выполнить проект, согласно которому в этом году будет возможно благоустройство пришкольной территории.</a:t>
            </a:r>
          </a:p>
          <a:p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676456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В осуществлении проекта можно выделить несколько уровней:</a:t>
            </a:r>
          </a:p>
          <a:p>
            <a:pPr>
              <a:buNone/>
            </a:pPr>
            <a:r>
              <a:rPr lang="ru-RU" sz="1800" dirty="0" smtClean="0"/>
              <a:t>-         общешкольный уровень</a:t>
            </a:r>
          </a:p>
          <a:p>
            <a:pPr>
              <a:buNone/>
            </a:pPr>
            <a:r>
              <a:rPr lang="ru-RU" sz="1800" dirty="0" smtClean="0"/>
              <a:t>-         административный уровень</a:t>
            </a:r>
          </a:p>
          <a:p>
            <a:pPr>
              <a:buNone/>
            </a:pPr>
            <a:r>
              <a:rPr lang="ru-RU" sz="1800" dirty="0" smtClean="0"/>
              <a:t>-         педагогический уровень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</a:rPr>
              <a:t>       Общешкольный уровень</a:t>
            </a:r>
            <a:r>
              <a:rPr lang="ru-RU" sz="1800" dirty="0" smtClean="0"/>
              <a:t> – осуществляется через штаб, который представляет собой выборный орган. Представительство – 1 человек от каждого класса (с 1-11 класс). Начальник штаба выбирается из числа членов штаба открытым голосованием.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</a:rPr>
              <a:t>       Административный уровень</a:t>
            </a:r>
            <a:r>
              <a:rPr lang="ru-RU" sz="1800" dirty="0" smtClean="0">
                <a:solidFill>
                  <a:srgbClr val="0070C0"/>
                </a:solidFill>
              </a:rPr>
              <a:t> </a:t>
            </a:r>
            <a:r>
              <a:rPr lang="ru-RU" sz="1800" dirty="0" smtClean="0"/>
              <a:t>– представляет директор, заместитель директора по ВР </a:t>
            </a:r>
            <a:r>
              <a:rPr lang="ru-RU" dirty="0" err="1" smtClean="0"/>
              <a:t>Л</a:t>
            </a:r>
            <a:r>
              <a:rPr lang="ru-RU" sz="1800" dirty="0" err="1" smtClean="0"/>
              <a:t>учкина</a:t>
            </a:r>
            <a:r>
              <a:rPr lang="ru-RU" sz="1800" dirty="0" smtClean="0"/>
              <a:t> О.И ., заместитель директора по </a:t>
            </a:r>
            <a:r>
              <a:rPr lang="ru-RU" sz="1800" dirty="0" err="1" smtClean="0"/>
              <a:t>хоз.части</a:t>
            </a:r>
            <a:r>
              <a:rPr lang="ru-RU" sz="1800" dirty="0" smtClean="0"/>
              <a:t> </a:t>
            </a:r>
            <a:r>
              <a:rPr lang="ru-RU" dirty="0" smtClean="0"/>
              <a:t>Лазарь А</a:t>
            </a:r>
            <a:r>
              <a:rPr lang="ru-RU" sz="1800" dirty="0" smtClean="0"/>
              <a:t>.Г.</a:t>
            </a:r>
          </a:p>
          <a:p>
            <a:pPr>
              <a:buNone/>
            </a:pPr>
            <a:r>
              <a:rPr lang="ru-RU" sz="1800" b="1" dirty="0" smtClean="0"/>
              <a:t>       </a:t>
            </a:r>
            <a:r>
              <a:rPr lang="ru-RU" sz="1800" b="1" dirty="0" smtClean="0">
                <a:solidFill>
                  <a:srgbClr val="0070C0"/>
                </a:solidFill>
              </a:rPr>
              <a:t>Педагогический уровень</a:t>
            </a:r>
            <a:r>
              <a:rPr lang="ru-RU" sz="1800" dirty="0" smtClean="0"/>
              <a:t> – объединяет работу преподавателей начальной, основной и старшей школы. Учителя начальной школы в рамках урока технология организуют и проводят выполнение проекта учащихся младших классов. На педагогическом уровне основной и старшей школы организуется консультационная работа преподавателей по биологии, географии, технологии по всем вопросам, которые возникают у учащихся в ходе выполнения проекта.</a:t>
            </a:r>
          </a:p>
          <a:p>
            <a:pPr>
              <a:buNone/>
            </a:pPr>
            <a:r>
              <a:rPr lang="ru-RU" sz="1800" dirty="0" smtClean="0"/>
              <a:t>      Классные руководители поддерживают и направляют идеи, выдвигаемые учащимися, помогают их практической реализации.</a:t>
            </a:r>
          </a:p>
          <a:p>
            <a:endParaRPr lang="ru-RU" sz="1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387091" cy="4051437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sz="3200" b="1" dirty="0" smtClean="0">
                <a:solidFill>
                  <a:srgbClr val="0070C0"/>
                </a:solidFill>
              </a:rPr>
              <a:t>Целевая аудитория:</a:t>
            </a:r>
            <a:r>
              <a:rPr lang="ru-RU" sz="3200" b="1" dirty="0" smtClean="0"/>
              <a:t> </a:t>
            </a:r>
            <a:r>
              <a:rPr lang="ru-RU" sz="3200" dirty="0" smtClean="0"/>
              <a:t>учащиеся 1-11 классов.</a:t>
            </a:r>
            <a:br>
              <a:rPr lang="ru-RU" sz="3200" dirty="0" smtClean="0"/>
            </a:br>
            <a:r>
              <a:rPr lang="ru-RU" sz="3200" b="1" dirty="0" smtClean="0">
                <a:solidFill>
                  <a:srgbClr val="0070C0"/>
                </a:solidFill>
              </a:rPr>
              <a:t>Сроки проведения проекта</a:t>
            </a:r>
            <a:r>
              <a:rPr lang="ru-RU" sz="3200" dirty="0" smtClean="0">
                <a:solidFill>
                  <a:srgbClr val="0070C0"/>
                </a:solidFill>
              </a:rPr>
              <a:t>: </a:t>
            </a:r>
            <a:r>
              <a:rPr lang="ru-RU" sz="3200" dirty="0" smtClean="0"/>
              <a:t>с </a:t>
            </a:r>
            <a:r>
              <a:rPr lang="ru-RU" sz="3200" dirty="0"/>
              <a:t>1</a:t>
            </a:r>
            <a:r>
              <a:rPr lang="ru-RU" sz="3200" dirty="0" smtClean="0"/>
              <a:t> мая по 30 сентября 2014 года.</a:t>
            </a:r>
            <a:endParaRPr lang="ru-RU" sz="3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124744"/>
            <a:ext cx="820891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endParaRPr lang="ru-RU" sz="2000" b="1" dirty="0">
              <a:latin typeface="Times New Roman"/>
              <a:ea typeface="Times New Roman"/>
            </a:endParaRP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Во время работы на приусадебном участке необходимо соблюдать правила безопасного труда и техники безопасности.</a:t>
            </a:r>
            <a:endParaRPr lang="ru-RU" sz="2000" dirty="0">
              <a:latin typeface="Times New Roman"/>
              <a:ea typeface="Times New Roman"/>
            </a:endParaRP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Будь осторожен при работе с лопатой и граблями. Опасными являются о</a:t>
            </a:r>
            <a:r>
              <a:rPr lang="ru-RU" sz="2000" b="1" dirty="0">
                <a:latin typeface="Times New Roman"/>
                <a:ea typeface="Times New Roman"/>
              </a:rPr>
              <a:t>стрые кромки рабочих инструментов</a:t>
            </a:r>
            <a:endParaRPr lang="ru-RU" sz="2000" dirty="0">
              <a:latin typeface="Times New Roman"/>
              <a:ea typeface="Times New Roman"/>
            </a:endParaRP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Необходимо работать в перчатках. На голове – косынка или кепка.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Обувь должна быть удобной и непромокаемой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Нельзя пить воду, предназначенную для полива растений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Нельзя пробовать на вкус семена, листья и стебли растений.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При получении травмы (укол, порез, заноза) обратиться к учителю за первой помощью.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86080"/>
            <a:ext cx="849694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>
              <a:lnSpc>
                <a:spcPct val="150000"/>
              </a:lnSpc>
            </a:pPr>
            <a:r>
              <a:rPr lang="ru-RU" sz="2400" b="1" dirty="0">
                <a:solidFill>
                  <a:schemeClr val="accent3"/>
                </a:solidFill>
                <a:latin typeface="Times New Roman"/>
                <a:ea typeface="Times New Roman"/>
              </a:rPr>
              <a:t>Правила работы и техника безопасности </a:t>
            </a:r>
            <a:r>
              <a:rPr lang="ru-RU" sz="2400" b="1" dirty="0" smtClean="0">
                <a:solidFill>
                  <a:schemeClr val="accent3"/>
                </a:solidFill>
                <a:latin typeface="Times New Roman"/>
                <a:ea typeface="Times New Roman"/>
              </a:rPr>
              <a:t>на приусадебном </a:t>
            </a:r>
            <a:r>
              <a:rPr lang="ru-RU" sz="2400" b="1" dirty="0">
                <a:solidFill>
                  <a:schemeClr val="accent3"/>
                </a:solidFill>
                <a:latin typeface="Times New Roman"/>
                <a:ea typeface="Times New Roman"/>
              </a:rPr>
              <a:t>участке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712258"/>
              </p:ext>
            </p:extLst>
          </p:nvPr>
        </p:nvGraphicFramePr>
        <p:xfrm>
          <a:off x="0" y="14068"/>
          <a:ext cx="871296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Документ" r:id="rId4" imgW="6660484" imgH="8633253" progId="Word.Document.12">
                  <p:embed/>
                </p:oleObj>
              </mc:Choice>
              <mc:Fallback>
                <p:oleObj name="Документ" r:id="rId4" imgW="6660484" imgH="8633253" progId="Word.Document.12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068"/>
                        <a:ext cx="8712968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16542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4283968" cy="6309320"/>
          </a:xfrm>
        </p:spPr>
        <p:txBody>
          <a:bodyPr>
            <a:normAutofit fontScale="92500" lnSpcReduction="10000"/>
          </a:bodyPr>
          <a:lstStyle/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i="1" dirty="0">
                <a:latin typeface="Times New Roman"/>
                <a:ea typeface="Times New Roman"/>
              </a:rPr>
              <a:t>Планирование цветников, эскизная проработка</a:t>
            </a:r>
            <a:endParaRPr lang="ru-RU" sz="1600" b="1" i="1" dirty="0">
              <a:latin typeface="Times New Roman"/>
              <a:ea typeface="Times New Roman"/>
            </a:endParaRPr>
          </a:p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endParaRPr lang="ru-RU" sz="1600" b="1" i="1" dirty="0">
              <a:latin typeface="Times New Roman"/>
              <a:ea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Схема цветника вокруг сухого ручья</a:t>
            </a:r>
            <a:endParaRPr lang="ru-RU" sz="1600" dirty="0">
              <a:latin typeface="Times New Roman"/>
              <a:ea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На картинке вы видите один из вариантов оформления сухого ручья. </a:t>
            </a:r>
            <a:endParaRPr lang="ru-RU" sz="1600" dirty="0">
              <a:latin typeface="Times New Roman"/>
              <a:ea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Русло этого сухого ручья заполнено округлой крупной галькой, камни по центру выкрашены в синий цвет. Для украшения русла также используются синие стеклянные шары. Все это вместе, включая и искусно подобранные растения (ассоциирующиеся водой, но хорошо растущие в обычных условиях), создает иллюзию весело журчащего ручейка (рис. 1).</a:t>
            </a:r>
            <a:endParaRPr lang="ru-RU" sz="16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Прикрепленно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b="-20"/>
          <a:stretch>
            <a:fillRect/>
          </a:stretch>
        </p:blipFill>
        <p:spPr bwMode="auto">
          <a:xfrm>
            <a:off x="4283968" y="115496"/>
            <a:ext cx="4598988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5735" y="48691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1 - бамбук-</a:t>
            </a:r>
            <a:r>
              <a:rPr lang="ru-RU" sz="1600" dirty="0" err="1">
                <a:latin typeface="Times New Roman"/>
                <a:ea typeface="Times New Roman"/>
              </a:rPr>
              <a:t>листоколосник</a:t>
            </a:r>
            <a:r>
              <a:rPr lang="ru-RU" sz="1600" dirty="0">
                <a:latin typeface="Times New Roman"/>
                <a:ea typeface="Times New Roman"/>
              </a:rPr>
              <a:t>, 2 – гибриды ириса бородатого, 3 – лобелия, 4 – живучка ползучая, 5 – колокольчик </a:t>
            </a:r>
            <a:r>
              <a:rPr lang="ru-RU" sz="1600" dirty="0" err="1">
                <a:latin typeface="Times New Roman"/>
                <a:ea typeface="Times New Roman"/>
              </a:rPr>
              <a:t>Посхарского</a:t>
            </a:r>
            <a:r>
              <a:rPr lang="ru-RU" sz="1600" dirty="0">
                <a:latin typeface="Times New Roman"/>
                <a:ea typeface="Times New Roman"/>
              </a:rPr>
              <a:t>, 6 – гибриды </a:t>
            </a:r>
            <a:r>
              <a:rPr lang="ru-RU" sz="1600" dirty="0" err="1">
                <a:latin typeface="Times New Roman"/>
                <a:ea typeface="Times New Roman"/>
              </a:rPr>
              <a:t>обриеты</a:t>
            </a:r>
            <a:r>
              <a:rPr lang="ru-RU" sz="1600" dirty="0">
                <a:latin typeface="Times New Roman"/>
                <a:ea typeface="Times New Roman"/>
              </a:rPr>
              <a:t>, 7 – </a:t>
            </a:r>
            <a:r>
              <a:rPr lang="ru-RU" sz="1600" dirty="0" err="1">
                <a:latin typeface="Times New Roman"/>
                <a:ea typeface="Times New Roman"/>
              </a:rPr>
              <a:t>брунера</a:t>
            </a:r>
            <a:r>
              <a:rPr lang="ru-RU" sz="1600" dirty="0">
                <a:latin typeface="Times New Roman"/>
                <a:ea typeface="Times New Roman"/>
              </a:rPr>
              <a:t> крупнолистная, 8 – мшанка </a:t>
            </a:r>
            <a:r>
              <a:rPr lang="ru-RU" sz="1600" dirty="0" err="1">
                <a:latin typeface="Times New Roman"/>
                <a:ea typeface="Times New Roman"/>
              </a:rPr>
              <a:t>шилолистная</a:t>
            </a:r>
            <a:r>
              <a:rPr lang="ru-RU" sz="1600" dirty="0">
                <a:latin typeface="Times New Roman"/>
                <a:ea typeface="Times New Roman"/>
              </a:rPr>
              <a:t>, 9 – живучка ползучая </a:t>
            </a:r>
            <a:r>
              <a:rPr lang="ru-RU" sz="1600" dirty="0" err="1">
                <a:latin typeface="Times New Roman"/>
                <a:ea typeface="Times New Roman"/>
              </a:rPr>
              <a:t>краснолистная</a:t>
            </a:r>
            <a:r>
              <a:rPr lang="ru-RU" sz="1600" dirty="0">
                <a:latin typeface="Times New Roman"/>
                <a:ea typeface="Times New Roman"/>
              </a:rPr>
              <a:t>, 10 – </a:t>
            </a:r>
            <a:r>
              <a:rPr lang="ru-RU" sz="1600" dirty="0" err="1">
                <a:latin typeface="Times New Roman"/>
                <a:ea typeface="Times New Roman"/>
              </a:rPr>
              <a:t>арундо</a:t>
            </a:r>
            <a:r>
              <a:rPr lang="ru-RU" sz="1600" dirty="0">
                <a:latin typeface="Times New Roman"/>
                <a:ea typeface="Times New Roman"/>
              </a:rPr>
              <a:t> (тростник).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6694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215</TotalTime>
  <Words>629</Words>
  <Application>Microsoft Office PowerPoint</Application>
  <PresentationFormat>Экран (4:3)</PresentationFormat>
  <Paragraphs>70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Spring</vt:lpstr>
      <vt:lpstr>Документ</vt:lpstr>
      <vt:lpstr>Творческий проект  «школьный участок»</vt:lpstr>
      <vt:lpstr>Презентация PowerPoint</vt:lpstr>
      <vt:lpstr>Цель: </vt:lpstr>
      <vt:lpstr>Аннотация проекта.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Подбор растений для альпийской горки</vt:lpstr>
      <vt:lpstr>Всходы рассады</vt:lpstr>
      <vt:lpstr>Подготовка почты</vt:lpstr>
      <vt:lpstr>Презентация результата</vt:lpstr>
      <vt:lpstr>Презентация результата</vt:lpstr>
      <vt:lpstr>Презентация результата</vt:lpstr>
      <vt:lpstr>Презентация результата</vt:lpstr>
      <vt:lpstr>Презентация результата</vt:lpstr>
      <vt:lpstr>Презентация результата</vt:lpstr>
      <vt:lpstr>Презентация результата</vt:lpstr>
      <vt:lpstr>Презентация PowerPoint</vt:lpstr>
      <vt:lpstr>Презентация результата</vt:lpstr>
      <vt:lpstr>Презентация результата</vt:lpstr>
      <vt:lpstr>Презентация  результата</vt:lpstr>
      <vt:lpstr>Презентация результата</vt:lpstr>
      <vt:lpstr>Источники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 2</dc:creator>
  <cp:lastModifiedBy>RePack by Diakov</cp:lastModifiedBy>
  <cp:revision>39</cp:revision>
  <dcterms:created xsi:type="dcterms:W3CDTF">2013-12-10T17:57:45Z</dcterms:created>
  <dcterms:modified xsi:type="dcterms:W3CDTF">2016-11-16T18:23:21Z</dcterms:modified>
</cp:coreProperties>
</file>