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72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0" r:id="rId17"/>
    <p:sldId id="275" r:id="rId18"/>
    <p:sldId id="271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44B3-FBC2-4871-B45E-310FCAAC2A9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687C-94BB-42EB-B10B-329F955D7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44B3-FBC2-4871-B45E-310FCAAC2A9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687C-94BB-42EB-B10B-329F955D7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44B3-FBC2-4871-B45E-310FCAAC2A9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687C-94BB-42EB-B10B-329F955D7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44B3-FBC2-4871-B45E-310FCAAC2A9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687C-94BB-42EB-B10B-329F955D7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44B3-FBC2-4871-B45E-310FCAAC2A9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687C-94BB-42EB-B10B-329F955D7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44B3-FBC2-4871-B45E-310FCAAC2A9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687C-94BB-42EB-B10B-329F955D7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44B3-FBC2-4871-B45E-310FCAAC2A9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687C-94BB-42EB-B10B-329F955D7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44B3-FBC2-4871-B45E-310FCAAC2A9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687C-94BB-42EB-B10B-329F955D7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44B3-FBC2-4871-B45E-310FCAAC2A9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687C-94BB-42EB-B10B-329F955D7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44B3-FBC2-4871-B45E-310FCAAC2A9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687C-94BB-42EB-B10B-329F955D7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44B3-FBC2-4871-B45E-310FCAAC2A9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687C-94BB-42EB-B10B-329F955D7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544B3-FBC2-4871-B45E-310FCAAC2A92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687C-94BB-42EB-B10B-329F955D7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44;&#1086;&#1082;&#1091;&#1084;&#1077;&#1085;&#1090;&#1099;\&#1043;&#1055;&#1044;\&#1084;&#1086;&#1105;\&#1063;&#1090;&#1086;%20&#1090;&#1072;&#1082;&#1086;&#1077;%20&#1076;&#1088;&#1091;&#1078;&#1073;&#1072;\nastojashhij_drug%20(1)_mp3cut.foxcom.su_.mp3" TargetMode="Externa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hudesenka.ru/load/2-1-0-35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volkota.narod.ru/images/Doroga_k_istoku/15.jpg" TargetMode="External"/><Relationship Id="rId4" Type="http://schemas.openxmlformats.org/officeDocument/2006/relationships/hyperlink" Target="http://i.enc-dic.com/dic/colier/images/ph08483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857232"/>
            <a:ext cx="6072230" cy="785818"/>
          </a:xfrm>
        </p:spPr>
        <p:txBody>
          <a:bodyPr>
            <a:normAutofit fontScale="90000"/>
          </a:bodyPr>
          <a:lstStyle/>
          <a:p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1600" b="1" i="1" dirty="0"/>
              <a:t/>
            </a:r>
            <a:br>
              <a:rPr lang="ru-RU" sz="1600" b="1" i="1" dirty="0"/>
            </a:br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1600" b="1" i="1" dirty="0"/>
              <a:t/>
            </a:r>
            <a:br>
              <a:rPr lang="ru-RU" sz="1600" b="1" i="1" dirty="0"/>
            </a:br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1600" b="1" i="1" dirty="0"/>
              <a:t/>
            </a:r>
            <a:br>
              <a:rPr lang="ru-RU" sz="1600" b="1" i="1" dirty="0"/>
            </a:br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1800" b="1" i="1" dirty="0" smtClean="0"/>
              <a:t>Муниципальное бюджетное </a:t>
            </a:r>
            <a:r>
              <a:rPr lang="ru-RU" sz="1800" b="1" i="1" dirty="0"/>
              <a:t>общеобразовательное учреждение «СОШ №2 р.п. Самойловка </a:t>
            </a:r>
            <a:r>
              <a:rPr lang="ru-RU" sz="1800" b="1" i="1" dirty="0" err="1"/>
              <a:t>Самойловского</a:t>
            </a:r>
            <a:r>
              <a:rPr lang="ru-RU" sz="1800" b="1" i="1" dirty="0"/>
              <a:t> района Саратовской области»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385287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Диспут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Что такое дружба?»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</a:t>
            </a:r>
            <a:r>
              <a:rPr lang="ru-RU" sz="2400" dirty="0" smtClean="0">
                <a:solidFill>
                  <a:schemeClr val="tx1"/>
                </a:solidFill>
              </a:rPr>
              <a:t>Автор: воспитатель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</a:t>
            </a:r>
            <a:r>
              <a:rPr lang="ru-RU" sz="2400" dirty="0" err="1" smtClean="0">
                <a:solidFill>
                  <a:schemeClr val="tx1"/>
                </a:solidFill>
              </a:rPr>
              <a:t>Полковниченко</a:t>
            </a:r>
            <a:r>
              <a:rPr lang="ru-RU" sz="2400" dirty="0" smtClean="0">
                <a:solidFill>
                  <a:schemeClr val="tx1"/>
                </a:solidFill>
              </a:rPr>
              <a:t> З.В.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Самойловка, 2014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43372" y="1000108"/>
            <a:ext cx="4000528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1285860"/>
            <a:ext cx="3857652" cy="435294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Какими  качествами  должен  обладать  настоящий друг?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Игра «Ромашка»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357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u="sng" dirty="0" smtClean="0">
                <a:latin typeface="Monotype Corsiva" pitchFamily="66" charset="0"/>
              </a:rPr>
              <a:t>Давайте обсудим</a:t>
            </a:r>
            <a:endParaRPr lang="ru-RU" sz="4000" u="sng" dirty="0">
              <a:latin typeface="Monotype Corsiva" pitchFamily="66" charset="0"/>
            </a:endParaRPr>
          </a:p>
        </p:txBody>
      </p:sp>
      <p:pic>
        <p:nvPicPr>
          <p:cNvPr id="6" name="Picture 5" descr="DSC02705"/>
          <p:cNvPicPr>
            <a:picLocks noGrp="1" noChangeAspect="1" noChangeArrowheads="1"/>
          </p:cNvPicPr>
          <p:nvPr/>
        </p:nvPicPr>
        <p:blipFill>
          <a:blip r:embed="rId3" cstate="print"/>
          <a:srcRect l="13970" t="6474" r="11148" b="968"/>
          <a:stretch>
            <a:fillRect/>
          </a:stretch>
        </p:blipFill>
        <p:spPr bwMode="auto">
          <a:xfrm>
            <a:off x="4714876" y="3571876"/>
            <a:ext cx="2718948" cy="2520000"/>
          </a:xfrm>
          <a:prstGeom prst="teardrop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20" y="428605"/>
            <a:ext cx="4600580" cy="78581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>
                <a:latin typeface="Monotype Corsiva" pitchFamily="66" charset="0"/>
              </a:rPr>
              <a:t>Объясните смысл пословиц</a:t>
            </a:r>
            <a:endParaRPr lang="ru-RU" u="sng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1785926"/>
            <a:ext cx="4000528" cy="414340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4100" dirty="0" smtClean="0">
                <a:solidFill>
                  <a:schemeClr val="tx1"/>
                </a:solidFill>
              </a:rPr>
              <a:t>1.Друг  </a:t>
            </a:r>
            <a:r>
              <a:rPr lang="ru-RU" sz="4100" dirty="0">
                <a:solidFill>
                  <a:schemeClr val="tx1"/>
                </a:solidFill>
              </a:rPr>
              <a:t>познаётся  в  беде.</a:t>
            </a:r>
          </a:p>
          <a:p>
            <a:pPr algn="l"/>
            <a:r>
              <a:rPr lang="ru-RU" sz="4100" dirty="0" smtClean="0">
                <a:solidFill>
                  <a:schemeClr val="tx1"/>
                </a:solidFill>
              </a:rPr>
              <a:t>2.С  </a:t>
            </a:r>
            <a:r>
              <a:rPr lang="ru-RU" sz="4100" dirty="0">
                <a:solidFill>
                  <a:schemeClr val="tx1"/>
                </a:solidFill>
              </a:rPr>
              <a:t>хорошим    товарищем  веселее  при  удаче,  легче  в  беде.</a:t>
            </a:r>
          </a:p>
          <a:p>
            <a:pPr algn="l"/>
            <a:r>
              <a:rPr lang="ru-RU" sz="4100" dirty="0" smtClean="0">
                <a:solidFill>
                  <a:schemeClr val="tx1"/>
                </a:solidFill>
              </a:rPr>
              <a:t>3.Недруг  </a:t>
            </a:r>
            <a:r>
              <a:rPr lang="ru-RU" sz="4100" dirty="0">
                <a:solidFill>
                  <a:schemeClr val="tx1"/>
                </a:solidFill>
              </a:rPr>
              <a:t>поддакивает,  а  друг  спорит.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496" y="642918"/>
            <a:ext cx="4457704" cy="571504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Monotype Corsiva" pitchFamily="66" charset="0"/>
              </a:rPr>
              <a:t>Давайте обсудим</a:t>
            </a:r>
            <a:endParaRPr lang="ru-RU" u="sng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1714488"/>
            <a:ext cx="3500462" cy="45720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500" dirty="0">
                <a:solidFill>
                  <a:schemeClr val="tx1"/>
                </a:solidFill>
              </a:rPr>
              <a:t>1</a:t>
            </a:r>
            <a:r>
              <a:rPr lang="ru-RU" sz="3500" b="1" dirty="0">
                <a:solidFill>
                  <a:schemeClr val="tx1"/>
                </a:solidFill>
              </a:rPr>
              <a:t>. </a:t>
            </a:r>
            <a:r>
              <a:rPr lang="ru-RU" sz="3500" dirty="0">
                <a:solidFill>
                  <a:schemeClr val="tx1"/>
                </a:solidFill>
              </a:rPr>
              <a:t>Как вы думаете, почему   распадается  дружба?</a:t>
            </a:r>
          </a:p>
          <a:p>
            <a:pPr algn="l"/>
            <a:r>
              <a:rPr lang="ru-RU" sz="3500" dirty="0">
                <a:solidFill>
                  <a:schemeClr val="tx1"/>
                </a:solidFill>
              </a:rPr>
              <a:t>2.По  каким  причинам  это  происходит  чаще  всего?</a:t>
            </a:r>
          </a:p>
          <a:p>
            <a:pPr algn="l"/>
            <a:r>
              <a:rPr lang="ru-RU" sz="3500" dirty="0">
                <a:solidFill>
                  <a:schemeClr val="tx1"/>
                </a:solidFill>
              </a:rPr>
              <a:t>3. Как  сохранить  дружбу?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496" y="571481"/>
            <a:ext cx="4457704" cy="857255"/>
          </a:xfrm>
        </p:spPr>
        <p:txBody>
          <a:bodyPr>
            <a:normAutofit/>
          </a:bodyPr>
          <a:lstStyle/>
          <a:p>
            <a:r>
              <a:rPr lang="ru-RU" u="sng" dirty="0" smtClean="0">
                <a:latin typeface="Monotype Corsiva" pitchFamily="66" charset="0"/>
              </a:rPr>
              <a:t>Законы </a:t>
            </a:r>
            <a:r>
              <a:rPr lang="ru-RU" u="sng" dirty="0">
                <a:latin typeface="Monotype Corsiva" pitchFamily="66" charset="0"/>
              </a:rPr>
              <a:t>дружбы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1428736"/>
            <a:ext cx="3929090" cy="492922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500" dirty="0">
                <a:solidFill>
                  <a:schemeClr val="tx1"/>
                </a:solidFill>
              </a:rPr>
              <a:t>1. </a:t>
            </a:r>
            <a:r>
              <a:rPr lang="ru-RU" sz="3500" dirty="0" smtClean="0">
                <a:solidFill>
                  <a:schemeClr val="tx1"/>
                </a:solidFill>
              </a:rPr>
              <a:t>Доверять </a:t>
            </a:r>
            <a:r>
              <a:rPr lang="ru-RU" sz="3500" dirty="0">
                <a:solidFill>
                  <a:schemeClr val="tx1"/>
                </a:solidFill>
              </a:rPr>
              <a:t>другу;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</a:rPr>
              <a:t>2.Делиться  </a:t>
            </a:r>
            <a:r>
              <a:rPr lang="ru-RU" sz="3500" dirty="0">
                <a:solidFill>
                  <a:schemeClr val="tx1"/>
                </a:solidFill>
              </a:rPr>
              <a:t>успехами или неудачами;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</a:rPr>
              <a:t>3.Уметь </a:t>
            </a:r>
            <a:r>
              <a:rPr lang="ru-RU" sz="3500" dirty="0">
                <a:solidFill>
                  <a:schemeClr val="tx1"/>
                </a:solidFill>
              </a:rPr>
              <a:t>хранить чужие тайны;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</a:rPr>
              <a:t>4.Радоваться вместе </a:t>
            </a:r>
            <a:r>
              <a:rPr lang="ru-RU" sz="3500" dirty="0">
                <a:solidFill>
                  <a:schemeClr val="tx1"/>
                </a:solidFill>
              </a:rPr>
              <a:t>с другом его успехам;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</a:rPr>
              <a:t>5.Предлагать </a:t>
            </a:r>
            <a:r>
              <a:rPr lang="ru-RU" sz="3500" dirty="0">
                <a:solidFill>
                  <a:schemeClr val="tx1"/>
                </a:solidFill>
              </a:rPr>
              <a:t>свою помощь, а не ждать просьбы о помощи;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43372" y="571481"/>
            <a:ext cx="4214842" cy="714379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Monotype Corsiva" pitchFamily="66" charset="0"/>
              </a:rPr>
              <a:t>Законы дружбы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1357298"/>
            <a:ext cx="3786214" cy="507209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4100" dirty="0" smtClean="0">
                <a:solidFill>
                  <a:schemeClr val="tx1"/>
                </a:solidFill>
              </a:rPr>
              <a:t>6.Стараться, чтобы другу было приятно в твоем обществе, не создавать неловких ситуаций;</a:t>
            </a:r>
          </a:p>
          <a:p>
            <a:pPr algn="l"/>
            <a:r>
              <a:rPr lang="ru-RU" sz="4100" dirty="0" smtClean="0">
                <a:solidFill>
                  <a:schemeClr val="tx1"/>
                </a:solidFill>
              </a:rPr>
              <a:t>7.Не критиковать друга в присутствии других людей (если ты чем-то недоволен, сказать другу об этом наедине);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642919"/>
            <a:ext cx="3643338" cy="785817"/>
          </a:xfrm>
        </p:spPr>
        <p:txBody>
          <a:bodyPr>
            <a:normAutofit/>
          </a:bodyPr>
          <a:lstStyle/>
          <a:p>
            <a:r>
              <a:rPr lang="ru-RU" u="sng" dirty="0" smtClean="0">
                <a:latin typeface="Monotype Corsiva" pitchFamily="66" charset="0"/>
              </a:rPr>
              <a:t>Законы дружбы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1571612"/>
            <a:ext cx="3643338" cy="44291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8.Защищать друга;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9.Уважать право друга иметь других друзей, кроме тебя;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10.Всегда выполнять свои обещания.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20" y="571480"/>
            <a:ext cx="4500594" cy="1214446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Monotype Corsiva" pitchFamily="66" charset="0"/>
              </a:rPr>
              <a:t>А как поступаешь ты?</a:t>
            </a:r>
            <a:endParaRPr lang="ru-RU" u="sng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1500174"/>
            <a:ext cx="3714776" cy="5214974"/>
          </a:xfrm>
        </p:spPr>
        <p:txBody>
          <a:bodyPr>
            <a:noAutofit/>
          </a:bodyPr>
          <a:lstStyle/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. Какие из этих правил ты уже выполняешь, а каким тебе </a:t>
            </a:r>
            <a:r>
              <a:rPr lang="ru-RU" dirty="0" smtClean="0">
                <a:solidFill>
                  <a:schemeClr val="tx1"/>
                </a:solidFill>
              </a:rPr>
              <a:t>нужно научиться</a:t>
            </a:r>
            <a:r>
              <a:rPr lang="ru-RU" dirty="0">
                <a:solidFill>
                  <a:schemeClr val="tx1"/>
                </a:solidFill>
              </a:rPr>
              <a:t>?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9058" y="571481"/>
            <a:ext cx="4500594" cy="1214446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Monotype Corsiva" pitchFamily="66" charset="0"/>
              </a:rPr>
              <a:t>А как поступаешь ты?</a:t>
            </a:r>
            <a:endParaRPr lang="ru-RU" u="sng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1928802"/>
            <a:ext cx="3643338" cy="385765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1. Какое правило тебе кажется самым легким?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2. Какое правило тебе кажется самым сложным? 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785794"/>
            <a:ext cx="4214842" cy="571504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Monotype Corsiva" pitchFamily="66" charset="0"/>
              </a:rPr>
              <a:t>Сделаем вывод</a:t>
            </a:r>
            <a:endParaRPr lang="ru-RU" u="sng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1428736"/>
            <a:ext cx="3786214" cy="507209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3500" dirty="0" smtClean="0">
                <a:solidFill>
                  <a:schemeClr val="tx1"/>
                </a:solidFill>
                <a:cs typeface="Times New Roman" pitchFamily="18" charset="0"/>
              </a:rPr>
              <a:t>Лишь тот не на год – на век богат,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  <a:cs typeface="Times New Roman" pitchFamily="18" charset="0"/>
              </a:rPr>
              <a:t>Кто дружбу хранит, как бесценный клад.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  <a:cs typeface="Times New Roman" pitchFamily="18" charset="0"/>
              </a:rPr>
              <a:t>Лишь тот не на год – счастлив навсегда.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  <a:cs typeface="Times New Roman" pitchFamily="18" charset="0"/>
              </a:rPr>
              <a:t>Кто дружбу пронесёт через года.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  <a:cs typeface="Times New Roman" pitchFamily="18" charset="0"/>
              </a:rPr>
              <a:t> 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48" y="714357"/>
            <a:ext cx="4071966" cy="714379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Monotype Corsiva" pitchFamily="66" charset="0"/>
              </a:rPr>
              <a:t>Запомните</a:t>
            </a:r>
            <a:r>
              <a:rPr lang="ru-RU" u="sng" dirty="0" smtClean="0"/>
              <a:t> !</a:t>
            </a:r>
            <a:endParaRPr lang="ru-RU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1714488"/>
            <a:ext cx="3786214" cy="392431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Дружба – крепкая верёвка.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И если раз её порвёшь,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Всё равно не свяжешь ловко,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Узел в ней всегда найдёшь.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82" y="357166"/>
            <a:ext cx="4786346" cy="714380"/>
          </a:xfrm>
        </p:spPr>
        <p:txBody>
          <a:bodyPr>
            <a:normAutofit/>
          </a:bodyPr>
          <a:lstStyle/>
          <a:p>
            <a:r>
              <a:rPr lang="ru-RU" sz="4000" u="sng" dirty="0" smtClean="0">
                <a:latin typeface="Monotype Corsiva" pitchFamily="66" charset="0"/>
              </a:rPr>
              <a:t>Давайте споём</a:t>
            </a:r>
            <a:endParaRPr lang="ru-RU" sz="4000" u="sng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928670"/>
            <a:ext cx="4071966" cy="592933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Дружба крепкая не сломается,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Не расклеится от дождей и вьюг.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Друг в беде не бросит, лишнего не спросит,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Вот что значит настоящий верный друг.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Друг в беде не бросит, лишнего не спросит,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Вот что значит настоящий верный друг.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8" name="nastojashhij_drug (1)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5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48" y="714357"/>
            <a:ext cx="3857652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Интернет - ресурсы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1928802"/>
            <a:ext cx="3857652" cy="4214842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Фонограмма песни «Настоящий друг» -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hlinkClick r:id="rId3"/>
              </a:rPr>
              <a:t>http://chudesenka.ru/load/2-1-0-35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  <a:hlinkClick r:id="rId4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hlinkClick r:id="rId4"/>
              </a:rPr>
              <a:t>http://i.enc-dic.com/dic/colier/images/ph08483.jpg</a:t>
            </a:r>
            <a:r>
              <a:rPr lang="ru-RU" sz="2000" dirty="0" smtClean="0">
                <a:solidFill>
                  <a:schemeClr val="tx1"/>
                </a:solidFill>
              </a:rPr>
              <a:t> -фото Сократа;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hlinkClick r:id="rId5"/>
              </a:rPr>
              <a:t>http://volkota.narod.ru/images/Doroga_k_istoku/15.jpg</a:t>
            </a:r>
            <a:r>
              <a:rPr lang="ru-RU" sz="2000" dirty="0" smtClean="0">
                <a:solidFill>
                  <a:schemeClr val="tx1"/>
                </a:solidFill>
              </a:rPr>
              <a:t> -</a:t>
            </a:r>
            <a:r>
              <a:rPr lang="ru-RU" sz="2000" smtClean="0">
                <a:solidFill>
                  <a:schemeClr val="tx1"/>
                </a:solidFill>
              </a:rPr>
              <a:t>фото В.И.Даля.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9058" y="714356"/>
            <a:ext cx="4286280" cy="1000132"/>
          </a:xfrm>
        </p:spPr>
        <p:txBody>
          <a:bodyPr>
            <a:noAutofit/>
          </a:bodyPr>
          <a:lstStyle/>
          <a:p>
            <a:r>
              <a:rPr lang="ru-RU" sz="4000" u="sng" dirty="0" smtClean="0">
                <a:latin typeface="Monotype Corsiva" pitchFamily="66" charset="0"/>
              </a:rPr>
              <a:t>Продолжите предложение</a:t>
            </a:r>
            <a:endParaRPr lang="ru-RU" sz="4000" u="sng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1857364"/>
            <a:ext cx="2986086" cy="3781436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u="sng" dirty="0" smtClean="0">
                <a:solidFill>
                  <a:srgbClr val="C00000"/>
                </a:solidFill>
              </a:rPr>
              <a:t>Друг</a:t>
            </a:r>
            <a:r>
              <a:rPr lang="ru-RU" dirty="0" smtClean="0">
                <a:solidFill>
                  <a:schemeClr val="tx1"/>
                </a:solidFill>
              </a:rPr>
              <a:t>- это тот,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кто…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20" y="642917"/>
            <a:ext cx="4500594" cy="642943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Monotype Corsiva" pitchFamily="66" charset="0"/>
              </a:rPr>
              <a:t>Давайте обсудим</a:t>
            </a:r>
            <a:endParaRPr lang="ru-RU" u="sng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1357298"/>
            <a:ext cx="3857652" cy="485778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1. Настоящая  дружба. Как ты её понимаешь?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2. Как </a:t>
            </a:r>
            <a:r>
              <a:rPr lang="ru-RU" dirty="0" smtClean="0">
                <a:solidFill>
                  <a:schemeClr val="tx1"/>
                </a:solidFill>
              </a:rPr>
              <a:t>проявляется настоящая дружба?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3.  Настоящий  друг. Какой он?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4. Какие  радости  и  огорчения  бывают  в  дружбе?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5. Что  значит  дружить  хорошо?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9058" y="571480"/>
            <a:ext cx="4529142" cy="5715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u="sng" dirty="0">
                <a:latin typeface="Monotype Corsiva" pitchFamily="66" charset="0"/>
              </a:rPr>
              <a:t>Сократ говорил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071942"/>
            <a:ext cx="4071966" cy="228601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«Никакое </a:t>
            </a:r>
            <a:r>
              <a:rPr lang="ru-RU" dirty="0">
                <a:solidFill>
                  <a:schemeClr val="tx1"/>
                </a:solidFill>
              </a:rPr>
              <a:t>общение между людьми невозможно без </a:t>
            </a:r>
            <a:r>
              <a:rPr lang="ru-RU" dirty="0" smtClean="0">
                <a:solidFill>
                  <a:schemeClr val="tx1"/>
                </a:solidFill>
              </a:rPr>
              <a:t>дружбы»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6386" name="Picture 2" descr="http://i.enc-dic.com/dic/colier/images/ph084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1285860"/>
            <a:ext cx="1908005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9058" y="642918"/>
            <a:ext cx="4429156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u="sng" dirty="0" smtClean="0">
                <a:latin typeface="Monotype Corsiva" pitchFamily="66" charset="0"/>
              </a:rPr>
              <a:t>В.И.Даль о</a:t>
            </a:r>
            <a:r>
              <a:rPr lang="ru-RU" u="sng" dirty="0" smtClean="0"/>
              <a:t> </a:t>
            </a:r>
            <a:r>
              <a:rPr lang="ru-RU" u="sng" dirty="0" smtClean="0">
                <a:latin typeface="Monotype Corsiva" pitchFamily="66" charset="0"/>
              </a:rPr>
              <a:t>дружбе</a:t>
            </a:r>
            <a:endParaRPr lang="ru-RU" u="sng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4357694"/>
            <a:ext cx="3786214" cy="142876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« </a:t>
            </a:r>
            <a:r>
              <a:rPr lang="ru-RU" dirty="0">
                <a:solidFill>
                  <a:srgbClr val="C00000"/>
                </a:solidFill>
              </a:rPr>
              <a:t>Дружба </a:t>
            </a:r>
            <a:r>
              <a:rPr lang="ru-RU" dirty="0">
                <a:solidFill>
                  <a:schemeClr val="tx1"/>
                </a:solidFill>
              </a:rPr>
              <a:t>-  бескорыстная  стойкая  приязнь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</p:txBody>
      </p:sp>
      <p:pic>
        <p:nvPicPr>
          <p:cNvPr id="15362" name="Picture 2" descr="http://volkota.narod.ru/images/Doroga_k_istoku/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1428736"/>
            <a:ext cx="2141640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20" y="571480"/>
            <a:ext cx="4529142" cy="428628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Monotype Corsiva" pitchFamily="66" charset="0"/>
              </a:rPr>
              <a:t>Давайте обсудим</a:t>
            </a:r>
            <a:endParaRPr lang="ru-RU" u="sng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1071546"/>
            <a:ext cx="3857652" cy="5786454"/>
          </a:xfrm>
        </p:spPr>
        <p:txBody>
          <a:bodyPr>
            <a:normAutofit fontScale="92500" lnSpcReduction="20000"/>
          </a:bodyPr>
          <a:lstStyle/>
          <a:p>
            <a:pPr marL="514350" indent="-514350" algn="l"/>
            <a:r>
              <a:rPr lang="ru-RU" sz="3300" dirty="0" smtClean="0">
                <a:solidFill>
                  <a:schemeClr val="tx1"/>
                </a:solidFill>
              </a:rPr>
              <a:t>    1.Почему </a:t>
            </a:r>
            <a:r>
              <a:rPr lang="ru-RU" sz="3300" dirty="0">
                <a:solidFill>
                  <a:schemeClr val="tx1"/>
                </a:solidFill>
              </a:rPr>
              <a:t>девочка так мечтала о дружбе с Ильиной</a:t>
            </a:r>
            <a:r>
              <a:rPr lang="ru-RU" sz="3300" dirty="0" smtClean="0">
                <a:solidFill>
                  <a:schemeClr val="tx1"/>
                </a:solidFill>
              </a:rPr>
              <a:t>?</a:t>
            </a:r>
          </a:p>
          <a:p>
            <a:pPr marL="514350" indent="-514350" algn="l"/>
            <a:r>
              <a:rPr lang="ru-RU" sz="3300" dirty="0">
                <a:solidFill>
                  <a:schemeClr val="tx1"/>
                </a:solidFill>
              </a:rPr>
              <a:t/>
            </a:r>
            <a:br>
              <a:rPr lang="ru-RU" sz="3300" dirty="0">
                <a:solidFill>
                  <a:schemeClr val="tx1"/>
                </a:solidFill>
              </a:rPr>
            </a:br>
            <a:r>
              <a:rPr lang="ru-RU" sz="3300" dirty="0">
                <a:solidFill>
                  <a:schemeClr val="tx1"/>
                </a:solidFill>
              </a:rPr>
              <a:t>2</a:t>
            </a:r>
            <a:r>
              <a:rPr lang="ru-RU" sz="3300" dirty="0" smtClean="0">
                <a:solidFill>
                  <a:schemeClr val="tx1"/>
                </a:solidFill>
              </a:rPr>
              <a:t>. </a:t>
            </a:r>
            <a:r>
              <a:rPr lang="ru-RU" sz="3300" dirty="0">
                <a:solidFill>
                  <a:schemeClr val="tx1"/>
                </a:solidFill>
              </a:rPr>
              <a:t>П</a:t>
            </a:r>
            <a:r>
              <a:rPr lang="ru-RU" sz="3300" dirty="0" smtClean="0">
                <a:solidFill>
                  <a:schemeClr val="tx1"/>
                </a:solidFill>
              </a:rPr>
              <a:t>очему </a:t>
            </a:r>
            <a:r>
              <a:rPr lang="ru-RU" sz="3300" dirty="0">
                <a:solidFill>
                  <a:schemeClr val="tx1"/>
                </a:solidFill>
              </a:rPr>
              <a:t>она очень хотела подружиться со Светловой Надей</a:t>
            </a:r>
            <a:r>
              <a:rPr lang="ru-RU" sz="3300" dirty="0" smtClean="0">
                <a:solidFill>
                  <a:schemeClr val="tx1"/>
                </a:solidFill>
              </a:rPr>
              <a:t>?</a:t>
            </a:r>
          </a:p>
          <a:p>
            <a:pPr marL="514350" indent="-514350" algn="l"/>
            <a:r>
              <a:rPr lang="ru-RU" sz="3300" dirty="0">
                <a:solidFill>
                  <a:schemeClr val="tx1"/>
                </a:solidFill>
              </a:rPr>
              <a:t/>
            </a:r>
            <a:br>
              <a:rPr lang="ru-RU" sz="3300" dirty="0">
                <a:solidFill>
                  <a:schemeClr val="tx1"/>
                </a:solidFill>
              </a:rPr>
            </a:br>
            <a:r>
              <a:rPr lang="ru-RU" sz="3300" dirty="0">
                <a:solidFill>
                  <a:schemeClr val="tx1"/>
                </a:solidFill>
              </a:rPr>
              <a:t>3.Почему героине так трудно было найти друга?</a:t>
            </a:r>
            <a:br>
              <a:rPr lang="ru-RU" sz="3300" dirty="0">
                <a:solidFill>
                  <a:schemeClr val="tx1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571481"/>
            <a:ext cx="4386266" cy="642941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Monotype Corsiva" pitchFamily="66" charset="0"/>
              </a:rPr>
              <a:t>Давайте обсудим</a:t>
            </a:r>
            <a:endParaRPr lang="ru-RU" u="sng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1571612"/>
            <a:ext cx="3714776" cy="4643470"/>
          </a:xfrm>
        </p:spPr>
        <p:txBody>
          <a:bodyPr>
            <a:normAutofit fontScale="92500" lnSpcReduction="20000"/>
          </a:bodyPr>
          <a:lstStyle/>
          <a:p>
            <a:pPr marL="514350" indent="-514350" algn="l"/>
            <a:r>
              <a:rPr lang="ru-RU" sz="3500" dirty="0" smtClean="0">
                <a:solidFill>
                  <a:schemeClr val="tx1"/>
                </a:solidFill>
              </a:rPr>
              <a:t>4.  По  какому принципу  девочка  выбирала  себе  друзей?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</a:rPr>
              <a:t>5.Можно  ли  назвать  таких  друзей  настоящими?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00562" y="714356"/>
            <a:ext cx="3957638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</a:t>
            </a:r>
            <a:br>
              <a:rPr lang="ru-RU" b="1" dirty="0" smtClean="0"/>
            </a:br>
            <a:r>
              <a:rPr lang="ru-RU" u="sng" dirty="0" smtClean="0">
                <a:latin typeface="Monotype Corsiva" pitchFamily="66" charset="0"/>
              </a:rPr>
              <a:t>Друг, приятель, товарищ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2000240"/>
            <a:ext cx="3500462" cy="3638560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1.Как  </a:t>
            </a:r>
            <a:r>
              <a:rPr lang="ru-RU" dirty="0">
                <a:solidFill>
                  <a:schemeClr val="tx1"/>
                </a:solidFill>
              </a:rPr>
              <a:t>вы  понимаете  каждое  из  этих  </a:t>
            </a:r>
            <a:r>
              <a:rPr lang="ru-RU" dirty="0" smtClean="0">
                <a:solidFill>
                  <a:schemeClr val="tx1"/>
                </a:solidFill>
              </a:rPr>
              <a:t>слов?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>
                <a:solidFill>
                  <a:schemeClr val="tx1"/>
                </a:solidFill>
              </a:rPr>
              <a:t>Ч</a:t>
            </a:r>
            <a:r>
              <a:rPr lang="ru-RU" dirty="0" smtClean="0">
                <a:solidFill>
                  <a:schemeClr val="tx1"/>
                </a:solidFill>
              </a:rPr>
              <a:t>ем  </a:t>
            </a:r>
            <a:r>
              <a:rPr lang="ru-RU" dirty="0">
                <a:solidFill>
                  <a:schemeClr val="tx1"/>
                </a:solidFill>
              </a:rPr>
              <a:t>они  похожи  и  чем  различаются?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426</Words>
  <Application>Microsoft Office PowerPoint</Application>
  <PresentationFormat>Экран (4:3)</PresentationFormat>
  <Paragraphs>82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      Муниципальное бюджетное общеобразовательное учреждение «СОШ №2 р.п. Самойловка Самойловского района Саратовской области»   </vt:lpstr>
      <vt:lpstr>Давайте споём</vt:lpstr>
      <vt:lpstr>Продолжите предложение</vt:lpstr>
      <vt:lpstr>Давайте обсудим</vt:lpstr>
      <vt:lpstr> Сократ говорил</vt:lpstr>
      <vt:lpstr> В.И.Даль о дружбе</vt:lpstr>
      <vt:lpstr>Давайте обсудим</vt:lpstr>
      <vt:lpstr>Давайте обсудим</vt:lpstr>
      <vt:lpstr>   Друг, приятель, товарищ </vt:lpstr>
      <vt:lpstr>   </vt:lpstr>
      <vt:lpstr> Объясните смысл пословиц</vt:lpstr>
      <vt:lpstr>Давайте обсудим</vt:lpstr>
      <vt:lpstr>Законы дружбы</vt:lpstr>
      <vt:lpstr>Законы дружбы</vt:lpstr>
      <vt:lpstr>Законы дружбы</vt:lpstr>
      <vt:lpstr>А как поступаешь ты?</vt:lpstr>
      <vt:lpstr>А как поступаешь ты?</vt:lpstr>
      <vt:lpstr>Сделаем вывод</vt:lpstr>
      <vt:lpstr>Запомните !</vt:lpstr>
      <vt:lpstr>Интернет - 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Муниципальное бюджетное общеобразовательное учреждение «СОШ №2 р.п. Самойловка Самойловского района Саратовской области»   </dc:title>
  <dc:creator>Admin</dc:creator>
  <cp:lastModifiedBy>Admin</cp:lastModifiedBy>
  <cp:revision>46</cp:revision>
  <dcterms:created xsi:type="dcterms:W3CDTF">2014-11-10T23:00:45Z</dcterms:created>
  <dcterms:modified xsi:type="dcterms:W3CDTF">2015-02-20T20:36:14Z</dcterms:modified>
</cp:coreProperties>
</file>