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3"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4"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без заголовка" id="{AC6AAB13-10B6-438A-94D0-8A6D09405722}">
          <p14:sldIdLst>
            <p14:sldId id="257"/>
            <p14:sldId id="273"/>
            <p14:sldId id="256"/>
            <p14:sldId id="258"/>
            <p14:sldId id="259"/>
            <p14:sldId id="260"/>
            <p14:sldId id="261"/>
            <p14:sldId id="262"/>
            <p14:sldId id="263"/>
            <p14:sldId id="264"/>
            <p14:sldId id="265"/>
            <p14:sldId id="266"/>
            <p14:sldId id="267"/>
            <p14:sldId id="268"/>
            <p14:sldId id="269"/>
            <p14:sldId id="270"/>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734" autoAdjust="0"/>
    <p:restoredTop sz="94622" autoAdjust="0"/>
  </p:normalViewPr>
  <p:slideViewPr>
    <p:cSldViewPr>
      <p:cViewPr varScale="1">
        <p:scale>
          <a:sx n="68" d="100"/>
          <a:sy n="68" d="100"/>
        </p:scale>
        <p:origin x="-12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21.06.2016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FF9999"/>
          </a:solidFill>
          <a:ln w="76200">
            <a:solidFill>
              <a:srgbClr val="C00000"/>
            </a:solidFill>
          </a:ln>
        </p:spPr>
        <p:txBody>
          <a:bodyPr rtlCol="0">
            <a:normAutofit fontScale="90000"/>
          </a:bodyPr>
          <a:lstStyle/>
          <a:p>
            <a:pPr algn="r"/>
            <a:r>
              <a:rPr lang="ru-RU" b="1" i="1" dirty="0" smtClean="0">
                <a:solidFill>
                  <a:schemeClr val="accent2">
                    <a:lumMod val="50000"/>
                  </a:schemeClr>
                </a:solidFill>
                <a:latin typeface="Times New Roman" pitchFamily="18" charset="0"/>
                <a:cs typeface="Times New Roman" pitchFamily="18" charset="0"/>
              </a:rPr>
              <a:t/>
            </a:r>
            <a:br>
              <a:rPr lang="ru-RU" b="1" i="1" dirty="0" smtClean="0">
                <a:solidFill>
                  <a:schemeClr val="accent2">
                    <a:lumMod val="50000"/>
                  </a:schemeClr>
                </a:solidFill>
                <a:latin typeface="Times New Roman" pitchFamily="18" charset="0"/>
                <a:cs typeface="Times New Roman" pitchFamily="18" charset="0"/>
              </a:rPr>
            </a:br>
            <a:r>
              <a:rPr lang="ru-RU" b="1" i="1" dirty="0" smtClean="0">
                <a:solidFill>
                  <a:schemeClr val="accent2">
                    <a:lumMod val="50000"/>
                  </a:schemeClr>
                </a:solidFill>
                <a:latin typeface="Times New Roman" pitchFamily="18" charset="0"/>
                <a:cs typeface="Times New Roman" pitchFamily="18" charset="0"/>
              </a:rPr>
              <a:t/>
            </a:r>
            <a:br>
              <a:rPr lang="ru-RU" b="1" i="1" dirty="0" smtClean="0">
                <a:solidFill>
                  <a:schemeClr val="accent2">
                    <a:lumMod val="50000"/>
                  </a:schemeClr>
                </a:solidFill>
                <a:latin typeface="Times New Roman" pitchFamily="18" charset="0"/>
                <a:cs typeface="Times New Roman" pitchFamily="18" charset="0"/>
              </a:rPr>
            </a:br>
            <a:r>
              <a:rPr lang="ru-RU" b="1" i="1" dirty="0" smtClean="0">
                <a:solidFill>
                  <a:schemeClr val="accent2">
                    <a:lumMod val="50000"/>
                  </a:schemeClr>
                </a:solidFill>
                <a:latin typeface="Times New Roman" pitchFamily="18" charset="0"/>
                <a:cs typeface="Times New Roman" pitchFamily="18" charset="0"/>
              </a:rPr>
              <a:t/>
            </a:r>
            <a:br>
              <a:rPr lang="ru-RU" b="1" i="1" dirty="0" smtClean="0">
                <a:solidFill>
                  <a:schemeClr val="accent2">
                    <a:lumMod val="50000"/>
                  </a:schemeClr>
                </a:solidFill>
                <a:latin typeface="Times New Roman" pitchFamily="18" charset="0"/>
                <a:cs typeface="Times New Roman" pitchFamily="18" charset="0"/>
              </a:rPr>
            </a:br>
            <a:r>
              <a:rPr lang="ru-RU" b="1" i="1" dirty="0" smtClean="0">
                <a:solidFill>
                  <a:srgbClr val="7030A0"/>
                </a:solidFill>
                <a:latin typeface="Times New Roman" pitchFamily="18" charset="0"/>
                <a:cs typeface="Times New Roman" pitchFamily="18" charset="0"/>
              </a:rPr>
              <a:t>Мы рады встрече  с </a:t>
            </a:r>
            <a:r>
              <a:rPr lang="ru-RU" b="1" i="1" dirty="0" smtClean="0">
                <a:solidFill>
                  <a:srgbClr val="7030A0"/>
                </a:solidFill>
                <a:latin typeface="Times New Roman" pitchFamily="18" charset="0"/>
                <a:cs typeface="Times New Roman" pitchFamily="18" charset="0"/>
              </a:rPr>
              <a:t>Вами! </a:t>
            </a:r>
            <a:r>
              <a:rPr lang="ru-RU" b="1" i="1" dirty="0" smtClean="0">
                <a:solidFill>
                  <a:srgbClr val="7030A0"/>
                </a:solidFill>
                <a:latin typeface="Times New Roman" pitchFamily="18" charset="0"/>
                <a:cs typeface="Times New Roman" pitchFamily="18" charset="0"/>
              </a:rPr>
              <a:t/>
            </a:r>
            <a:br>
              <a:rPr lang="ru-RU" b="1" i="1" dirty="0" smtClean="0">
                <a:solidFill>
                  <a:srgbClr val="7030A0"/>
                </a:solidFill>
                <a:latin typeface="Times New Roman" pitchFamily="18" charset="0"/>
                <a:cs typeface="Times New Roman" pitchFamily="18" charset="0"/>
              </a:rPr>
            </a:br>
            <a:r>
              <a:rPr lang="ru-RU" b="1" i="1" dirty="0" smtClean="0">
                <a:solidFill>
                  <a:srgbClr val="7030A0"/>
                </a:solidFill>
                <a:latin typeface="Times New Roman" pitchFamily="18" charset="0"/>
                <a:cs typeface="Times New Roman" pitchFamily="18" charset="0"/>
              </a:rPr>
              <a:t/>
            </a:r>
            <a:br>
              <a:rPr lang="ru-RU" b="1" i="1" dirty="0" smtClean="0">
                <a:solidFill>
                  <a:srgbClr val="7030A0"/>
                </a:solidFill>
                <a:latin typeface="Times New Roman" pitchFamily="18" charset="0"/>
                <a:cs typeface="Times New Roman" pitchFamily="18" charset="0"/>
              </a:rPr>
            </a:br>
            <a:r>
              <a:rPr lang="ru-RU" b="1" i="1" dirty="0" smtClean="0">
                <a:solidFill>
                  <a:srgbClr val="7030A0"/>
                </a:solidFill>
                <a:latin typeface="Times New Roman" pitchFamily="18" charset="0"/>
                <a:cs typeface="Times New Roman" pitchFamily="18" charset="0"/>
              </a:rPr>
              <a:t>                            </a:t>
            </a:r>
            <a:br>
              <a:rPr lang="ru-RU" b="1" i="1" dirty="0" smtClean="0">
                <a:solidFill>
                  <a:srgbClr val="7030A0"/>
                </a:solidFill>
                <a:latin typeface="Times New Roman" pitchFamily="18" charset="0"/>
                <a:cs typeface="Times New Roman" pitchFamily="18" charset="0"/>
              </a:rPr>
            </a:br>
            <a:r>
              <a:rPr lang="ru-RU" sz="2700" b="1" i="1" dirty="0" smtClean="0">
                <a:solidFill>
                  <a:srgbClr val="7030A0"/>
                </a:solidFill>
                <a:latin typeface="Times New Roman" pitchFamily="18" charset="0"/>
                <a:cs typeface="Times New Roman" pitchFamily="18" charset="0"/>
              </a:rPr>
              <a:t>Ведущие встреч:</a:t>
            </a:r>
            <a:br>
              <a:rPr lang="ru-RU" sz="2700" b="1" i="1"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Морозова Наталия Викторовна.</a:t>
            </a:r>
            <a:r>
              <a:rPr lang="ru-RU" sz="2000" dirty="0" smtClean="0">
                <a:solidFill>
                  <a:srgbClr val="7030A0"/>
                </a:solidFill>
                <a:latin typeface="Times New Roman" pitchFamily="18" charset="0"/>
                <a:cs typeface="Times New Roman" pitchFamily="18" charset="0"/>
              </a:rPr>
              <a:t/>
            </a:r>
            <a:br>
              <a:rPr lang="ru-RU" sz="2000" dirty="0" smtClean="0">
                <a:solidFill>
                  <a:srgbClr val="7030A0"/>
                </a:solidFill>
                <a:latin typeface="Times New Roman" pitchFamily="18" charset="0"/>
                <a:cs typeface="Times New Roman" pitchFamily="18" charset="0"/>
              </a:rPr>
            </a:br>
            <a:r>
              <a:rPr lang="ru-RU" sz="2000" b="1" dirty="0" smtClean="0">
                <a:solidFill>
                  <a:srgbClr val="7030A0"/>
                </a:solidFill>
                <a:latin typeface="Times New Roman" pitchFamily="18" charset="0"/>
                <a:cs typeface="Times New Roman" pitchFamily="18" charset="0"/>
              </a:rPr>
              <a:t> </a:t>
            </a:r>
            <a:r>
              <a:rPr lang="ru-RU" sz="1800" b="1" dirty="0" smtClean="0">
                <a:solidFill>
                  <a:srgbClr val="7030A0"/>
                </a:solidFill>
                <a:latin typeface="Times New Roman" pitchFamily="18" charset="0"/>
                <a:cs typeface="Times New Roman" pitchFamily="18" charset="0"/>
              </a:rPr>
              <a:t>Педагог-психолог </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структурного подразделения МДОУ </a:t>
            </a:r>
            <a:r>
              <a:rPr lang="ru-RU" sz="1800" b="1" dirty="0" err="1" smtClean="0">
                <a:solidFill>
                  <a:srgbClr val="7030A0"/>
                </a:solidFill>
                <a:latin typeface="Times New Roman" pitchFamily="18" charset="0"/>
                <a:cs typeface="Times New Roman" pitchFamily="18" charset="0"/>
              </a:rPr>
              <a:t>д\с</a:t>
            </a:r>
            <a:r>
              <a:rPr lang="ru-RU" sz="1800" b="1" dirty="0" smtClean="0">
                <a:solidFill>
                  <a:srgbClr val="7030A0"/>
                </a:solidFill>
                <a:latin typeface="Times New Roman" pitchFamily="18" charset="0"/>
                <a:cs typeface="Times New Roman" pitchFamily="18" charset="0"/>
              </a:rPr>
              <a:t> №16 </a:t>
            </a:r>
            <a:r>
              <a:rPr lang="ru-RU" sz="1800" dirty="0" smtClean="0">
                <a:solidFill>
                  <a:srgbClr val="7030A0"/>
                </a:solidFill>
                <a:latin typeface="Times New Roman" pitchFamily="18" charset="0"/>
                <a:cs typeface="Times New Roman" pitchFamily="18" charset="0"/>
              </a:rPr>
              <a:t/>
            </a:r>
            <a:br>
              <a:rPr lang="ru-RU" sz="1800"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г. Маркс Саратовская обл.</a:t>
            </a:r>
            <a:r>
              <a:rPr lang="ru-RU" sz="1800" dirty="0" smtClean="0">
                <a:solidFill>
                  <a:srgbClr val="7030A0"/>
                </a:solidFill>
                <a:latin typeface="Times New Roman" pitchFamily="18" charset="0"/>
                <a:cs typeface="Times New Roman" pitchFamily="18" charset="0"/>
              </a:rPr>
              <a:t/>
            </a:r>
            <a:br>
              <a:rPr lang="ru-RU" sz="1800"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Руководитель экспериментальной лаборатории </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сказкотерапии, икогенолог, сказкотерапевт.</a:t>
            </a:r>
            <a:r>
              <a:rPr lang="ru-RU" sz="2000" dirty="0" smtClean="0">
                <a:solidFill>
                  <a:srgbClr val="7030A0"/>
                </a:solidFill>
                <a:latin typeface="Times New Roman" pitchFamily="18" charset="0"/>
                <a:cs typeface="Times New Roman" pitchFamily="18" charset="0"/>
              </a:rPr>
              <a:t/>
            </a:r>
            <a:br>
              <a:rPr lang="ru-RU" sz="2000" dirty="0" smtClean="0">
                <a:solidFill>
                  <a:srgbClr val="7030A0"/>
                </a:solidFill>
                <a:latin typeface="Times New Roman" pitchFamily="18" charset="0"/>
                <a:cs typeface="Times New Roman" pitchFamily="18" charset="0"/>
              </a:rPr>
            </a:br>
            <a:r>
              <a:rPr lang="ru-RU" sz="2000" dirty="0" smtClean="0">
                <a:solidFill>
                  <a:srgbClr val="7030A0"/>
                </a:solidFill>
                <a:latin typeface="Times New Roman" pitchFamily="18" charset="0"/>
                <a:cs typeface="Times New Roman" pitchFamily="18" charset="0"/>
              </a:rPr>
              <a:t/>
            </a:r>
            <a:br>
              <a:rPr lang="ru-RU" sz="2000" dirty="0" smtClean="0">
                <a:solidFill>
                  <a:srgbClr val="7030A0"/>
                </a:solidFill>
                <a:latin typeface="Times New Roman" pitchFamily="18" charset="0"/>
                <a:cs typeface="Times New Roman" pitchFamily="18" charset="0"/>
              </a:rPr>
            </a:br>
            <a:r>
              <a:rPr lang="ru-RU" sz="2000" b="1" dirty="0" err="1" smtClean="0">
                <a:solidFill>
                  <a:srgbClr val="7030A0"/>
                </a:solidFill>
                <a:latin typeface="Times New Roman" pitchFamily="18" charset="0"/>
                <a:cs typeface="Times New Roman" pitchFamily="18" charset="0"/>
              </a:rPr>
              <a:t>Кучба</a:t>
            </a:r>
            <a:r>
              <a:rPr lang="ru-RU" sz="2000" b="1" dirty="0" smtClean="0">
                <a:solidFill>
                  <a:srgbClr val="7030A0"/>
                </a:solidFill>
                <a:latin typeface="Times New Roman" pitchFamily="18" charset="0"/>
                <a:cs typeface="Times New Roman" pitchFamily="18" charset="0"/>
              </a:rPr>
              <a:t> Наталья Владимировна.</a:t>
            </a:r>
            <a:br>
              <a:rPr lang="ru-RU" sz="20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педагог первой категории</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структурного подразделения МДОУ </a:t>
            </a:r>
            <a:r>
              <a:rPr lang="ru-RU" sz="1800" b="1" dirty="0" err="1" smtClean="0">
                <a:solidFill>
                  <a:srgbClr val="7030A0"/>
                </a:solidFill>
                <a:latin typeface="Times New Roman" pitchFamily="18" charset="0"/>
                <a:cs typeface="Times New Roman" pitchFamily="18" charset="0"/>
              </a:rPr>
              <a:t>д\с</a:t>
            </a:r>
            <a:r>
              <a:rPr lang="ru-RU" sz="1800" b="1" dirty="0" smtClean="0">
                <a:solidFill>
                  <a:srgbClr val="7030A0"/>
                </a:solidFill>
                <a:latin typeface="Times New Roman" pitchFamily="18" charset="0"/>
                <a:cs typeface="Times New Roman" pitchFamily="18" charset="0"/>
              </a:rPr>
              <a:t> №16 </a:t>
            </a:r>
            <a:r>
              <a:rPr lang="ru-RU" sz="1800" dirty="0" smtClean="0">
                <a:solidFill>
                  <a:srgbClr val="7030A0"/>
                </a:solidFill>
                <a:latin typeface="Times New Roman" pitchFamily="18" charset="0"/>
                <a:cs typeface="Times New Roman" pitchFamily="18" charset="0"/>
              </a:rPr>
              <a:t/>
            </a:r>
            <a:br>
              <a:rPr lang="ru-RU" sz="1800"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г. Маркс Саратовская обл.</a:t>
            </a:r>
            <a:r>
              <a:rPr lang="ru-RU" sz="1800" dirty="0" smtClean="0">
                <a:solidFill>
                  <a:srgbClr val="7030A0"/>
                </a:solidFill>
                <a:latin typeface="Times New Roman" pitchFamily="18" charset="0"/>
                <a:cs typeface="Times New Roman" pitchFamily="18" charset="0"/>
              </a:rPr>
              <a:t/>
            </a:r>
            <a:br>
              <a:rPr lang="ru-RU" sz="1800" dirty="0" smtClean="0">
                <a:solidFill>
                  <a:srgbClr val="7030A0"/>
                </a:solidFill>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t> </a:t>
            </a:r>
            <a:r>
              <a:rPr lang="ru-RU" dirty="0" smtClean="0"/>
              <a:t/>
            </a:r>
            <a:br>
              <a:rPr lang="ru-RU" dirty="0" smtClean="0"/>
            </a:br>
            <a:r>
              <a:rPr lang="ru-RU" b="1" i="1" dirty="0" smtClean="0">
                <a:solidFill>
                  <a:schemeClr val="accent2">
                    <a:lumMod val="50000"/>
                  </a:schemeClr>
                </a:solidFill>
                <a:latin typeface="Times New Roman" pitchFamily="18" charset="0"/>
                <a:cs typeface="Times New Roman" pitchFamily="18" charset="0"/>
              </a:rPr>
              <a:t> </a:t>
            </a:r>
            <a:endParaRPr lang="ru-RU" b="1" i="1" dirty="0">
              <a:solidFill>
                <a:schemeClr val="accent2">
                  <a:lumMod val="50000"/>
                </a:schemeClr>
              </a:solidFill>
              <a:latin typeface="Times New Roman" pitchFamily="18" charset="0"/>
              <a:cs typeface="Times New Roman" pitchFamily="18" charset="0"/>
            </a:endParaRPr>
          </a:p>
        </p:txBody>
      </p:sp>
      <p:pic>
        <p:nvPicPr>
          <p:cNvPr id="14338" name="Picture 2" descr="C:\Program Files\Microsoft Office\MEDIA\CAGCAT10\j0230876.wmf"/>
          <p:cNvPicPr>
            <a:picLocks noChangeAspect="1" noChangeArrowheads="1"/>
          </p:cNvPicPr>
          <p:nvPr/>
        </p:nvPicPr>
        <p:blipFill>
          <a:blip r:embed="rId2" cstate="print"/>
          <a:srcRect/>
          <a:stretch>
            <a:fillRect/>
          </a:stretch>
        </p:blipFill>
        <p:spPr bwMode="auto">
          <a:xfrm>
            <a:off x="285720" y="2285992"/>
            <a:ext cx="2862263" cy="2882900"/>
          </a:xfrm>
          <a:prstGeom prst="rect">
            <a:avLst/>
          </a:prstGeom>
          <a:noFill/>
          <a:ln w="9525">
            <a:noFill/>
            <a:miter lim="800000"/>
            <a:headEnd/>
            <a:tailEnd/>
          </a:ln>
        </p:spPr>
      </p:pic>
    </p:spTree>
    <p:extLst>
      <p:ext uri="{BB962C8B-B14F-4D97-AF65-F5344CB8AC3E}">
        <p14:creationId xmlns="" xmlns:p14="http://schemas.microsoft.com/office/powerpoint/2010/main" val="1423537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24744"/>
          </a:xfrm>
        </p:spPr>
        <p:txBody>
          <a:bodyPr/>
          <a:lstStyle/>
          <a:p>
            <a:r>
              <a:rPr lang="ru-RU" b="1" dirty="0" smtClean="0">
                <a:latin typeface="Times New Roman" pitchFamily="18" charset="0"/>
                <a:cs typeface="Times New Roman" pitchFamily="18" charset="0"/>
              </a:rPr>
              <a:t>Слова </a:t>
            </a:r>
            <a:endParaRPr lang="ru-RU" dirty="0"/>
          </a:p>
        </p:txBody>
      </p:sp>
      <p:sp>
        <p:nvSpPr>
          <p:cNvPr id="3" name="Объект 2"/>
          <p:cNvSpPr>
            <a:spLocks noGrp="1"/>
          </p:cNvSpPr>
          <p:nvPr>
            <p:ph idx="1"/>
          </p:nvPr>
        </p:nvSpPr>
        <p:spPr>
          <a:xfrm>
            <a:off x="323528" y="1196752"/>
            <a:ext cx="8496944" cy="5256584"/>
          </a:xfrm>
        </p:spPr>
        <p:txBody>
          <a:bodyPr>
            <a:normAutofit/>
          </a:bodyPr>
          <a:lstStyle/>
          <a:p>
            <a:pPr marL="0" indent="0">
              <a:buNone/>
            </a:pPr>
            <a:r>
              <a:rPr lang="ru-RU" b="1" dirty="0" smtClean="0">
                <a:latin typeface="Times New Roman"/>
                <a:ea typeface="Times New Roman"/>
              </a:rPr>
              <a:t> Как </a:t>
            </a:r>
            <a:r>
              <a:rPr lang="ru-RU" b="1" dirty="0">
                <a:latin typeface="Times New Roman"/>
                <a:ea typeface="Times New Roman"/>
              </a:rPr>
              <a:t>часто мы произносим молодец, молодец. Но за этими словами – пустота. Скорее всего,  смысл этих слов «молодец, только отстань». Самое главное в словах, чтобы они были не шаблонные, а обращены именно к ребенку. </a:t>
            </a:r>
            <a:endParaRPr lang="ru-RU" b="1" dirty="0" smtClean="0">
              <a:latin typeface="Times New Roman"/>
              <a:ea typeface="Times New Roman"/>
            </a:endParaRPr>
          </a:p>
          <a:p>
            <a:pPr marL="0" indent="0">
              <a:buNone/>
            </a:pPr>
            <a:r>
              <a:rPr lang="ru-RU" b="1" dirty="0" smtClean="0">
                <a:latin typeface="Times New Roman"/>
                <a:ea typeface="Times New Roman"/>
              </a:rPr>
              <a:t>Он </a:t>
            </a:r>
            <a:r>
              <a:rPr lang="ru-RU" b="1" dirty="0">
                <a:latin typeface="Times New Roman"/>
                <a:ea typeface="Times New Roman"/>
              </a:rPr>
              <a:t>чувствует фальшь.  Поэтому со временем перестает верить словам. А ведь всегда есть то, за что ребенка действительно можно похвалить. </a:t>
            </a:r>
            <a:endParaRPr lang="ru-RU" b="1" dirty="0"/>
          </a:p>
        </p:txBody>
      </p:sp>
    </p:spTree>
    <p:extLst>
      <p:ext uri="{BB962C8B-B14F-4D97-AF65-F5344CB8AC3E}">
        <p14:creationId xmlns="" xmlns:p14="http://schemas.microsoft.com/office/powerpoint/2010/main" val="414881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Помощь</a:t>
            </a:r>
            <a:r>
              <a:rPr lang="ru-RU" dirty="0" smtClean="0"/>
              <a:t> </a:t>
            </a:r>
            <a:endParaRPr lang="ru-RU" dirty="0"/>
          </a:p>
        </p:txBody>
      </p:sp>
      <p:sp>
        <p:nvSpPr>
          <p:cNvPr id="3" name="Объект 2"/>
          <p:cNvSpPr>
            <a:spLocks noGrp="1"/>
          </p:cNvSpPr>
          <p:nvPr>
            <p:ph idx="1"/>
          </p:nvPr>
        </p:nvSpPr>
        <p:spPr/>
        <p:txBody>
          <a:bodyPr>
            <a:normAutofit lnSpcReduction="10000"/>
          </a:bodyPr>
          <a:lstStyle/>
          <a:p>
            <a:pPr marL="0" indent="0">
              <a:buNone/>
            </a:pPr>
            <a:r>
              <a:rPr lang="ru-RU" sz="4000" b="1" dirty="0" smtClean="0">
                <a:latin typeface="Times New Roman"/>
                <a:ea typeface="Times New Roman"/>
              </a:rPr>
              <a:t>Каждый </a:t>
            </a:r>
            <a:r>
              <a:rPr lang="ru-RU" sz="4000" b="1" dirty="0">
                <a:latin typeface="Times New Roman"/>
                <a:ea typeface="Times New Roman"/>
              </a:rPr>
              <a:t>человек время от времени нуждается в помощи. </a:t>
            </a:r>
            <a:endParaRPr lang="ru-RU" sz="4000" b="1" dirty="0" smtClean="0">
              <a:latin typeface="Times New Roman"/>
              <a:ea typeface="Times New Roman"/>
            </a:endParaRPr>
          </a:p>
          <a:p>
            <a:pPr marL="0" indent="0">
              <a:buNone/>
            </a:pPr>
            <a:r>
              <a:rPr lang="ru-RU" sz="4000" b="1" dirty="0" smtClean="0">
                <a:latin typeface="Times New Roman"/>
                <a:ea typeface="Times New Roman"/>
              </a:rPr>
              <a:t>Но </a:t>
            </a:r>
            <a:r>
              <a:rPr lang="ru-RU" sz="4000" b="1" dirty="0">
                <a:latin typeface="Times New Roman"/>
                <a:ea typeface="Times New Roman"/>
              </a:rPr>
              <a:t>не стоит путать помощь с понятием делать за него. </a:t>
            </a:r>
            <a:endParaRPr lang="ru-RU" sz="4000" b="1" dirty="0" smtClean="0">
              <a:latin typeface="Times New Roman"/>
              <a:ea typeface="Times New Roman"/>
            </a:endParaRPr>
          </a:p>
          <a:p>
            <a:pPr marL="0" indent="0">
              <a:buNone/>
            </a:pPr>
            <a:r>
              <a:rPr lang="ru-RU" sz="4000" b="1" dirty="0" smtClean="0">
                <a:latin typeface="Times New Roman"/>
                <a:ea typeface="Times New Roman"/>
              </a:rPr>
              <a:t>Помощь </a:t>
            </a:r>
            <a:r>
              <a:rPr lang="ru-RU" sz="4000" b="1" dirty="0">
                <a:latin typeface="Times New Roman"/>
                <a:ea typeface="Times New Roman"/>
              </a:rPr>
              <a:t>в нашем случае – это поддержка, ощущение защиты и точка опоры. </a:t>
            </a:r>
            <a:endParaRPr lang="ru-RU" sz="4000" b="1" dirty="0"/>
          </a:p>
        </p:txBody>
      </p:sp>
    </p:spTree>
    <p:extLst>
      <p:ext uri="{BB962C8B-B14F-4D97-AF65-F5344CB8AC3E}">
        <p14:creationId xmlns="" xmlns:p14="http://schemas.microsoft.com/office/powerpoint/2010/main" val="1892285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Подарки</a:t>
            </a:r>
            <a:r>
              <a:rPr lang="ru-RU" dirty="0" smtClean="0"/>
              <a:t/>
            </a:r>
            <a:br>
              <a:rPr lang="ru-RU" dirty="0" smtClean="0"/>
            </a:br>
            <a:endParaRPr lang="ru-RU" dirty="0"/>
          </a:p>
        </p:txBody>
      </p:sp>
      <p:sp>
        <p:nvSpPr>
          <p:cNvPr id="3" name="Объект 2"/>
          <p:cNvSpPr>
            <a:spLocks noGrp="1"/>
          </p:cNvSpPr>
          <p:nvPr>
            <p:ph idx="1"/>
          </p:nvPr>
        </p:nvSpPr>
        <p:spPr>
          <a:xfrm>
            <a:off x="457200" y="1124744"/>
            <a:ext cx="8229600" cy="5400600"/>
          </a:xfrm>
        </p:spPr>
        <p:txBody>
          <a:bodyPr>
            <a:normAutofit fontScale="85000" lnSpcReduction="10000"/>
          </a:bodyPr>
          <a:lstStyle/>
          <a:p>
            <a:pPr algn="just">
              <a:lnSpc>
                <a:spcPct val="115000"/>
              </a:lnSpc>
              <a:spcAft>
                <a:spcPts val="0"/>
              </a:spcAft>
            </a:pPr>
            <a:r>
              <a:rPr lang="ru-RU" dirty="0">
                <a:latin typeface="Times New Roman"/>
                <a:ea typeface="Times New Roman"/>
              </a:rPr>
              <a:t>В наше время – считается, чем дороже, тем лучше. Но в подарке – главное символизм. </a:t>
            </a:r>
            <a:r>
              <a:rPr lang="ru-RU" dirty="0">
                <a:latin typeface="Times New Roman"/>
                <a:ea typeface="Times New Roman"/>
                <a:cs typeface="Times New Roman"/>
              </a:rPr>
              <a:t>Подарки должны удовлетворять не только, и даже не столько материальные потребности человека, сколько духовные. Важна не стоимость подарка. А смысл, который вкладывает в него даритель</a:t>
            </a:r>
            <a:r>
              <a:rPr lang="ru-RU" dirty="0" smtClean="0">
                <a:latin typeface="Times New Roman"/>
                <a:ea typeface="Times New Roman"/>
                <a:cs typeface="Times New Roman"/>
              </a:rPr>
              <a:t>.</a:t>
            </a:r>
          </a:p>
          <a:p>
            <a:pPr algn="just">
              <a:lnSpc>
                <a:spcPct val="115000"/>
              </a:lnSpc>
              <a:spcAft>
                <a:spcPts val="0"/>
              </a:spcAft>
            </a:pPr>
            <a:r>
              <a:rPr lang="ru-RU" dirty="0" smtClean="0">
                <a:latin typeface="Times New Roman"/>
                <a:ea typeface="Times New Roman"/>
                <a:cs typeface="Times New Roman"/>
              </a:rPr>
              <a:t>Есть ловушка в </a:t>
            </a:r>
            <a:r>
              <a:rPr lang="ru-RU" dirty="0" err="1" smtClean="0">
                <a:latin typeface="Times New Roman"/>
                <a:ea typeface="Times New Roman"/>
                <a:cs typeface="Times New Roman"/>
              </a:rPr>
              <a:t>поДАРках</a:t>
            </a:r>
            <a:r>
              <a:rPr lang="ru-RU" dirty="0" smtClean="0">
                <a:latin typeface="Times New Roman"/>
                <a:ea typeface="Times New Roman"/>
                <a:cs typeface="Times New Roman"/>
              </a:rPr>
              <a:t> – ДАРОМ! </a:t>
            </a:r>
            <a:r>
              <a:rPr lang="ru-RU" dirty="0">
                <a:latin typeface="Times New Roman"/>
                <a:ea typeface="Times New Roman"/>
                <a:cs typeface="Times New Roman"/>
              </a:rPr>
              <a:t> </a:t>
            </a:r>
            <a:r>
              <a:rPr lang="ru-RU" dirty="0" smtClean="0">
                <a:latin typeface="Times New Roman"/>
                <a:ea typeface="Times New Roman"/>
                <a:cs typeface="Times New Roman"/>
              </a:rPr>
              <a:t>Что ценим? Когда потрудились и заслужили. Или когда привыкаем к подаркам, и начинаем незаслуженно требовать.</a:t>
            </a:r>
          </a:p>
          <a:p>
            <a:pPr algn="just">
              <a:lnSpc>
                <a:spcPct val="115000"/>
              </a:lnSpc>
              <a:spcAft>
                <a:spcPts val="0"/>
              </a:spcAft>
            </a:pPr>
            <a:r>
              <a:rPr lang="ru-RU" dirty="0" smtClean="0">
                <a:latin typeface="Times New Roman"/>
                <a:ea typeface="Times New Roman"/>
                <a:cs typeface="Times New Roman"/>
              </a:rPr>
              <a:t>Поощрение, сюрпризы. </a:t>
            </a:r>
            <a:endParaRPr lang="ru-RU" dirty="0">
              <a:ea typeface="Times New Roman"/>
              <a:cs typeface="Times New Roman"/>
            </a:endParaRPr>
          </a:p>
          <a:p>
            <a:endParaRPr lang="ru-RU" dirty="0"/>
          </a:p>
        </p:txBody>
      </p:sp>
    </p:spTree>
    <p:extLst>
      <p:ext uri="{BB962C8B-B14F-4D97-AF65-F5344CB8AC3E}">
        <p14:creationId xmlns="" xmlns:p14="http://schemas.microsoft.com/office/powerpoint/2010/main" val="627679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 xmlns:p14="http://schemas.microsoft.com/office/powerpoint/2010/main" val="2936595199"/>
              </p:ext>
            </p:extLst>
          </p:nvPr>
        </p:nvGraphicFramePr>
        <p:xfrm>
          <a:off x="179512" y="908720"/>
          <a:ext cx="8640958" cy="5688633"/>
        </p:xfrm>
        <a:graphic>
          <a:graphicData uri="http://schemas.openxmlformats.org/drawingml/2006/table">
            <a:tbl>
              <a:tblPr firstRow="1" firstCol="1" bandRow="1">
                <a:tableStyleId>{5C22544A-7EE6-4342-B048-85BDC9FD1C3A}</a:tableStyleId>
              </a:tblPr>
              <a:tblGrid>
                <a:gridCol w="4320479"/>
                <a:gridCol w="4320479"/>
              </a:tblGrid>
              <a:tr h="430937">
                <a:tc>
                  <a:txBody>
                    <a:bodyPr/>
                    <a:lstStyle/>
                    <a:p>
                      <a:pPr algn="just">
                        <a:lnSpc>
                          <a:spcPct val="115000"/>
                        </a:lnSpc>
                        <a:spcAft>
                          <a:spcPts val="0"/>
                        </a:spcAft>
                      </a:pPr>
                      <a:r>
                        <a:rPr lang="ru-RU" sz="2200" dirty="0">
                          <a:effectLst/>
                          <a:latin typeface="Times New Roman" pitchFamily="18" charset="0"/>
                          <a:cs typeface="Times New Roman" pitchFamily="18" charset="0"/>
                        </a:rPr>
                        <a:t>5 золотых правил</a:t>
                      </a:r>
                      <a:endParaRPr lang="ru-RU" sz="2200" dirty="0">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2200">
                          <a:effectLst/>
                          <a:latin typeface="Times New Roman" pitchFamily="18" charset="0"/>
                          <a:cs typeface="Times New Roman" pitchFamily="18" charset="0"/>
                        </a:rPr>
                        <a:t>5 путей к сердцу ребенка</a:t>
                      </a:r>
                      <a:endParaRPr lang="ru-RU" sz="2200">
                        <a:effectLst/>
                        <a:latin typeface="Times New Roman" pitchFamily="18" charset="0"/>
                        <a:ea typeface="Times New Roman"/>
                        <a:cs typeface="Times New Roman" pitchFamily="18" charset="0"/>
                      </a:endParaRPr>
                    </a:p>
                  </a:txBody>
                  <a:tcPr marL="68580" marR="68580" marT="0" marB="0"/>
                </a:tc>
              </a:tr>
              <a:tr h="2418529">
                <a:tc>
                  <a:txBody>
                    <a:bodyPr/>
                    <a:lstStyle/>
                    <a:p>
                      <a:pPr algn="just">
                        <a:lnSpc>
                          <a:spcPct val="115000"/>
                        </a:lnSpc>
                        <a:spcAft>
                          <a:spcPts val="0"/>
                        </a:spcAft>
                      </a:pPr>
                      <a:r>
                        <a:rPr lang="ru-RU" sz="2200" dirty="0">
                          <a:effectLst/>
                          <a:latin typeface="Times New Roman" pitchFamily="18" charset="0"/>
                          <a:cs typeface="Times New Roman" pitchFamily="18" charset="0"/>
                        </a:rPr>
                        <a:t>1. Главное не что сказать, а как. </a:t>
                      </a:r>
                    </a:p>
                    <a:p>
                      <a:pPr algn="just">
                        <a:lnSpc>
                          <a:spcPct val="115000"/>
                        </a:lnSpc>
                        <a:spcAft>
                          <a:spcPts val="0"/>
                        </a:spcAft>
                      </a:pPr>
                      <a:r>
                        <a:rPr lang="ru-RU" sz="2200" dirty="0">
                          <a:effectLst/>
                          <a:latin typeface="Times New Roman" pitchFamily="18" charset="0"/>
                          <a:cs typeface="Times New Roman" pitchFamily="18" charset="0"/>
                        </a:rPr>
                        <a:t>2. Прежде чем ругать, найдите, за что можно похвалить.</a:t>
                      </a:r>
                    </a:p>
                    <a:p>
                      <a:pPr algn="just">
                        <a:lnSpc>
                          <a:spcPct val="115000"/>
                        </a:lnSpc>
                        <a:spcAft>
                          <a:spcPts val="1000"/>
                        </a:spcAft>
                      </a:pPr>
                      <a:r>
                        <a:rPr lang="ru-RU" sz="2200" dirty="0">
                          <a:effectLst/>
                          <a:latin typeface="Times New Roman" pitchFamily="18" charset="0"/>
                          <a:cs typeface="Times New Roman" pitchFamily="18" charset="0"/>
                        </a:rPr>
                        <a:t>3. Постарайтесь сначала узнать, что было перед неудачей, прежде чем </a:t>
                      </a:r>
                      <a:r>
                        <a:rPr lang="ru-RU" sz="2200" dirty="0" smtClean="0">
                          <a:effectLst/>
                          <a:latin typeface="Times New Roman" pitchFamily="18" charset="0"/>
                          <a:cs typeface="Times New Roman" pitchFamily="18" charset="0"/>
                        </a:rPr>
                        <a:t>критиковать</a:t>
                      </a:r>
                      <a:endParaRPr lang="ru-RU" sz="2200" dirty="0">
                        <a:effectLst/>
                        <a:latin typeface="Times New Roman" pitchFamily="18" charset="0"/>
                        <a:cs typeface="Times New Roman" pitchFamily="18" charset="0"/>
                      </a:endParaRPr>
                    </a:p>
                  </a:txBody>
                  <a:tcPr marL="68580" marR="68580" marT="0" marB="0"/>
                </a:tc>
                <a:tc>
                  <a:txBody>
                    <a:bodyPr/>
                    <a:lstStyle/>
                    <a:p>
                      <a:pPr algn="just">
                        <a:lnSpc>
                          <a:spcPct val="115000"/>
                        </a:lnSpc>
                        <a:spcAft>
                          <a:spcPts val="0"/>
                        </a:spcAft>
                      </a:pPr>
                      <a:r>
                        <a:rPr lang="ru-RU" sz="2200" dirty="0">
                          <a:effectLst/>
                          <a:latin typeface="Times New Roman" pitchFamily="18" charset="0"/>
                          <a:cs typeface="Times New Roman" pitchFamily="18" charset="0"/>
                        </a:rPr>
                        <a:t>1. </a:t>
                      </a:r>
                      <a:r>
                        <a:rPr lang="ru-RU" sz="2200" u="sng" dirty="0">
                          <a:effectLst/>
                          <a:latin typeface="Times New Roman" pitchFamily="18" charset="0"/>
                          <a:cs typeface="Times New Roman" pitchFamily="18" charset="0"/>
                        </a:rPr>
                        <a:t>Слова</a:t>
                      </a:r>
                      <a:r>
                        <a:rPr lang="ru-RU" sz="2200" dirty="0">
                          <a:effectLst/>
                          <a:latin typeface="Times New Roman" pitchFamily="18" charset="0"/>
                          <a:cs typeface="Times New Roman" pitchFamily="18" charset="0"/>
                        </a:rPr>
                        <a:t>. </a:t>
                      </a:r>
                    </a:p>
                    <a:p>
                      <a:pPr algn="just">
                        <a:lnSpc>
                          <a:spcPct val="115000"/>
                        </a:lnSpc>
                        <a:spcAft>
                          <a:spcPts val="0"/>
                        </a:spcAft>
                      </a:pPr>
                      <a:r>
                        <a:rPr lang="ru-RU" sz="2200" dirty="0">
                          <a:effectLst/>
                          <a:latin typeface="Times New Roman" pitchFamily="18" charset="0"/>
                          <a:cs typeface="Times New Roman" pitchFamily="18" charset="0"/>
                        </a:rPr>
                        <a:t>Вот таким образом мы вышли на основной инструмент воспитания: </a:t>
                      </a:r>
                    </a:p>
                    <a:p>
                      <a:pPr algn="just">
                        <a:lnSpc>
                          <a:spcPct val="115000"/>
                        </a:lnSpc>
                        <a:spcAft>
                          <a:spcPts val="0"/>
                        </a:spcAft>
                      </a:pPr>
                      <a:r>
                        <a:rPr lang="ru-RU" sz="2200" dirty="0">
                          <a:effectLst/>
                          <a:latin typeface="Times New Roman" pitchFamily="18" charset="0"/>
                          <a:cs typeface="Times New Roman" pitchFamily="18" charset="0"/>
                        </a:rPr>
                        <a:t>ДТС – ВТ. Доброе точное слово, оформленное в воспитательный текст. (пример ВТ – чуть позже</a:t>
                      </a:r>
                      <a:r>
                        <a:rPr lang="ru-RU" sz="2200" dirty="0" smtClean="0">
                          <a:effectLst/>
                          <a:latin typeface="Times New Roman" pitchFamily="18" charset="0"/>
                          <a:cs typeface="Times New Roman" pitchFamily="18" charset="0"/>
                        </a:rPr>
                        <a:t>).</a:t>
                      </a:r>
                      <a:endParaRPr lang="ru-RU" sz="2200" dirty="0">
                        <a:effectLst/>
                        <a:latin typeface="Times New Roman" pitchFamily="18" charset="0"/>
                        <a:ea typeface="Times New Roman"/>
                        <a:cs typeface="Times New Roman" pitchFamily="18" charset="0"/>
                      </a:endParaRPr>
                    </a:p>
                  </a:txBody>
                  <a:tcPr marL="68580" marR="68580" marT="0" marB="0"/>
                </a:tc>
              </a:tr>
              <a:tr h="1192915">
                <a:tc>
                  <a:txBody>
                    <a:bodyPr/>
                    <a:lstStyle/>
                    <a:p>
                      <a:pPr algn="just">
                        <a:lnSpc>
                          <a:spcPct val="115000"/>
                        </a:lnSpc>
                        <a:spcAft>
                          <a:spcPts val="0"/>
                        </a:spcAft>
                      </a:pPr>
                      <a:r>
                        <a:rPr lang="ru-RU" sz="2200">
                          <a:effectLst/>
                          <a:latin typeface="Times New Roman" pitchFamily="18" charset="0"/>
                          <a:cs typeface="Times New Roman" pitchFamily="18" charset="0"/>
                        </a:rPr>
                        <a:t>4. Выдержать паузу, прежде чем сказать что-то неприятное</a:t>
                      </a:r>
                      <a:endParaRPr lang="ru-RU" sz="2200">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2200">
                          <a:effectLst/>
                          <a:latin typeface="Times New Roman" pitchFamily="18" charset="0"/>
                          <a:cs typeface="Times New Roman" pitchFamily="18" charset="0"/>
                        </a:rPr>
                        <a:t>2. </a:t>
                      </a:r>
                      <a:r>
                        <a:rPr lang="ru-RU" sz="2200" u="sng">
                          <a:effectLst/>
                          <a:latin typeface="Times New Roman" pitchFamily="18" charset="0"/>
                          <a:cs typeface="Times New Roman" pitchFamily="18" charset="0"/>
                        </a:rPr>
                        <a:t>Время</a:t>
                      </a:r>
                      <a:r>
                        <a:rPr lang="ru-RU" sz="2200">
                          <a:effectLst/>
                          <a:latin typeface="Times New Roman" pitchFamily="18" charset="0"/>
                          <a:cs typeface="Times New Roman" pitchFamily="18" charset="0"/>
                        </a:rPr>
                        <a:t>: 2 фактора – как пауза и как время общения только с ребенком.  </a:t>
                      </a:r>
                      <a:endParaRPr lang="ru-RU" sz="2200">
                        <a:effectLst/>
                        <a:latin typeface="Times New Roman" pitchFamily="18" charset="0"/>
                        <a:ea typeface="Times New Roman"/>
                        <a:cs typeface="Times New Roman" pitchFamily="18" charset="0"/>
                      </a:endParaRPr>
                    </a:p>
                  </a:txBody>
                  <a:tcPr marL="68580" marR="68580" marT="0" marB="0"/>
                </a:tc>
              </a:tr>
              <a:tr h="784378">
                <a:tc>
                  <a:txBody>
                    <a:bodyPr/>
                    <a:lstStyle/>
                    <a:p>
                      <a:pPr algn="just">
                        <a:lnSpc>
                          <a:spcPct val="115000"/>
                        </a:lnSpc>
                        <a:spcAft>
                          <a:spcPts val="0"/>
                        </a:spcAft>
                      </a:pPr>
                      <a:r>
                        <a:rPr lang="ru-RU" sz="2200">
                          <a:effectLst/>
                          <a:latin typeface="Times New Roman" pitchFamily="18" charset="0"/>
                          <a:cs typeface="Times New Roman" pitchFamily="18" charset="0"/>
                        </a:rPr>
                        <a:t>5. Право на комплект ошибок. </a:t>
                      </a:r>
                      <a:endParaRPr lang="ru-RU" sz="2200">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2200">
                          <a:effectLst/>
                          <a:latin typeface="Times New Roman" pitchFamily="18" charset="0"/>
                          <a:cs typeface="Times New Roman" pitchFamily="18" charset="0"/>
                        </a:rPr>
                        <a:t>3. </a:t>
                      </a:r>
                      <a:r>
                        <a:rPr lang="ru-RU" sz="2200" u="sng">
                          <a:effectLst/>
                          <a:latin typeface="Times New Roman" pitchFamily="18" charset="0"/>
                          <a:cs typeface="Times New Roman" pitchFamily="18" charset="0"/>
                        </a:rPr>
                        <a:t>Помощь</a:t>
                      </a:r>
                      <a:r>
                        <a:rPr lang="ru-RU" sz="2200">
                          <a:effectLst/>
                          <a:latin typeface="Times New Roman" pitchFamily="18" charset="0"/>
                          <a:cs typeface="Times New Roman" pitchFamily="18" charset="0"/>
                        </a:rPr>
                        <a:t> (поддержка, ощущение защиты, точки опоры).</a:t>
                      </a:r>
                      <a:endParaRPr lang="ru-RU" sz="2200">
                        <a:effectLst/>
                        <a:latin typeface="Times New Roman" pitchFamily="18" charset="0"/>
                        <a:ea typeface="Times New Roman"/>
                        <a:cs typeface="Times New Roman" pitchFamily="18" charset="0"/>
                      </a:endParaRPr>
                    </a:p>
                  </a:txBody>
                  <a:tcPr marL="68580" marR="68580" marT="0" marB="0"/>
                </a:tc>
              </a:tr>
              <a:tr h="430937">
                <a:tc>
                  <a:txBody>
                    <a:bodyPr/>
                    <a:lstStyle/>
                    <a:p>
                      <a:pPr algn="just">
                        <a:lnSpc>
                          <a:spcPct val="115000"/>
                        </a:lnSpc>
                        <a:spcAft>
                          <a:spcPts val="0"/>
                        </a:spcAft>
                      </a:pPr>
                      <a:r>
                        <a:rPr lang="ru-RU" sz="2200">
                          <a:effectLst/>
                          <a:latin typeface="Times New Roman" pitchFamily="18" charset="0"/>
                          <a:cs typeface="Times New Roman" pitchFamily="18" charset="0"/>
                        </a:rPr>
                        <a:t> </a:t>
                      </a:r>
                      <a:endParaRPr lang="ru-RU" sz="2200">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2200">
                          <a:effectLst/>
                          <a:latin typeface="Times New Roman" pitchFamily="18" charset="0"/>
                          <a:cs typeface="Times New Roman" pitchFamily="18" charset="0"/>
                        </a:rPr>
                        <a:t>4. </a:t>
                      </a:r>
                      <a:r>
                        <a:rPr lang="ru-RU" sz="2200" u="sng">
                          <a:effectLst/>
                          <a:latin typeface="Times New Roman" pitchFamily="18" charset="0"/>
                          <a:cs typeface="Times New Roman" pitchFamily="18" charset="0"/>
                        </a:rPr>
                        <a:t>Прикосновения </a:t>
                      </a:r>
                      <a:endParaRPr lang="ru-RU" sz="2200">
                        <a:effectLst/>
                        <a:latin typeface="Times New Roman" pitchFamily="18" charset="0"/>
                        <a:ea typeface="Times New Roman"/>
                        <a:cs typeface="Times New Roman" pitchFamily="18" charset="0"/>
                      </a:endParaRPr>
                    </a:p>
                  </a:txBody>
                  <a:tcPr marL="68580" marR="68580" marT="0" marB="0"/>
                </a:tc>
              </a:tr>
              <a:tr h="430937">
                <a:tc>
                  <a:txBody>
                    <a:bodyPr/>
                    <a:lstStyle/>
                    <a:p>
                      <a:pPr algn="just">
                        <a:lnSpc>
                          <a:spcPct val="115000"/>
                        </a:lnSpc>
                        <a:spcAft>
                          <a:spcPts val="0"/>
                        </a:spcAft>
                      </a:pPr>
                      <a:r>
                        <a:rPr lang="ru-RU" sz="2200" dirty="0">
                          <a:effectLst/>
                          <a:latin typeface="Times New Roman" pitchFamily="18" charset="0"/>
                          <a:cs typeface="Times New Roman" pitchFamily="18" charset="0"/>
                        </a:rPr>
                        <a:t> </a:t>
                      </a:r>
                      <a:endParaRPr lang="ru-RU" sz="2200" dirty="0">
                        <a:effectLst/>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2200" dirty="0">
                          <a:effectLst/>
                          <a:latin typeface="Times New Roman" pitchFamily="18" charset="0"/>
                          <a:cs typeface="Times New Roman" pitchFamily="18" charset="0"/>
                        </a:rPr>
                        <a:t>5. </a:t>
                      </a:r>
                      <a:r>
                        <a:rPr lang="ru-RU" sz="2200" u="sng" dirty="0">
                          <a:effectLst/>
                          <a:latin typeface="Times New Roman" pitchFamily="18" charset="0"/>
                          <a:cs typeface="Times New Roman" pitchFamily="18" charset="0"/>
                        </a:rPr>
                        <a:t>Подарки  (сюрпризы)</a:t>
                      </a:r>
                      <a:endParaRPr lang="ru-RU" sz="2200" dirty="0">
                        <a:effectLst/>
                        <a:latin typeface="Times New Roman" pitchFamily="18" charset="0"/>
                        <a:ea typeface="Times New Roman"/>
                        <a:cs typeface="Times New Roman" pitchFamily="18" charset="0"/>
                      </a:endParaRPr>
                    </a:p>
                  </a:txBody>
                  <a:tcPr marL="68580" marR="68580" marT="0" marB="0"/>
                </a:tc>
              </a:tr>
            </a:tbl>
          </a:graphicData>
        </a:graphic>
      </p:graphicFrame>
      <p:sp>
        <p:nvSpPr>
          <p:cNvPr id="5" name="Rectangle 1"/>
          <p:cNvSpPr>
            <a:spLocks noChangeArrowheads="1"/>
          </p:cNvSpPr>
          <p:nvPr/>
        </p:nvSpPr>
        <p:spPr bwMode="auto">
          <a:xfrm>
            <a:off x="1181100" y="2205038"/>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Заголовок 5"/>
          <p:cNvSpPr>
            <a:spLocks noGrp="1"/>
          </p:cNvSpPr>
          <p:nvPr>
            <p:ph type="title"/>
          </p:nvPr>
        </p:nvSpPr>
        <p:spPr/>
        <p:txBody>
          <a:bodyPr>
            <a:normAutofit fontScale="90000"/>
          </a:bodyPr>
          <a:lstStyle/>
          <a:p>
            <a:r>
              <a:rPr lang="ru-RU" b="1" dirty="0" smtClean="0"/>
              <a:t>Дополнение-сравнение</a:t>
            </a:r>
            <a:r>
              <a:rPr lang="ru-RU" dirty="0" smtClean="0"/>
              <a:t/>
            </a:r>
            <a:br>
              <a:rPr lang="ru-RU" dirty="0" smtClean="0"/>
            </a:br>
            <a:endParaRPr lang="ru-RU" dirty="0"/>
          </a:p>
        </p:txBody>
      </p:sp>
    </p:spTree>
    <p:extLst>
      <p:ext uri="{BB962C8B-B14F-4D97-AF65-F5344CB8AC3E}">
        <p14:creationId xmlns="" xmlns:p14="http://schemas.microsoft.com/office/powerpoint/2010/main" val="1361580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872208"/>
          </a:xfrm>
        </p:spPr>
        <p:txBody>
          <a:bodyPr>
            <a:noAutofit/>
          </a:bodyPr>
          <a:lstStyle/>
          <a:p>
            <a:r>
              <a:rPr lang="ru-RU" b="1" dirty="0" smtClean="0">
                <a:latin typeface="Times New Roman" pitchFamily="18" charset="0"/>
                <a:cs typeface="Times New Roman" pitchFamily="18" charset="0"/>
              </a:rPr>
              <a:t>Доброе точное слово  (ДТС) –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основной инструмент воспитания</a:t>
            </a:r>
            <a:endParaRPr lang="ru-RU" b="1"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912230378"/>
              </p:ext>
            </p:extLst>
          </p:nvPr>
        </p:nvGraphicFramePr>
        <p:xfrm>
          <a:off x="251520" y="2132856"/>
          <a:ext cx="8640960" cy="4416552"/>
        </p:xfrm>
        <a:graphic>
          <a:graphicData uri="http://schemas.openxmlformats.org/drawingml/2006/table">
            <a:tbl>
              <a:tblPr firstRow="1" firstCol="1" bandRow="1">
                <a:tableStyleId>{5C22544A-7EE6-4342-B048-85BDC9FD1C3A}</a:tableStyleId>
              </a:tblPr>
              <a:tblGrid>
                <a:gridCol w="1246146"/>
                <a:gridCol w="2498270"/>
                <a:gridCol w="2520280"/>
                <a:gridCol w="2376264"/>
              </a:tblGrid>
              <a:tr h="720491">
                <a:tc gridSpan="4">
                  <a:txBody>
                    <a:bodyPr/>
                    <a:lstStyle/>
                    <a:p>
                      <a:pPr algn="ctr">
                        <a:lnSpc>
                          <a:spcPct val="115000"/>
                        </a:lnSpc>
                        <a:spcAft>
                          <a:spcPts val="0"/>
                        </a:spcAft>
                      </a:pPr>
                      <a:r>
                        <a:rPr lang="ru-RU" sz="2800" dirty="0">
                          <a:effectLst/>
                          <a:latin typeface="Times New Roman" pitchFamily="18" charset="0"/>
                          <a:cs typeface="Times New Roman" pitchFamily="18" charset="0"/>
                        </a:rPr>
                        <a:t>Родитель точен и грамотен, но не всесилен! </a:t>
                      </a:r>
                      <a:endParaRPr lang="ru-RU" sz="2800" dirty="0" smtClean="0">
                        <a:effectLst/>
                        <a:latin typeface="Times New Roman" pitchFamily="18" charset="0"/>
                        <a:cs typeface="Times New Roman" pitchFamily="18" charset="0"/>
                      </a:endParaRPr>
                    </a:p>
                    <a:p>
                      <a:pPr algn="ctr">
                        <a:lnSpc>
                          <a:spcPct val="115000"/>
                        </a:lnSpc>
                        <a:spcAft>
                          <a:spcPts val="0"/>
                        </a:spcAft>
                      </a:pPr>
                      <a:r>
                        <a:rPr lang="ru-RU" sz="2800" dirty="0" smtClean="0">
                          <a:effectLst/>
                          <a:latin typeface="Times New Roman" pitchFamily="18" charset="0"/>
                          <a:cs typeface="Times New Roman" pitchFamily="18" charset="0"/>
                        </a:rPr>
                        <a:t>Он </a:t>
                      </a:r>
                      <a:r>
                        <a:rPr lang="ru-RU" sz="2800" dirty="0">
                          <a:effectLst/>
                          <a:latin typeface="Times New Roman" pitchFamily="18" charset="0"/>
                          <a:cs typeface="Times New Roman" pitchFamily="18" charset="0"/>
                        </a:rPr>
                        <a:t>знает: </a:t>
                      </a:r>
                      <a:endParaRPr lang="ru-RU" sz="2800" dirty="0">
                        <a:effectLst/>
                        <a:latin typeface="Times New Roman" pitchFamily="18" charset="0"/>
                        <a:ea typeface="Times New Roman"/>
                        <a:cs typeface="Times New Roman"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503645">
                <a:tc rowSpan="3">
                  <a:txBody>
                    <a:bodyPr/>
                    <a:lstStyle/>
                    <a:p>
                      <a:pPr marL="71755" marR="71755" algn="ctr">
                        <a:lnSpc>
                          <a:spcPct val="115000"/>
                        </a:lnSpc>
                        <a:spcAft>
                          <a:spcPts val="0"/>
                        </a:spcAft>
                      </a:pPr>
                      <a:r>
                        <a:rPr lang="ru-RU" sz="5400" dirty="0">
                          <a:effectLst/>
                          <a:latin typeface="Times New Roman" pitchFamily="18" charset="0"/>
                          <a:cs typeface="Times New Roman" pitchFamily="18" charset="0"/>
                        </a:rPr>
                        <a:t>СЛОВО</a:t>
                      </a:r>
                      <a:endParaRPr lang="ru-RU" sz="5400" dirty="0">
                        <a:effectLst/>
                        <a:latin typeface="Times New Roman" pitchFamily="18" charset="0"/>
                        <a:ea typeface="Times New Roman"/>
                        <a:cs typeface="Times New Roman" pitchFamily="18" charset="0"/>
                      </a:endParaRPr>
                    </a:p>
                  </a:txBody>
                  <a:tcPr marL="68580" marR="68580" marT="0" marB="0" vert="vert270"/>
                </a:tc>
                <a:tc>
                  <a:txBody>
                    <a:bodyPr/>
                    <a:lstStyle/>
                    <a:p>
                      <a:pPr algn="l">
                        <a:lnSpc>
                          <a:spcPct val="115000"/>
                        </a:lnSpc>
                        <a:spcAft>
                          <a:spcPts val="0"/>
                        </a:spcAft>
                      </a:pPr>
                      <a:r>
                        <a:rPr lang="ru-RU" sz="2800" dirty="0">
                          <a:effectLst/>
                          <a:latin typeface="Times New Roman" pitchFamily="18" charset="0"/>
                          <a:cs typeface="Times New Roman" pitchFamily="18" charset="0"/>
                        </a:rPr>
                        <a:t>Что сказать?</a:t>
                      </a:r>
                      <a:endParaRPr lang="ru-RU" sz="2800" dirty="0">
                        <a:effectLst/>
                        <a:latin typeface="Times New Roman" pitchFamily="18" charset="0"/>
                        <a:ea typeface="Times New Roman"/>
                        <a:cs typeface="Times New Roman" pitchFamily="18" charset="0"/>
                      </a:endParaRPr>
                    </a:p>
                  </a:txBody>
                  <a:tcPr marL="68580" marR="68580" marT="0" marB="0"/>
                </a:tc>
                <a:tc>
                  <a:txBody>
                    <a:bodyPr/>
                    <a:lstStyle/>
                    <a:p>
                      <a:pPr algn="l">
                        <a:lnSpc>
                          <a:spcPct val="115000"/>
                        </a:lnSpc>
                        <a:spcAft>
                          <a:spcPts val="0"/>
                        </a:spcAft>
                      </a:pPr>
                      <a:r>
                        <a:rPr lang="ru-RU" sz="2800">
                          <a:effectLst/>
                          <a:latin typeface="Times New Roman" pitchFamily="18" charset="0"/>
                          <a:cs typeface="Times New Roman" pitchFamily="18" charset="0"/>
                        </a:rPr>
                        <a:t>Точность содержания</a:t>
                      </a:r>
                      <a:endParaRPr lang="ru-RU" sz="2800">
                        <a:effectLst/>
                        <a:latin typeface="Times New Roman" pitchFamily="18" charset="0"/>
                        <a:ea typeface="Times New Roman"/>
                        <a:cs typeface="Times New Roman" pitchFamily="18" charset="0"/>
                      </a:endParaRPr>
                    </a:p>
                  </a:txBody>
                  <a:tcPr marL="68580" marR="68580" marT="0" marB="0"/>
                </a:tc>
                <a:tc>
                  <a:txBody>
                    <a:bodyPr/>
                    <a:lstStyle/>
                    <a:p>
                      <a:pPr algn="l">
                        <a:lnSpc>
                          <a:spcPct val="115000"/>
                        </a:lnSpc>
                        <a:spcAft>
                          <a:spcPts val="0"/>
                        </a:spcAft>
                      </a:pPr>
                      <a:r>
                        <a:rPr lang="ru-RU" sz="2800">
                          <a:effectLst/>
                          <a:latin typeface="Times New Roman" pitchFamily="18" charset="0"/>
                          <a:cs typeface="Times New Roman" pitchFamily="18" charset="0"/>
                        </a:rPr>
                        <a:t>Что надо делать</a:t>
                      </a:r>
                      <a:endParaRPr lang="ru-RU" sz="2800">
                        <a:effectLst/>
                        <a:latin typeface="Times New Roman" pitchFamily="18" charset="0"/>
                        <a:ea typeface="Times New Roman"/>
                        <a:cs typeface="Times New Roman" pitchFamily="18" charset="0"/>
                      </a:endParaRPr>
                    </a:p>
                  </a:txBody>
                  <a:tcPr marL="68580" marR="68580" marT="0" marB="0"/>
                </a:tc>
              </a:tr>
              <a:tr h="503234">
                <a:tc vMerge="1">
                  <a:txBody>
                    <a:bodyPr/>
                    <a:lstStyle/>
                    <a:p>
                      <a:endParaRPr lang="ru-RU"/>
                    </a:p>
                  </a:txBody>
                  <a:tcPr/>
                </a:tc>
                <a:tc>
                  <a:txBody>
                    <a:bodyPr/>
                    <a:lstStyle/>
                    <a:p>
                      <a:pPr algn="l">
                        <a:lnSpc>
                          <a:spcPct val="115000"/>
                        </a:lnSpc>
                        <a:spcAft>
                          <a:spcPts val="0"/>
                        </a:spcAft>
                      </a:pPr>
                      <a:r>
                        <a:rPr lang="ru-RU" sz="2800" dirty="0">
                          <a:effectLst/>
                          <a:latin typeface="Times New Roman" pitchFamily="18" charset="0"/>
                          <a:cs typeface="Times New Roman" pitchFamily="18" charset="0"/>
                        </a:rPr>
                        <a:t>Как  сказать?</a:t>
                      </a:r>
                      <a:endParaRPr lang="ru-RU" sz="2800" dirty="0">
                        <a:effectLst/>
                        <a:latin typeface="Times New Roman" pitchFamily="18" charset="0"/>
                        <a:ea typeface="Times New Roman"/>
                        <a:cs typeface="Times New Roman" pitchFamily="18" charset="0"/>
                      </a:endParaRPr>
                    </a:p>
                  </a:txBody>
                  <a:tcPr marL="68580" marR="68580" marT="0" marB="0"/>
                </a:tc>
                <a:tc>
                  <a:txBody>
                    <a:bodyPr/>
                    <a:lstStyle/>
                    <a:p>
                      <a:pPr algn="l">
                        <a:lnSpc>
                          <a:spcPct val="115000"/>
                        </a:lnSpc>
                        <a:spcAft>
                          <a:spcPts val="0"/>
                        </a:spcAft>
                      </a:pPr>
                      <a:r>
                        <a:rPr lang="ru-RU" sz="2800">
                          <a:effectLst/>
                          <a:latin typeface="Times New Roman" pitchFamily="18" charset="0"/>
                          <a:cs typeface="Times New Roman" pitchFamily="18" charset="0"/>
                        </a:rPr>
                        <a:t>Точность исполнения, интонации</a:t>
                      </a:r>
                      <a:endParaRPr lang="ru-RU" sz="2800">
                        <a:effectLst/>
                        <a:latin typeface="Times New Roman" pitchFamily="18" charset="0"/>
                        <a:ea typeface="Times New Roman"/>
                        <a:cs typeface="Times New Roman" pitchFamily="18" charset="0"/>
                      </a:endParaRPr>
                    </a:p>
                  </a:txBody>
                  <a:tcPr marL="68580" marR="68580" marT="0" marB="0"/>
                </a:tc>
                <a:tc>
                  <a:txBody>
                    <a:bodyPr/>
                    <a:lstStyle/>
                    <a:p>
                      <a:pPr algn="l">
                        <a:lnSpc>
                          <a:spcPct val="115000"/>
                        </a:lnSpc>
                        <a:spcAft>
                          <a:spcPts val="0"/>
                        </a:spcAft>
                      </a:pPr>
                      <a:r>
                        <a:rPr lang="ru-RU" sz="2800">
                          <a:effectLst/>
                          <a:latin typeface="Times New Roman" pitchFamily="18" charset="0"/>
                          <a:cs typeface="Times New Roman" pitchFamily="18" charset="0"/>
                        </a:rPr>
                        <a:t>Как это надо делать</a:t>
                      </a:r>
                      <a:endParaRPr lang="ru-RU" sz="2800">
                        <a:effectLst/>
                        <a:latin typeface="Times New Roman" pitchFamily="18" charset="0"/>
                        <a:ea typeface="Times New Roman"/>
                        <a:cs typeface="Times New Roman" pitchFamily="18" charset="0"/>
                      </a:endParaRPr>
                    </a:p>
                  </a:txBody>
                  <a:tcPr marL="68580" marR="68580" marT="0" marB="0"/>
                </a:tc>
              </a:tr>
              <a:tr h="576064">
                <a:tc vMerge="1">
                  <a:txBody>
                    <a:bodyPr/>
                    <a:lstStyle/>
                    <a:p>
                      <a:endParaRPr lang="ru-RU"/>
                    </a:p>
                  </a:txBody>
                  <a:tcPr/>
                </a:tc>
                <a:tc>
                  <a:txBody>
                    <a:bodyPr/>
                    <a:lstStyle/>
                    <a:p>
                      <a:pPr algn="l">
                        <a:lnSpc>
                          <a:spcPct val="115000"/>
                        </a:lnSpc>
                        <a:spcAft>
                          <a:spcPts val="0"/>
                        </a:spcAft>
                      </a:pPr>
                      <a:r>
                        <a:rPr lang="ru-RU" sz="2800" dirty="0">
                          <a:effectLst/>
                          <a:latin typeface="Times New Roman" pitchFamily="18" charset="0"/>
                          <a:cs typeface="Times New Roman" pitchFamily="18" charset="0"/>
                        </a:rPr>
                        <a:t>Когда сказать?</a:t>
                      </a:r>
                      <a:endParaRPr lang="ru-RU" sz="2800" dirty="0">
                        <a:effectLst/>
                        <a:latin typeface="Times New Roman" pitchFamily="18" charset="0"/>
                        <a:ea typeface="Times New Roman"/>
                        <a:cs typeface="Times New Roman" pitchFamily="18" charset="0"/>
                      </a:endParaRPr>
                    </a:p>
                  </a:txBody>
                  <a:tcPr marL="68580" marR="68580" marT="0" marB="0"/>
                </a:tc>
                <a:tc>
                  <a:txBody>
                    <a:bodyPr/>
                    <a:lstStyle/>
                    <a:p>
                      <a:pPr algn="l">
                        <a:lnSpc>
                          <a:spcPct val="115000"/>
                        </a:lnSpc>
                        <a:spcAft>
                          <a:spcPts val="0"/>
                        </a:spcAft>
                      </a:pPr>
                      <a:r>
                        <a:rPr lang="ru-RU" sz="2800" dirty="0">
                          <a:effectLst/>
                          <a:latin typeface="Times New Roman" pitchFamily="18" charset="0"/>
                          <a:cs typeface="Times New Roman" pitchFamily="18" charset="0"/>
                        </a:rPr>
                        <a:t>Уместность </a:t>
                      </a:r>
                      <a:endParaRPr lang="ru-RU" sz="2800" dirty="0">
                        <a:effectLst/>
                        <a:latin typeface="Times New Roman" pitchFamily="18" charset="0"/>
                        <a:ea typeface="Times New Roman"/>
                        <a:cs typeface="Times New Roman" pitchFamily="18" charset="0"/>
                      </a:endParaRPr>
                    </a:p>
                  </a:txBody>
                  <a:tcPr marL="68580" marR="68580" marT="0" marB="0"/>
                </a:tc>
                <a:tc>
                  <a:txBody>
                    <a:bodyPr/>
                    <a:lstStyle/>
                    <a:p>
                      <a:pPr algn="l">
                        <a:lnSpc>
                          <a:spcPct val="115000"/>
                        </a:lnSpc>
                        <a:spcAft>
                          <a:spcPts val="0"/>
                        </a:spcAft>
                      </a:pPr>
                      <a:r>
                        <a:rPr lang="ru-RU" sz="2800" dirty="0">
                          <a:effectLst/>
                          <a:latin typeface="Times New Roman" pitchFamily="18" charset="0"/>
                          <a:cs typeface="Times New Roman" pitchFamily="18" charset="0"/>
                        </a:rPr>
                        <a:t>Когда это надо делать</a:t>
                      </a:r>
                      <a:endParaRPr lang="ru-RU" sz="28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 xmlns:p14="http://schemas.microsoft.com/office/powerpoint/2010/main" val="3210974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b="1" dirty="0" smtClean="0">
                <a:solidFill>
                  <a:srgbClr val="FF0000"/>
                </a:solidFill>
                <a:latin typeface="Times New Roman" pitchFamily="18" charset="0"/>
                <a:cs typeface="Times New Roman" pitchFamily="18" charset="0"/>
              </a:rPr>
              <a:t>Суть ДТС – </a:t>
            </a:r>
            <a:br>
              <a:rPr lang="ru-RU" sz="4800" b="1" dirty="0" smtClean="0">
                <a:solidFill>
                  <a:srgbClr val="FF0000"/>
                </a:solidFill>
                <a:latin typeface="Times New Roman" pitchFamily="18" charset="0"/>
                <a:cs typeface="Times New Roman" pitchFamily="18" charset="0"/>
              </a:rPr>
            </a:br>
            <a:r>
              <a:rPr lang="ru-RU" sz="4800" b="1" dirty="0" smtClean="0">
                <a:solidFill>
                  <a:srgbClr val="FF0000"/>
                </a:solidFill>
                <a:latin typeface="Times New Roman" pitchFamily="18" charset="0"/>
                <a:cs typeface="Times New Roman" pitchFamily="18" charset="0"/>
              </a:rPr>
              <a:t>воспитательного текста.</a:t>
            </a:r>
            <a:endParaRPr lang="ru-RU" sz="4800" b="1" dirty="0">
              <a:solidFill>
                <a:srgbClr val="FF0000"/>
              </a:solidFill>
              <a:latin typeface="Times New Roman" pitchFamily="18" charset="0"/>
              <a:cs typeface="Times New Roman" pitchFamily="18" charset="0"/>
            </a:endParaRPr>
          </a:p>
        </p:txBody>
      </p:sp>
      <p:sp>
        <p:nvSpPr>
          <p:cNvPr id="5" name="Объект 4"/>
          <p:cNvSpPr>
            <a:spLocks noGrp="1"/>
          </p:cNvSpPr>
          <p:nvPr>
            <p:ph sz="half" idx="1"/>
          </p:nvPr>
        </p:nvSpPr>
        <p:spPr>
          <a:xfrm>
            <a:off x="179512" y="1600200"/>
            <a:ext cx="4392488" cy="4997152"/>
          </a:xfrm>
          <a:ln w="76200">
            <a:solidFill>
              <a:srgbClr val="00B050"/>
            </a:solidFill>
          </a:ln>
        </p:spPr>
        <p:txBody>
          <a:bodyPr>
            <a:normAutofit/>
          </a:bodyPr>
          <a:lstStyle/>
          <a:p>
            <a:pPr marL="0" indent="0" algn="ctr">
              <a:buNone/>
            </a:pPr>
            <a:r>
              <a:rPr lang="ru-RU" sz="5400" b="1" dirty="0" smtClean="0">
                <a:solidFill>
                  <a:srgbClr val="00B050"/>
                </a:solidFill>
                <a:latin typeface="Times New Roman" pitchFamily="18" charset="0"/>
                <a:cs typeface="Times New Roman" pitchFamily="18" charset="0"/>
              </a:rPr>
              <a:t>Добро – </a:t>
            </a:r>
          </a:p>
          <a:p>
            <a:pPr marL="0" indent="0" algn="ctr">
              <a:buNone/>
            </a:pPr>
            <a:r>
              <a:rPr lang="ru-RU" sz="5400" b="1" dirty="0" smtClean="0">
                <a:solidFill>
                  <a:srgbClr val="00B050"/>
                </a:solidFill>
                <a:latin typeface="Times New Roman" pitchFamily="18" charset="0"/>
                <a:cs typeface="Times New Roman" pitchFamily="18" charset="0"/>
              </a:rPr>
              <a:t>это созидающая сила!</a:t>
            </a:r>
          </a:p>
        </p:txBody>
      </p:sp>
      <p:sp>
        <p:nvSpPr>
          <p:cNvPr id="6" name="Объект 5"/>
          <p:cNvSpPr>
            <a:spLocks noGrp="1"/>
          </p:cNvSpPr>
          <p:nvPr>
            <p:ph sz="half" idx="2"/>
          </p:nvPr>
        </p:nvSpPr>
        <p:spPr>
          <a:xfrm>
            <a:off x="4648200" y="1600200"/>
            <a:ext cx="4038600" cy="4997152"/>
          </a:xfrm>
          <a:ln w="57150">
            <a:solidFill>
              <a:schemeClr val="tx1"/>
            </a:solidFill>
          </a:ln>
        </p:spPr>
        <p:txBody>
          <a:bodyPr>
            <a:normAutofit/>
          </a:bodyPr>
          <a:lstStyle/>
          <a:p>
            <a:pPr marL="0" indent="0" algn="ctr">
              <a:buNone/>
            </a:pPr>
            <a:endParaRPr lang="ru-RU" sz="4400" b="1" dirty="0">
              <a:latin typeface="Times New Roman" pitchFamily="18" charset="0"/>
              <a:cs typeface="Times New Roman" pitchFamily="18" charset="0"/>
            </a:endParaRPr>
          </a:p>
          <a:p>
            <a:pPr marL="0" indent="0" algn="ctr">
              <a:buNone/>
            </a:pPr>
            <a:endParaRPr lang="ru-RU" sz="4400" b="1" dirty="0" smtClean="0">
              <a:latin typeface="Times New Roman" pitchFamily="18" charset="0"/>
              <a:cs typeface="Times New Roman" pitchFamily="18" charset="0"/>
            </a:endParaRPr>
          </a:p>
          <a:p>
            <a:pPr marL="0" indent="0" algn="ctr">
              <a:buNone/>
            </a:pPr>
            <a:r>
              <a:rPr lang="ru-RU" sz="4400" b="1" dirty="0" smtClean="0">
                <a:latin typeface="Times New Roman" pitchFamily="18" charset="0"/>
                <a:cs typeface="Times New Roman" pitchFamily="18" charset="0"/>
              </a:rPr>
              <a:t>Зло </a:t>
            </a:r>
            <a:r>
              <a:rPr lang="ru-RU" sz="4400" b="1" dirty="0">
                <a:latin typeface="Times New Roman" pitchFamily="18" charset="0"/>
                <a:cs typeface="Times New Roman" pitchFamily="18" charset="0"/>
              </a:rPr>
              <a:t>– </a:t>
            </a:r>
          </a:p>
          <a:p>
            <a:pPr marL="0" indent="0" algn="ctr">
              <a:buNone/>
            </a:pPr>
            <a:r>
              <a:rPr lang="ru-RU" sz="4400" b="1" dirty="0">
                <a:latin typeface="Times New Roman" pitchFamily="18" charset="0"/>
                <a:cs typeface="Times New Roman" pitchFamily="18" charset="0"/>
              </a:rPr>
              <a:t>это разрушающая сила!</a:t>
            </a:r>
          </a:p>
          <a:p>
            <a:endParaRPr lang="ru-RU" sz="4400" dirty="0"/>
          </a:p>
        </p:txBody>
      </p:sp>
    </p:spTree>
    <p:extLst>
      <p:ext uri="{BB962C8B-B14F-4D97-AF65-F5344CB8AC3E}">
        <p14:creationId xmlns="" xmlns:p14="http://schemas.microsoft.com/office/powerpoint/2010/main" val="3875596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3019" y="260648"/>
            <a:ext cx="8640960" cy="6555641"/>
          </a:xfrm>
          <a:prstGeom prst="rect">
            <a:avLst/>
          </a:prstGeom>
        </p:spPr>
        <p:txBody>
          <a:bodyPr wrap="square">
            <a:spAutoFit/>
          </a:bodyPr>
          <a:lstStyle/>
          <a:p>
            <a:pPr algn="ctr"/>
            <a:r>
              <a:rPr lang="ru-RU" sz="6000" b="1" u="sng" dirty="0">
                <a:solidFill>
                  <a:srgbClr val="FF0000"/>
                </a:solidFill>
                <a:latin typeface="Times New Roman" pitchFamily="18" charset="0"/>
                <a:cs typeface="Times New Roman" pitchFamily="18" charset="0"/>
              </a:rPr>
              <a:t>Важно помнить</a:t>
            </a:r>
            <a:r>
              <a:rPr lang="ru-RU" sz="6000" b="1" u="sng" dirty="0" smtClean="0">
                <a:solidFill>
                  <a:srgbClr val="FF0000"/>
                </a:solidFill>
                <a:latin typeface="Times New Roman" pitchFamily="18" charset="0"/>
                <a:cs typeface="Times New Roman" pitchFamily="18" charset="0"/>
              </a:rPr>
              <a:t>!</a:t>
            </a:r>
          </a:p>
          <a:p>
            <a:pPr algn="ctr"/>
            <a:endParaRPr lang="ru-RU" sz="3600" b="1" dirty="0">
              <a:solidFill>
                <a:srgbClr val="FF0000"/>
              </a:solidFill>
              <a:latin typeface="Times New Roman" pitchFamily="18" charset="0"/>
              <a:cs typeface="Times New Roman" pitchFamily="18" charset="0"/>
            </a:endParaRPr>
          </a:p>
          <a:p>
            <a:r>
              <a:rPr lang="ru-RU" sz="3600" b="1" u="sng" dirty="0">
                <a:solidFill>
                  <a:srgbClr val="FF0000"/>
                </a:solidFill>
                <a:latin typeface="Times New Roman" pitchFamily="18" charset="0"/>
                <a:cs typeface="Times New Roman" pitchFamily="18" charset="0"/>
              </a:rPr>
              <a:t>ВТ</a:t>
            </a:r>
            <a:r>
              <a:rPr lang="ru-RU" sz="3600" b="1" dirty="0">
                <a:solidFill>
                  <a:srgbClr val="FF0000"/>
                </a:solidFill>
                <a:latin typeface="Times New Roman" pitchFamily="18" charset="0"/>
                <a:cs typeface="Times New Roman" pitchFamily="18" charset="0"/>
              </a:rPr>
              <a:t> – КРАТОК</a:t>
            </a:r>
          </a:p>
          <a:p>
            <a:r>
              <a:rPr lang="ru-RU" sz="3600" b="1" u="sng" dirty="0">
                <a:solidFill>
                  <a:srgbClr val="FF0000"/>
                </a:solidFill>
                <a:latin typeface="Times New Roman" pitchFamily="18" charset="0"/>
                <a:cs typeface="Times New Roman" pitchFamily="18" charset="0"/>
              </a:rPr>
              <a:t>ВТ</a:t>
            </a:r>
            <a:r>
              <a:rPr lang="ru-RU" sz="3600" b="1" dirty="0">
                <a:solidFill>
                  <a:srgbClr val="FF0000"/>
                </a:solidFill>
                <a:latin typeface="Times New Roman" pitchFamily="18" charset="0"/>
                <a:cs typeface="Times New Roman" pitchFamily="18" charset="0"/>
              </a:rPr>
              <a:t> – САМАЯ ВАЖНАЯ МЫСЛЬ</a:t>
            </a:r>
          </a:p>
          <a:p>
            <a:r>
              <a:rPr lang="ru-RU" sz="3600" b="1" u="sng" dirty="0">
                <a:solidFill>
                  <a:srgbClr val="FF0000"/>
                </a:solidFill>
                <a:latin typeface="Times New Roman" pitchFamily="18" charset="0"/>
                <a:cs typeface="Times New Roman" pitchFamily="18" charset="0"/>
              </a:rPr>
              <a:t>ВТ</a:t>
            </a:r>
            <a:r>
              <a:rPr lang="ru-RU" sz="3600" b="1" dirty="0">
                <a:solidFill>
                  <a:srgbClr val="FF0000"/>
                </a:solidFill>
                <a:latin typeface="Times New Roman" pitchFamily="18" charset="0"/>
                <a:cs typeface="Times New Roman" pitchFamily="18" charset="0"/>
              </a:rPr>
              <a:t> – ОБРАЗ, МЕТАФОРА – </a:t>
            </a:r>
            <a:r>
              <a:rPr lang="ru-RU" sz="3600" b="1" dirty="0" smtClean="0">
                <a:solidFill>
                  <a:srgbClr val="FF0000"/>
                </a:solidFill>
                <a:latin typeface="Times New Roman" pitchFamily="18" charset="0"/>
                <a:cs typeface="Times New Roman" pitchFamily="18" charset="0"/>
              </a:rPr>
              <a:t>ВАШЕЙ МЫСЛИ</a:t>
            </a:r>
            <a:endParaRPr lang="ru-RU" sz="3600" b="1" dirty="0">
              <a:solidFill>
                <a:srgbClr val="FF0000"/>
              </a:solidFill>
              <a:latin typeface="Times New Roman" pitchFamily="18" charset="0"/>
              <a:cs typeface="Times New Roman" pitchFamily="18" charset="0"/>
            </a:endParaRPr>
          </a:p>
          <a:p>
            <a:r>
              <a:rPr lang="ru-RU" sz="3600" b="1" u="sng" dirty="0">
                <a:solidFill>
                  <a:srgbClr val="FF0000"/>
                </a:solidFill>
                <a:latin typeface="Times New Roman" pitchFamily="18" charset="0"/>
                <a:cs typeface="Times New Roman" pitchFamily="18" charset="0"/>
              </a:rPr>
              <a:t>ВТ</a:t>
            </a:r>
            <a:r>
              <a:rPr lang="ru-RU" sz="3600" b="1" dirty="0">
                <a:solidFill>
                  <a:srgbClr val="FF0000"/>
                </a:solidFill>
                <a:latin typeface="Times New Roman" pitchFamily="18" charset="0"/>
                <a:cs typeface="Times New Roman" pitchFamily="18" charset="0"/>
              </a:rPr>
              <a:t> – </a:t>
            </a:r>
            <a:r>
              <a:rPr lang="ru-RU" sz="3600" b="1" dirty="0" smtClean="0">
                <a:solidFill>
                  <a:srgbClr val="FF0000"/>
                </a:solidFill>
                <a:latin typeface="Times New Roman" pitchFamily="18" charset="0"/>
                <a:cs typeface="Times New Roman" pitchFamily="18" charset="0"/>
              </a:rPr>
              <a:t>СВОЕ ВДОХНОВЕНИЕ </a:t>
            </a:r>
            <a:r>
              <a:rPr lang="ru-RU" sz="3600" b="1" dirty="0">
                <a:solidFill>
                  <a:srgbClr val="FF0000"/>
                </a:solidFill>
                <a:latin typeface="Times New Roman" pitchFamily="18" charset="0"/>
                <a:cs typeface="Times New Roman" pitchFamily="18" charset="0"/>
              </a:rPr>
              <a:t>И ВЕРА </a:t>
            </a:r>
            <a:r>
              <a:rPr lang="ru-RU" sz="3600" b="1" dirty="0" smtClean="0">
                <a:solidFill>
                  <a:srgbClr val="FF0000"/>
                </a:solidFill>
                <a:latin typeface="Times New Roman" pitchFamily="18" charset="0"/>
                <a:cs typeface="Times New Roman" pitchFamily="18" charset="0"/>
              </a:rPr>
              <a:t>   В </a:t>
            </a:r>
            <a:r>
              <a:rPr lang="ru-RU" sz="3600" b="1" dirty="0">
                <a:solidFill>
                  <a:srgbClr val="FF0000"/>
                </a:solidFill>
                <a:latin typeface="Times New Roman" pitchFamily="18" charset="0"/>
                <a:cs typeface="Times New Roman" pitchFamily="18" charset="0"/>
              </a:rPr>
              <a:t>ВАЖНОСТЬ ОБРАЗА, ИДЕИ, МЕТАФОРЫ</a:t>
            </a:r>
          </a:p>
          <a:p>
            <a:r>
              <a:rPr lang="ru-RU" sz="3600" b="1" u="sng" dirty="0">
                <a:solidFill>
                  <a:srgbClr val="FF0000"/>
                </a:solidFill>
                <a:latin typeface="Times New Roman" pitchFamily="18" charset="0"/>
                <a:cs typeface="Times New Roman" pitchFamily="18" charset="0"/>
              </a:rPr>
              <a:t>ВТ</a:t>
            </a:r>
            <a:r>
              <a:rPr lang="ru-RU" sz="3600" b="1" dirty="0">
                <a:solidFill>
                  <a:srgbClr val="FF0000"/>
                </a:solidFill>
                <a:latin typeface="Times New Roman" pitchFamily="18" charset="0"/>
                <a:cs typeface="Times New Roman" pitchFamily="18" charset="0"/>
              </a:rPr>
              <a:t> – НАПИСАТЬ </a:t>
            </a:r>
            <a:r>
              <a:rPr lang="ru-RU" sz="3600" b="1" dirty="0" smtClean="0">
                <a:solidFill>
                  <a:srgbClr val="FF0000"/>
                </a:solidFill>
                <a:latin typeface="Times New Roman" pitchFamily="18" charset="0"/>
                <a:cs typeface="Times New Roman" pitchFamily="18" charset="0"/>
              </a:rPr>
              <a:t>ЕГО</a:t>
            </a:r>
          </a:p>
          <a:p>
            <a:endParaRPr lang="ru-RU" sz="36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251321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20680"/>
          </a:xfrm>
        </p:spPr>
        <p:txBody>
          <a:bodyPr>
            <a:normAutofit lnSpcReduction="10000"/>
          </a:bodyPr>
          <a:lstStyle/>
          <a:p>
            <a:pPr algn="ctr">
              <a:buFont typeface="Wingdings" pitchFamily="2" charset="2"/>
              <a:buChar char="Ø"/>
            </a:pPr>
            <a:r>
              <a:rPr lang="ru-RU" b="1" dirty="0" smtClean="0">
                <a:solidFill>
                  <a:srgbClr val="FF0000"/>
                </a:solidFill>
                <a:latin typeface="Times New Roman" pitchFamily="18" charset="0"/>
                <a:cs typeface="Times New Roman" pitchFamily="18" charset="0"/>
              </a:rPr>
              <a:t>БЛАГОДАРИМ ЗА:</a:t>
            </a:r>
          </a:p>
          <a:p>
            <a:pPr>
              <a:buFontTx/>
              <a:buChar char="-"/>
            </a:pPr>
            <a:r>
              <a:rPr lang="ru-RU" b="1" dirty="0" smtClean="0">
                <a:solidFill>
                  <a:srgbClr val="FF0000"/>
                </a:solidFill>
                <a:latin typeface="Times New Roman" pitchFamily="18" charset="0"/>
                <a:cs typeface="Times New Roman" pitchFamily="18" charset="0"/>
              </a:rPr>
              <a:t>УЧАСТИЕ</a:t>
            </a:r>
          </a:p>
          <a:p>
            <a:pPr>
              <a:buFontTx/>
              <a:buChar char="-"/>
            </a:pPr>
            <a:r>
              <a:rPr lang="ru-RU" b="1" dirty="0" smtClean="0">
                <a:solidFill>
                  <a:srgbClr val="FF0000"/>
                </a:solidFill>
                <a:latin typeface="Times New Roman" pitchFamily="18" charset="0"/>
                <a:cs typeface="Times New Roman" pitchFamily="18" charset="0"/>
              </a:rPr>
              <a:t>ВНИМАНИЕ</a:t>
            </a:r>
          </a:p>
          <a:p>
            <a:pPr>
              <a:buFontTx/>
              <a:buChar char="-"/>
            </a:pPr>
            <a:r>
              <a:rPr lang="ru-RU" b="1" dirty="0" smtClean="0">
                <a:solidFill>
                  <a:srgbClr val="FF0000"/>
                </a:solidFill>
                <a:latin typeface="Times New Roman" pitchFamily="18" charset="0"/>
                <a:cs typeface="Times New Roman" pitchFamily="18" charset="0"/>
              </a:rPr>
              <a:t>ЛЮБОВЬ К СЕБЕ</a:t>
            </a:r>
          </a:p>
          <a:p>
            <a:pPr>
              <a:buFontTx/>
              <a:buChar char="-"/>
            </a:pPr>
            <a:r>
              <a:rPr lang="ru-RU" b="1" dirty="0" smtClean="0">
                <a:solidFill>
                  <a:srgbClr val="FF0000"/>
                </a:solidFill>
                <a:latin typeface="Times New Roman" pitchFamily="18" charset="0"/>
                <a:cs typeface="Times New Roman" pitchFamily="18" charset="0"/>
              </a:rPr>
              <a:t>ЛЮБОВЬ  К СВОИМ БЛИЗКИМ</a:t>
            </a:r>
          </a:p>
          <a:p>
            <a:pPr marL="0" indent="0">
              <a:buNone/>
            </a:pPr>
            <a:endParaRPr lang="ru-RU" b="1" dirty="0" smtClean="0">
              <a:latin typeface="Times New Roman" pitchFamily="18" charset="0"/>
              <a:cs typeface="Times New Roman" pitchFamily="18" charset="0"/>
            </a:endParaRPr>
          </a:p>
          <a:p>
            <a:pPr algn="ctr">
              <a:buFont typeface="Wingdings" pitchFamily="2" charset="2"/>
              <a:buChar char="Ø"/>
            </a:pPr>
            <a:r>
              <a:rPr lang="ru-RU" b="1" dirty="0" smtClean="0">
                <a:solidFill>
                  <a:srgbClr val="0070C0"/>
                </a:solidFill>
                <a:latin typeface="Times New Roman" pitchFamily="18" charset="0"/>
                <a:cs typeface="Times New Roman" pitchFamily="18" charset="0"/>
              </a:rPr>
              <a:t>РЕЗУЛЬТАТ ВСТРЕЧ:</a:t>
            </a:r>
          </a:p>
          <a:p>
            <a:pPr algn="ctr">
              <a:buFont typeface="Wingdings" pitchFamily="2" charset="2"/>
              <a:buChar char="Ø"/>
            </a:pPr>
            <a:endParaRPr lang="ru-RU" b="1" dirty="0" smtClean="0">
              <a:solidFill>
                <a:srgbClr val="0070C0"/>
              </a:solidFill>
              <a:latin typeface="Times New Roman" pitchFamily="18" charset="0"/>
              <a:cs typeface="Times New Roman" pitchFamily="18" charset="0"/>
            </a:endParaRPr>
          </a:p>
          <a:p>
            <a:pPr marL="0" indent="0" algn="ctr">
              <a:buNone/>
            </a:pPr>
            <a:r>
              <a:rPr lang="ru-RU" b="1" dirty="0" smtClean="0">
                <a:solidFill>
                  <a:srgbClr val="0070C0"/>
                </a:solidFill>
                <a:latin typeface="Times New Roman" pitchFamily="18" charset="0"/>
                <a:cs typeface="Times New Roman" pitchFamily="18" charset="0"/>
              </a:rPr>
              <a:t>ИЗМЕНЕНИЕ КАЧЕСТВА </a:t>
            </a:r>
          </a:p>
          <a:p>
            <a:pPr marL="0" indent="0" algn="ctr">
              <a:buNone/>
            </a:pPr>
            <a:r>
              <a:rPr lang="ru-RU" b="1" dirty="0" smtClean="0">
                <a:solidFill>
                  <a:srgbClr val="0070C0"/>
                </a:solidFill>
                <a:latin typeface="Times New Roman" pitchFamily="18" charset="0"/>
                <a:cs typeface="Times New Roman" pitchFamily="18" charset="0"/>
              </a:rPr>
              <a:t> </a:t>
            </a:r>
            <a:endParaRPr lang="ru-RU" b="1" dirty="0">
              <a:solidFill>
                <a:srgbClr val="0070C0"/>
              </a:solidFill>
              <a:latin typeface="Times New Roman" pitchFamily="18" charset="0"/>
              <a:cs typeface="Times New Roman" pitchFamily="18" charset="0"/>
            </a:endParaRPr>
          </a:p>
          <a:p>
            <a:pPr marL="0" indent="0" algn="ctr">
              <a:buNone/>
            </a:pPr>
            <a:r>
              <a:rPr lang="ru-RU" b="1" smtClean="0">
                <a:solidFill>
                  <a:srgbClr val="0070C0"/>
                </a:solidFill>
                <a:latin typeface="Times New Roman" pitchFamily="18" charset="0"/>
                <a:cs typeface="Times New Roman" pitchFamily="18" charset="0"/>
              </a:rPr>
              <a:t>    ВАШЕЙ  ЖИЗНИ </a:t>
            </a:r>
            <a:r>
              <a:rPr lang="ru-RU" b="1" dirty="0" smtClean="0">
                <a:solidFill>
                  <a:srgbClr val="0070C0"/>
                </a:solidFill>
                <a:latin typeface="Times New Roman" pitchFamily="18" charset="0"/>
                <a:cs typeface="Times New Roman" pitchFamily="18" charset="0"/>
              </a:rPr>
              <a:t>К ЛУЧШЕМУ!</a:t>
            </a:r>
            <a:endParaRPr lang="ru-RU" b="1" dirty="0">
              <a:solidFill>
                <a:srgbClr val="0070C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5210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Объект 2"/>
          <p:cNvSpPr>
            <a:spLocks noGrp="1"/>
          </p:cNvSpPr>
          <p:nvPr>
            <p:ph idx="1"/>
          </p:nvPr>
        </p:nvSpPr>
        <p:spPr>
          <a:xfrm>
            <a:off x="250825" y="0"/>
            <a:ext cx="8642350" cy="6858000"/>
          </a:xfrm>
          <a:ln w="76200">
            <a:solidFill>
              <a:srgbClr val="FF0000"/>
            </a:solidFill>
          </a:ln>
        </p:spPr>
        <p:txBody>
          <a:bodyPr>
            <a:normAutofit fontScale="92500" lnSpcReduction="20000"/>
          </a:bodyPr>
          <a:lstStyle/>
          <a:p>
            <a:pPr marL="0" indent="0" eaLnBrk="1" hangingPunct="1">
              <a:lnSpc>
                <a:spcPct val="80000"/>
              </a:lnSpc>
              <a:buFont typeface="Arial" charset="0"/>
              <a:buNone/>
            </a:pPr>
            <a:r>
              <a:rPr lang="ru-RU" sz="2500" b="1" dirty="0" smtClean="0">
                <a:latin typeface="Times New Roman" pitchFamily="18" charset="0"/>
                <a:cs typeface="Times New Roman" pitchFamily="18" charset="0"/>
              </a:rPr>
              <a:t>               </a:t>
            </a:r>
          </a:p>
          <a:p>
            <a:pPr marL="0" indent="0" algn="ctr" eaLnBrk="1" hangingPunct="1">
              <a:lnSpc>
                <a:spcPct val="80000"/>
              </a:lnSpc>
              <a:buFont typeface="Arial" charset="0"/>
              <a:buNone/>
            </a:pPr>
            <a:r>
              <a:rPr lang="ru-RU" sz="4500" b="1" dirty="0" smtClean="0">
                <a:solidFill>
                  <a:srgbClr val="FF0000"/>
                </a:solidFill>
                <a:latin typeface="Times New Roman" pitchFamily="18" charset="0"/>
                <a:cs typeface="Times New Roman" pitchFamily="18" charset="0"/>
              </a:rPr>
              <a:t>Мы не можем изменить свой старт. </a:t>
            </a:r>
          </a:p>
          <a:p>
            <a:pPr marL="0" indent="0" algn="ctr" eaLnBrk="1" hangingPunct="1">
              <a:lnSpc>
                <a:spcPct val="80000"/>
              </a:lnSpc>
              <a:buFont typeface="Arial" charset="0"/>
              <a:buNone/>
            </a:pPr>
            <a:endParaRPr lang="ru-RU" sz="4500" b="1" dirty="0" smtClean="0">
              <a:solidFill>
                <a:srgbClr val="FF0000"/>
              </a:solidFill>
              <a:latin typeface="Times New Roman" pitchFamily="18" charset="0"/>
              <a:cs typeface="Times New Roman" pitchFamily="18" charset="0"/>
            </a:endParaRPr>
          </a:p>
          <a:p>
            <a:pPr marL="0" indent="0" algn="ctr" eaLnBrk="1" hangingPunct="1">
              <a:lnSpc>
                <a:spcPct val="80000"/>
              </a:lnSpc>
              <a:buFont typeface="Arial" charset="0"/>
              <a:buNone/>
            </a:pPr>
            <a:r>
              <a:rPr lang="ru-RU" sz="4500" b="1" dirty="0" smtClean="0">
                <a:solidFill>
                  <a:srgbClr val="FF0000"/>
                </a:solidFill>
                <a:latin typeface="Times New Roman" pitchFamily="18" charset="0"/>
                <a:cs typeface="Times New Roman" pitchFamily="18" charset="0"/>
              </a:rPr>
              <a:t>Хотим ли мы изменить свой финиш?</a:t>
            </a:r>
          </a:p>
          <a:p>
            <a:pPr marL="0" indent="0" eaLnBrk="1" hangingPunct="1">
              <a:lnSpc>
                <a:spcPct val="80000"/>
              </a:lnSpc>
              <a:buFont typeface="Arial" charset="0"/>
              <a:buNone/>
            </a:pPr>
            <a:endParaRPr lang="ru-RU" sz="4500" b="1" dirty="0" smtClean="0">
              <a:solidFill>
                <a:srgbClr val="FF0000"/>
              </a:solidFill>
              <a:latin typeface="Times New Roman" pitchFamily="18" charset="0"/>
              <a:cs typeface="Times New Roman" pitchFamily="18" charset="0"/>
            </a:endParaRPr>
          </a:p>
          <a:p>
            <a:pPr marL="0" indent="0" eaLnBrk="1" hangingPunct="1">
              <a:lnSpc>
                <a:spcPct val="80000"/>
              </a:lnSpc>
              <a:buFont typeface="Arial" charset="0"/>
              <a:buNone/>
            </a:pPr>
            <a:endParaRPr lang="ru-RU" sz="4500" b="1" dirty="0" smtClean="0">
              <a:solidFill>
                <a:srgbClr val="FF0000"/>
              </a:solidFill>
              <a:latin typeface="Times New Roman" pitchFamily="18" charset="0"/>
              <a:cs typeface="Times New Roman" pitchFamily="18" charset="0"/>
            </a:endParaRPr>
          </a:p>
          <a:p>
            <a:pPr marL="0" indent="0" algn="ctr">
              <a:lnSpc>
                <a:spcPct val="80000"/>
              </a:lnSpc>
              <a:buNone/>
            </a:pPr>
            <a:r>
              <a:rPr lang="ru-RU" sz="4500" b="1" dirty="0" smtClean="0">
                <a:solidFill>
                  <a:srgbClr val="FF0000"/>
                </a:solidFill>
                <a:latin typeface="Times New Roman" pitchFamily="18" charset="0"/>
                <a:cs typeface="Times New Roman" pitchFamily="18" charset="0"/>
              </a:rPr>
              <a:t>И именно от Вас зависит, </a:t>
            </a:r>
          </a:p>
          <a:p>
            <a:pPr marL="0" indent="0" algn="ctr">
              <a:lnSpc>
                <a:spcPct val="80000"/>
              </a:lnSpc>
              <a:buNone/>
            </a:pPr>
            <a:r>
              <a:rPr lang="ru-RU" sz="4500" b="1" dirty="0" smtClean="0">
                <a:solidFill>
                  <a:srgbClr val="FF0000"/>
                </a:solidFill>
                <a:latin typeface="Times New Roman" pitchFamily="18" charset="0"/>
                <a:cs typeface="Times New Roman" pitchFamily="18" charset="0"/>
              </a:rPr>
              <a:t>что вы посадите - то и вырастет.</a:t>
            </a:r>
          </a:p>
          <a:p>
            <a:pPr marL="0" indent="0" algn="ctr">
              <a:lnSpc>
                <a:spcPct val="80000"/>
              </a:lnSpc>
              <a:buNone/>
            </a:pPr>
            <a:endParaRPr lang="ru-RU" sz="4500" b="1" dirty="0" smtClean="0">
              <a:solidFill>
                <a:srgbClr val="FF0000"/>
              </a:solidFill>
              <a:latin typeface="Times New Roman" pitchFamily="18" charset="0"/>
              <a:cs typeface="Times New Roman" pitchFamily="18" charset="0"/>
            </a:endParaRPr>
          </a:p>
          <a:p>
            <a:pPr marL="0" indent="0" algn="ctr">
              <a:lnSpc>
                <a:spcPct val="80000"/>
              </a:lnSpc>
              <a:buNone/>
            </a:pPr>
            <a:r>
              <a:rPr lang="ru-RU" sz="4500" b="1" dirty="0" smtClean="0">
                <a:solidFill>
                  <a:srgbClr val="FF0000"/>
                </a:solidFill>
                <a:latin typeface="Times New Roman" pitchFamily="18" charset="0"/>
                <a:cs typeface="Times New Roman" pitchFamily="18" charset="0"/>
              </a:rPr>
              <a:t>Желаем успехов!</a:t>
            </a:r>
          </a:p>
          <a:p>
            <a:pPr marL="0" indent="0" eaLnBrk="1" hangingPunct="1">
              <a:lnSpc>
                <a:spcPct val="80000"/>
              </a:lnSpc>
              <a:buFont typeface="Arial" charset="0"/>
              <a:buNone/>
            </a:pPr>
            <a:endParaRPr lang="ru-RU" sz="4400" b="1" dirty="0" smtClean="0">
              <a:solidFill>
                <a:srgbClr val="FF0000"/>
              </a:solidFill>
              <a:latin typeface="Times New Roman" pitchFamily="18" charset="0"/>
              <a:cs typeface="Times New Roman" pitchFamily="18" charset="0"/>
            </a:endParaRPr>
          </a:p>
          <a:p>
            <a:pPr marL="0" indent="0" eaLnBrk="1" hangingPunct="1">
              <a:lnSpc>
                <a:spcPct val="80000"/>
              </a:lnSpc>
              <a:buFont typeface="Arial" charset="0"/>
              <a:buNone/>
            </a:pPr>
            <a:r>
              <a:rPr lang="ru-RU" sz="2000" dirty="0" smtClean="0"/>
              <a:t> </a:t>
            </a:r>
          </a:p>
          <a:p>
            <a:pPr marL="0" indent="0" eaLnBrk="1" hangingPunct="1">
              <a:lnSpc>
                <a:spcPct val="80000"/>
              </a:lnSpc>
              <a:buFont typeface="Arial" charset="0"/>
              <a:buNone/>
            </a:pPr>
            <a:r>
              <a:rPr lang="ru-RU" sz="2000" dirty="0" smtClean="0"/>
              <a:t> </a:t>
            </a:r>
          </a:p>
          <a:p>
            <a:pPr marL="0" indent="0" eaLnBrk="1" hangingPunct="1">
              <a:lnSpc>
                <a:spcPct val="80000"/>
              </a:lnSpc>
            </a:pPr>
            <a:endParaRPr lang="ru-RU" sz="2000" dirty="0" smtClean="0"/>
          </a:p>
        </p:txBody>
      </p:sp>
    </p:spTree>
    <p:extLst>
      <p:ext uri="{BB962C8B-B14F-4D97-AF65-F5344CB8AC3E}">
        <p14:creationId xmlns="" xmlns:p14="http://schemas.microsoft.com/office/powerpoint/2010/main" val="2540297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600" b="1" dirty="0" smtClean="0">
                <a:latin typeface="Times New Roman" pitchFamily="18" charset="0"/>
                <a:cs typeface="Times New Roman" pitchFamily="18" charset="0"/>
              </a:rPr>
              <a:t>Правило «трех П»</a:t>
            </a:r>
            <a:endParaRPr lang="ru-RU" sz="6600" b="1" dirty="0">
              <a:latin typeface="Times New Roman" pitchFamily="18" charset="0"/>
              <a:cs typeface="Times New Roman" pitchFamily="18" charset="0"/>
            </a:endParaRPr>
          </a:p>
        </p:txBody>
      </p:sp>
      <p:sp>
        <p:nvSpPr>
          <p:cNvPr id="3" name="Объект 2"/>
          <p:cNvSpPr>
            <a:spLocks noGrp="1"/>
          </p:cNvSpPr>
          <p:nvPr>
            <p:ph idx="1"/>
          </p:nvPr>
        </p:nvSpPr>
        <p:spPr>
          <a:xfrm>
            <a:off x="457200" y="2276872"/>
            <a:ext cx="8229600" cy="3849291"/>
          </a:xfrm>
        </p:spPr>
        <p:txBody>
          <a:bodyPr>
            <a:normAutofit/>
          </a:bodyPr>
          <a:lstStyle/>
          <a:p>
            <a:r>
              <a:rPr lang="ru-RU" sz="6000" b="1" smtClean="0">
                <a:solidFill>
                  <a:srgbClr val="FF0000"/>
                </a:solidFill>
                <a:latin typeface="Times New Roman" pitchFamily="18" charset="0"/>
                <a:cs typeface="Times New Roman" pitchFamily="18" charset="0"/>
              </a:rPr>
              <a:t>Послушать</a:t>
            </a:r>
            <a:endParaRPr lang="ru-RU" sz="6000" b="1" dirty="0" smtClean="0">
              <a:solidFill>
                <a:srgbClr val="FF0000"/>
              </a:solidFill>
              <a:latin typeface="Times New Roman" pitchFamily="18" charset="0"/>
              <a:cs typeface="Times New Roman" pitchFamily="18" charset="0"/>
            </a:endParaRPr>
          </a:p>
          <a:p>
            <a:r>
              <a:rPr lang="ru-RU" sz="6000" b="1" dirty="0" smtClean="0">
                <a:solidFill>
                  <a:srgbClr val="FF0000"/>
                </a:solidFill>
                <a:latin typeface="Times New Roman" pitchFamily="18" charset="0"/>
                <a:cs typeface="Times New Roman" pitchFamily="18" charset="0"/>
              </a:rPr>
              <a:t>Понять</a:t>
            </a:r>
          </a:p>
          <a:p>
            <a:r>
              <a:rPr lang="ru-RU" sz="6000" b="1" dirty="0" smtClean="0">
                <a:solidFill>
                  <a:srgbClr val="FF0000"/>
                </a:solidFill>
                <a:latin typeface="Times New Roman" pitchFamily="18" charset="0"/>
                <a:cs typeface="Times New Roman" pitchFamily="18" charset="0"/>
              </a:rPr>
              <a:t>ПРИМЕНИТЬ!!!</a:t>
            </a:r>
            <a:endParaRPr lang="ru-RU" sz="60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83891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79512" y="404664"/>
            <a:ext cx="8784976" cy="6192688"/>
          </a:xfrm>
        </p:spPr>
        <p:txBody>
          <a:bodyPr>
            <a:normAutofit fontScale="92500" lnSpcReduction="10000"/>
          </a:bodyPr>
          <a:lstStyle/>
          <a:p>
            <a:pPr marL="0" indent="0" algn="ctr">
              <a:buNone/>
            </a:pPr>
            <a:r>
              <a:rPr lang="ru-RU" b="1" u="sng" dirty="0" smtClean="0">
                <a:solidFill>
                  <a:srgbClr val="FF0000"/>
                </a:solidFill>
                <a:latin typeface="Times New Roman" pitchFamily="18" charset="0"/>
                <a:cs typeface="Times New Roman" pitchFamily="18" charset="0"/>
              </a:rPr>
              <a:t>Образ ребенка?!?!?!</a:t>
            </a:r>
          </a:p>
          <a:p>
            <a:pPr marL="0" indent="0" algn="ctr">
              <a:buNone/>
            </a:pPr>
            <a:r>
              <a:rPr lang="ru-RU" b="1" dirty="0" smtClean="0">
                <a:solidFill>
                  <a:srgbClr val="FF0000"/>
                </a:solidFill>
                <a:latin typeface="Times New Roman" pitchFamily="18" charset="0"/>
                <a:cs typeface="Times New Roman" pitchFamily="18" charset="0"/>
              </a:rPr>
              <a:t>Формируется под влиянием</a:t>
            </a:r>
          </a:p>
          <a:p>
            <a:pPr marL="0" indent="0">
              <a:buNone/>
            </a:pPr>
            <a:r>
              <a:rPr lang="ru-RU" b="1" dirty="0" smtClean="0">
                <a:solidFill>
                  <a:srgbClr val="FF0000"/>
                </a:solidFill>
                <a:latin typeface="Times New Roman" pitchFamily="18" charset="0"/>
                <a:cs typeface="Times New Roman" pitchFamily="18" charset="0"/>
              </a:rPr>
              <a:t>- Собственного опыта</a:t>
            </a:r>
          </a:p>
          <a:p>
            <a:pPr marL="0" indent="0">
              <a:buNone/>
            </a:pPr>
            <a:r>
              <a:rPr lang="ru-RU" b="1" dirty="0" smtClean="0">
                <a:solidFill>
                  <a:srgbClr val="FF0000"/>
                </a:solidFill>
                <a:latin typeface="Times New Roman" pitchFamily="18" charset="0"/>
                <a:cs typeface="Times New Roman" pitchFamily="18" charset="0"/>
              </a:rPr>
              <a:t>- Опыта наших родителей</a:t>
            </a:r>
          </a:p>
          <a:p>
            <a:pPr marL="0" indent="0">
              <a:buNone/>
            </a:pPr>
            <a:r>
              <a:rPr lang="ru-RU" b="1" dirty="0" smtClean="0">
                <a:solidFill>
                  <a:srgbClr val="FF0000"/>
                </a:solidFill>
                <a:latin typeface="Times New Roman" pitchFamily="18" charset="0"/>
                <a:cs typeface="Times New Roman" pitchFamily="18" charset="0"/>
              </a:rPr>
              <a:t>- Умных книг</a:t>
            </a:r>
          </a:p>
          <a:p>
            <a:pPr marL="0" indent="0">
              <a:buNone/>
            </a:pPr>
            <a:r>
              <a:rPr lang="ru-RU" b="1" dirty="0" smtClean="0">
                <a:solidFill>
                  <a:srgbClr val="FF0000"/>
                </a:solidFill>
                <a:latin typeface="Times New Roman" pitchFamily="18" charset="0"/>
                <a:cs typeface="Times New Roman" pitchFamily="18" charset="0"/>
              </a:rPr>
              <a:t>- СМИ</a:t>
            </a:r>
          </a:p>
          <a:p>
            <a:pPr>
              <a:buFontTx/>
              <a:buChar char="-"/>
            </a:pPr>
            <a:r>
              <a:rPr lang="ru-RU" b="1" dirty="0" smtClean="0">
                <a:solidFill>
                  <a:srgbClr val="FF0000"/>
                </a:solidFill>
                <a:latin typeface="Times New Roman" pitchFamily="18" charset="0"/>
                <a:cs typeface="Times New Roman" pitchFamily="18" charset="0"/>
              </a:rPr>
              <a:t>Сравнения с другими детьми (я тоже хочу чтобы он делал как . . . )</a:t>
            </a:r>
          </a:p>
          <a:p>
            <a:pPr marL="0" indent="0">
              <a:buNone/>
            </a:pPr>
            <a:endParaRPr lang="ru-RU" b="1" dirty="0" smtClean="0">
              <a:solidFill>
                <a:srgbClr val="FF0000"/>
              </a:solidFill>
              <a:latin typeface="Times New Roman" pitchFamily="18" charset="0"/>
              <a:cs typeface="Times New Roman" pitchFamily="18" charset="0"/>
            </a:endParaRPr>
          </a:p>
          <a:p>
            <a:pPr marL="0" indent="0" algn="ctr">
              <a:buNone/>
            </a:pPr>
            <a:r>
              <a:rPr lang="ru-RU" b="1" u="sng" dirty="0" smtClean="0">
                <a:solidFill>
                  <a:srgbClr val="FF0000"/>
                </a:solidFill>
                <a:latin typeface="Times New Roman" pitchFamily="18" charset="0"/>
                <a:cs typeface="Times New Roman" pitchFamily="18" charset="0"/>
              </a:rPr>
              <a:t>Чтобы был ВСЕГДА</a:t>
            </a:r>
          </a:p>
          <a:p>
            <a:pPr marL="0" indent="0" algn="ctr">
              <a:buNone/>
            </a:pPr>
            <a:r>
              <a:rPr lang="ru-RU" b="1" dirty="0" smtClean="0">
                <a:solidFill>
                  <a:srgbClr val="FF0000"/>
                </a:solidFill>
                <a:latin typeface="Times New Roman" pitchFamily="18" charset="0"/>
                <a:cs typeface="Times New Roman" pitchFamily="18" charset="0"/>
              </a:rPr>
              <a:t>Вежливым, чистюлей, не спорил, выполнял по первому слову, занимался , . . . </a:t>
            </a:r>
          </a:p>
          <a:p>
            <a:pPr marL="0" indent="0">
              <a:buNone/>
            </a:pPr>
            <a:endParaRPr lang="ru-RU" b="1" dirty="0">
              <a:solidFill>
                <a:srgbClr val="FF0000"/>
              </a:solidFill>
              <a:latin typeface="Times New Roman" pitchFamily="18" charset="0"/>
              <a:cs typeface="Times New Roman" pitchFamily="18" charset="0"/>
            </a:endParaRPr>
          </a:p>
        </p:txBody>
      </p:sp>
      <p:sp>
        <p:nvSpPr>
          <p:cNvPr id="10" name="Заголовок 1"/>
          <p:cNvSpPr>
            <a:spLocks noGrp="1"/>
          </p:cNvSpPr>
          <p:nvPr/>
        </p:nvSpPr>
        <p:spPr>
          <a:xfrm>
            <a:off x="457200" y="28575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dirty="0"/>
          </a:p>
        </p:txBody>
      </p:sp>
    </p:spTree>
    <p:extLst>
      <p:ext uri="{BB962C8B-B14F-4D97-AF65-F5344CB8AC3E}">
        <p14:creationId xmlns="" xmlns:p14="http://schemas.microsoft.com/office/powerpoint/2010/main" val="1579785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lgn="ctr">
              <a:buNone/>
            </a:pPr>
            <a:r>
              <a:rPr lang="ru-RU" b="1" dirty="0" smtClean="0">
                <a:latin typeface="Times New Roman" pitchFamily="18" charset="0"/>
                <a:cs typeface="Times New Roman" pitchFamily="18" charset="0"/>
              </a:rPr>
              <a:t>Ограничение / шанс -  свобода выбора </a:t>
            </a:r>
          </a:p>
          <a:p>
            <a:endParaRPr lang="ru-RU" b="1" dirty="0">
              <a:latin typeface="Times New Roman" pitchFamily="18" charset="0"/>
              <a:cs typeface="Times New Roman" pitchFamily="18" charset="0"/>
            </a:endParaRPr>
          </a:p>
          <a:p>
            <a:pPr marL="0" indent="0">
              <a:buNone/>
            </a:pPr>
            <a:endParaRPr lang="ru-RU" b="1" dirty="0" smtClean="0">
              <a:latin typeface="Times New Roman" pitchFamily="18" charset="0"/>
              <a:cs typeface="Times New Roman" pitchFamily="18" charset="0"/>
            </a:endParaRPr>
          </a:p>
          <a:p>
            <a:pPr marL="0" indent="0">
              <a:buNone/>
            </a:pPr>
            <a:r>
              <a:rPr lang="ru-RU" b="1" dirty="0" smtClean="0">
                <a:latin typeface="Times New Roman" pitchFamily="18" charset="0"/>
                <a:cs typeface="Times New Roman" pitchFamily="18" charset="0"/>
              </a:rPr>
              <a:t>Не формируется / </a:t>
            </a:r>
            <a:r>
              <a:rPr lang="ru-RU" b="1" dirty="0" err="1" smtClean="0">
                <a:latin typeface="Times New Roman" pitchFamily="18" charset="0"/>
                <a:cs typeface="Times New Roman" pitchFamily="18" charset="0"/>
              </a:rPr>
              <a:t>формируется</a:t>
            </a:r>
            <a:r>
              <a:rPr lang="ru-RU" b="1" dirty="0" smtClean="0">
                <a:latin typeface="Times New Roman" pitchFamily="18" charset="0"/>
                <a:cs typeface="Times New Roman" pitchFamily="18" charset="0"/>
              </a:rPr>
              <a:t> навык: принятия собственных решений у ребенка</a:t>
            </a:r>
          </a:p>
          <a:p>
            <a:pPr marL="0" indent="0">
              <a:buNone/>
            </a:pPr>
            <a:endParaRPr lang="ru-RU" b="1" dirty="0">
              <a:latin typeface="Times New Roman" pitchFamily="18" charset="0"/>
              <a:cs typeface="Times New Roman" pitchFamily="18" charset="0"/>
            </a:endParaRPr>
          </a:p>
          <a:p>
            <a:pPr marL="0" indent="0">
              <a:buNone/>
            </a:pPr>
            <a:r>
              <a:rPr lang="ru-RU" b="1" dirty="0" smtClean="0">
                <a:latin typeface="Times New Roman" pitchFamily="18" charset="0"/>
                <a:cs typeface="Times New Roman" pitchFamily="18" charset="0"/>
              </a:rPr>
              <a:t>Не формируется  / </a:t>
            </a:r>
            <a:r>
              <a:rPr lang="ru-RU" b="1" dirty="0" err="1" smtClean="0">
                <a:latin typeface="Times New Roman" pitchFamily="18" charset="0"/>
                <a:cs typeface="Times New Roman" pitchFamily="18" charset="0"/>
              </a:rPr>
              <a:t>формируется</a:t>
            </a:r>
            <a:r>
              <a:rPr lang="ru-RU" b="1" dirty="0" smtClean="0">
                <a:latin typeface="Times New Roman" pitchFamily="18" charset="0"/>
                <a:cs typeface="Times New Roman" pitchFamily="18" charset="0"/>
              </a:rPr>
              <a:t> навык: сотрудничества и доверия к себе, к своему ребенку </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5531787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363272" cy="6336704"/>
          </a:xfrm>
        </p:spPr>
        <p:txBody>
          <a:bodyPr>
            <a:normAutofit/>
          </a:bodyPr>
          <a:lstStyle/>
          <a:p>
            <a:pPr marL="0" indent="0">
              <a:buNone/>
            </a:pPr>
            <a:r>
              <a:rPr lang="ru-RU" sz="3300" b="1" dirty="0" smtClean="0">
                <a:latin typeface="Times New Roman" pitchFamily="18" charset="0"/>
                <a:cs typeface="Times New Roman" pitchFamily="18" charset="0"/>
              </a:rPr>
              <a:t>Детям </a:t>
            </a:r>
            <a:r>
              <a:rPr lang="ru-RU" sz="3300" b="1" dirty="0">
                <a:latin typeface="Times New Roman" pitchFamily="18" charset="0"/>
                <a:cs typeface="Times New Roman" pitchFamily="18" charset="0"/>
              </a:rPr>
              <a:t>очень важно давать свободу выбора.  Есть </a:t>
            </a:r>
            <a:r>
              <a:rPr lang="ru-RU" sz="3300" b="1" dirty="0">
                <a:solidFill>
                  <a:srgbClr val="FF0000"/>
                </a:solidFill>
                <a:latin typeface="Times New Roman" pitchFamily="18" charset="0"/>
                <a:cs typeface="Times New Roman" pitchFamily="18" charset="0"/>
              </a:rPr>
              <a:t>безопасные ситуации, где ребенок может сделать свой выбор</a:t>
            </a:r>
            <a:r>
              <a:rPr lang="ru-RU" sz="3300" b="1" dirty="0">
                <a:latin typeface="Times New Roman" pitchFamily="18" charset="0"/>
                <a:cs typeface="Times New Roman" pitchFamily="18" charset="0"/>
              </a:rPr>
              <a:t>. И вот такие творческие встречи дают маме и ребенку возможность  этому учиться.  Маме поменьше оглядываться на других, получать свое удовольствие,  а ребенку самому принять решение  - что и как рисовать.  </a:t>
            </a:r>
            <a:endParaRPr lang="ru-RU" sz="3300" b="1" dirty="0" smtClean="0">
              <a:latin typeface="Times New Roman" pitchFamily="18" charset="0"/>
              <a:cs typeface="Times New Roman" pitchFamily="18" charset="0"/>
            </a:endParaRPr>
          </a:p>
          <a:p>
            <a:pPr marL="0" indent="0">
              <a:buNone/>
            </a:pPr>
            <a:r>
              <a:rPr lang="ru-RU" sz="3300" b="1" dirty="0" smtClean="0">
                <a:latin typeface="Times New Roman" pitchFamily="18" charset="0"/>
                <a:cs typeface="Times New Roman" pitchFamily="18" charset="0"/>
              </a:rPr>
              <a:t>И </a:t>
            </a:r>
            <a:r>
              <a:rPr lang="ru-RU" sz="3300" b="1" dirty="0">
                <a:latin typeface="Times New Roman" pitchFamily="18" charset="0"/>
                <a:cs typeface="Times New Roman" pitchFamily="18" charset="0"/>
              </a:rPr>
              <a:t>пусть это будет каля-</a:t>
            </a:r>
            <a:r>
              <a:rPr lang="ru-RU" sz="3300" b="1" dirty="0" err="1">
                <a:latin typeface="Times New Roman" pitchFamily="18" charset="0"/>
                <a:cs typeface="Times New Roman" pitchFamily="18" charset="0"/>
              </a:rPr>
              <a:t>маля</a:t>
            </a:r>
            <a:r>
              <a:rPr lang="ru-RU" sz="3300" b="1" dirty="0">
                <a:latin typeface="Times New Roman" pitchFamily="18" charset="0"/>
                <a:cs typeface="Times New Roman" pitchFamily="18" charset="0"/>
              </a:rPr>
              <a:t> с точки зрения мамы, но </a:t>
            </a:r>
            <a:r>
              <a:rPr lang="ru-RU" sz="3300" b="1" dirty="0">
                <a:solidFill>
                  <a:srgbClr val="FF0000"/>
                </a:solidFill>
                <a:latin typeface="Times New Roman" pitchFamily="18" charset="0"/>
                <a:cs typeface="Times New Roman" pitchFamily="18" charset="0"/>
              </a:rPr>
              <a:t>ребенок это сделает </a:t>
            </a:r>
            <a:r>
              <a:rPr lang="ru-RU" sz="3300" b="1" u="sng" dirty="0">
                <a:solidFill>
                  <a:srgbClr val="FF0000"/>
                </a:solidFill>
                <a:latin typeface="Times New Roman" pitchFamily="18" charset="0"/>
                <a:cs typeface="Times New Roman" pitchFamily="18" charset="0"/>
              </a:rPr>
              <a:t>сам!  </a:t>
            </a:r>
            <a:r>
              <a:rPr lang="ru-RU" sz="3300" b="1" dirty="0">
                <a:solidFill>
                  <a:srgbClr val="FF0000"/>
                </a:solidFill>
                <a:latin typeface="Times New Roman" pitchFamily="18" charset="0"/>
                <a:cs typeface="Times New Roman" pitchFamily="18" charset="0"/>
              </a:rPr>
              <a:t>   </a:t>
            </a:r>
          </a:p>
        </p:txBody>
      </p:sp>
    </p:spTree>
    <p:extLst>
      <p:ext uri="{BB962C8B-B14F-4D97-AF65-F5344CB8AC3E}">
        <p14:creationId xmlns="" xmlns:p14="http://schemas.microsoft.com/office/powerpoint/2010/main" val="1706905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0"/>
            <a:ext cx="9144000" cy="6480720"/>
          </a:xfrm>
        </p:spPr>
        <p:txBody>
          <a:bodyPr>
            <a:noAutofit/>
          </a:bodyPr>
          <a:lstStyle/>
          <a:p>
            <a:pPr marL="0" indent="0" algn="ctr">
              <a:buNone/>
            </a:pPr>
            <a:r>
              <a:rPr lang="ru-RU" sz="3000" b="1" u="sng" dirty="0" smtClean="0">
                <a:latin typeface="Times New Roman" pitchFamily="18" charset="0"/>
                <a:cs typeface="Times New Roman" pitchFamily="18" charset="0"/>
              </a:rPr>
              <a:t>Стойкое наследство</a:t>
            </a:r>
          </a:p>
          <a:p>
            <a:pPr>
              <a:buFont typeface="Wingdings" pitchFamily="2" charset="2"/>
              <a:buChar char="v"/>
            </a:pPr>
            <a:r>
              <a:rPr lang="ru-RU" sz="3000" b="1" dirty="0" smtClean="0">
                <a:latin typeface="Times New Roman" pitchFamily="18" charset="0"/>
                <a:cs typeface="Times New Roman" pitchFamily="18" charset="0"/>
              </a:rPr>
              <a:t> </a:t>
            </a:r>
            <a:r>
              <a:rPr lang="ru-RU" sz="3000" b="1" u="sng" dirty="0" smtClean="0">
                <a:latin typeface="Times New Roman" pitchFamily="18" charset="0"/>
                <a:cs typeface="Times New Roman" pitchFamily="18" charset="0"/>
              </a:rPr>
              <a:t>Наши корни. </a:t>
            </a:r>
          </a:p>
          <a:p>
            <a:pPr marL="0" indent="0">
              <a:buNone/>
            </a:pPr>
            <a:r>
              <a:rPr lang="ru-RU" sz="3000" b="1" dirty="0" smtClean="0">
                <a:latin typeface="Times New Roman" pitchFamily="18" charset="0"/>
                <a:cs typeface="Times New Roman" pitchFamily="18" charset="0"/>
              </a:rPr>
              <a:t>     Они могут питать положительным опытом социального успеха, поддержки и побед Рода</a:t>
            </a:r>
          </a:p>
          <a:p>
            <a:pPr marL="0" indent="0">
              <a:buNone/>
            </a:pPr>
            <a:r>
              <a:rPr lang="ru-RU" sz="3000" b="1" dirty="0" smtClean="0">
                <a:latin typeface="Times New Roman" pitchFamily="18" charset="0"/>
                <a:cs typeface="Times New Roman" pitchFamily="18" charset="0"/>
              </a:rPr>
              <a:t>      Они могут отравлять нас негативными установками Рода, отрицательным опытом, страхом.</a:t>
            </a:r>
          </a:p>
          <a:p>
            <a:pPr>
              <a:buFont typeface="Wingdings" pitchFamily="2" charset="2"/>
              <a:buChar char="v"/>
            </a:pPr>
            <a:r>
              <a:rPr lang="ru-RU" sz="3000" b="1" u="sng" dirty="0" smtClean="0">
                <a:latin typeface="Times New Roman" pitchFamily="18" charset="0"/>
                <a:cs typeface="Times New Roman" pitchFamily="18" charset="0"/>
              </a:rPr>
              <a:t> Наши крылья. </a:t>
            </a:r>
          </a:p>
          <a:p>
            <a:pPr marL="0" indent="0">
              <a:buNone/>
            </a:pPr>
            <a:r>
              <a:rPr lang="ru-RU" sz="3000" b="1" dirty="0" smtClean="0">
                <a:latin typeface="Times New Roman" pitchFamily="18" charset="0"/>
                <a:cs typeface="Times New Roman" pitchFamily="18" charset="0"/>
              </a:rPr>
              <a:t>    Растут из преодолений страха неудач, преодоления  женской лени. </a:t>
            </a:r>
          </a:p>
          <a:p>
            <a:pPr marL="0" indent="0">
              <a:buNone/>
            </a:pPr>
            <a:r>
              <a:rPr lang="ru-RU" sz="3000" b="1" dirty="0" smtClean="0">
                <a:latin typeface="Times New Roman" pitchFamily="18" charset="0"/>
                <a:cs typeface="Times New Roman" pitchFamily="18" charset="0"/>
              </a:rPr>
              <a:t>     Когда приходит осознание «я сумела, я сделала, у меня получилось» - то и вырастают крылья! </a:t>
            </a:r>
          </a:p>
          <a:p>
            <a:pPr marL="0" indent="0">
              <a:buNone/>
            </a:pPr>
            <a:endParaRPr lang="ru-RU" sz="3000" b="1" dirty="0" smtClean="0">
              <a:latin typeface="Times New Roman" pitchFamily="18" charset="0"/>
              <a:cs typeface="Times New Roman" pitchFamily="18" charset="0"/>
            </a:endParaRPr>
          </a:p>
          <a:p>
            <a:pPr marL="0" indent="0" algn="ctr">
              <a:buNone/>
            </a:pPr>
            <a:endParaRPr lang="ru-RU" sz="3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5437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w="76200">
            <a:solidFill>
              <a:srgbClr val="00B050"/>
            </a:solidFill>
          </a:ln>
        </p:spPr>
        <p:txBody>
          <a:bodyPr/>
          <a:lstStyle/>
          <a:p>
            <a:r>
              <a:rPr lang="ru-RU" b="1" dirty="0" smtClean="0">
                <a:latin typeface="Times New Roman" pitchFamily="18" charset="0"/>
                <a:cs typeface="Times New Roman" pitchFamily="18" charset="0"/>
              </a:rPr>
              <a:t>5 путей к сердцу ребенка.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ln w="76200">
            <a:solidFill>
              <a:srgbClr val="FF0000"/>
            </a:solidFill>
          </a:ln>
        </p:spPr>
        <p:txBody>
          <a:bodyPr>
            <a:normAutofit/>
          </a:bodyPr>
          <a:lstStyle/>
          <a:p>
            <a:pPr marL="630555" algn="just">
              <a:lnSpc>
                <a:spcPct val="115000"/>
              </a:lnSpc>
            </a:pPr>
            <a:r>
              <a:rPr lang="ru-RU" sz="4400" b="1" dirty="0">
                <a:latin typeface="Times New Roman"/>
                <a:ea typeface="Times New Roman"/>
                <a:cs typeface="Times New Roman"/>
              </a:rPr>
              <a:t>- </a:t>
            </a:r>
            <a:r>
              <a:rPr lang="ru-RU" sz="4400" b="1" dirty="0" smtClean="0">
                <a:latin typeface="Times New Roman"/>
                <a:ea typeface="Times New Roman"/>
                <a:cs typeface="Times New Roman"/>
              </a:rPr>
              <a:t>слова </a:t>
            </a:r>
            <a:endParaRPr lang="ru-RU" sz="4400" b="1" dirty="0">
              <a:ea typeface="Times New Roman"/>
              <a:cs typeface="Times New Roman"/>
            </a:endParaRPr>
          </a:p>
          <a:p>
            <a:pPr marL="630555" algn="just">
              <a:lnSpc>
                <a:spcPct val="115000"/>
              </a:lnSpc>
              <a:spcAft>
                <a:spcPts val="0"/>
              </a:spcAft>
            </a:pPr>
            <a:r>
              <a:rPr lang="ru-RU" sz="4400" b="1" dirty="0" smtClean="0">
                <a:latin typeface="Times New Roman"/>
                <a:ea typeface="Times New Roman"/>
                <a:cs typeface="Times New Roman"/>
              </a:rPr>
              <a:t>- время</a:t>
            </a:r>
            <a:endParaRPr lang="ru-RU" sz="4400" b="1" dirty="0">
              <a:ea typeface="Times New Roman"/>
              <a:cs typeface="Times New Roman"/>
            </a:endParaRPr>
          </a:p>
          <a:p>
            <a:pPr marL="630555" algn="just">
              <a:lnSpc>
                <a:spcPct val="115000"/>
              </a:lnSpc>
              <a:spcAft>
                <a:spcPts val="0"/>
              </a:spcAft>
            </a:pPr>
            <a:r>
              <a:rPr lang="ru-RU" sz="4400" b="1" dirty="0">
                <a:latin typeface="Times New Roman"/>
                <a:ea typeface="Times New Roman"/>
                <a:cs typeface="Times New Roman"/>
              </a:rPr>
              <a:t>- </a:t>
            </a:r>
            <a:r>
              <a:rPr lang="ru-RU" sz="4400" b="1" dirty="0" smtClean="0">
                <a:latin typeface="Times New Roman"/>
                <a:ea typeface="Times New Roman"/>
                <a:cs typeface="Times New Roman"/>
              </a:rPr>
              <a:t>прикосновения</a:t>
            </a:r>
            <a:endParaRPr lang="ru-RU" sz="4400" b="1" dirty="0">
              <a:ea typeface="Times New Roman"/>
              <a:cs typeface="Times New Roman"/>
            </a:endParaRPr>
          </a:p>
          <a:p>
            <a:pPr marL="630555" algn="just">
              <a:lnSpc>
                <a:spcPct val="115000"/>
              </a:lnSpc>
              <a:spcAft>
                <a:spcPts val="0"/>
              </a:spcAft>
            </a:pPr>
            <a:r>
              <a:rPr lang="ru-RU" sz="4400" b="1" dirty="0">
                <a:latin typeface="Times New Roman"/>
                <a:ea typeface="Times New Roman"/>
                <a:cs typeface="Times New Roman"/>
              </a:rPr>
              <a:t>- помощь </a:t>
            </a:r>
            <a:endParaRPr lang="ru-RU" sz="4400" b="1" dirty="0">
              <a:ea typeface="Times New Roman"/>
              <a:cs typeface="Times New Roman"/>
            </a:endParaRPr>
          </a:p>
          <a:p>
            <a:pPr marL="630555" algn="just">
              <a:lnSpc>
                <a:spcPct val="115000"/>
              </a:lnSpc>
              <a:spcAft>
                <a:spcPts val="0"/>
              </a:spcAft>
            </a:pPr>
            <a:r>
              <a:rPr lang="ru-RU" sz="4400" b="1" dirty="0">
                <a:latin typeface="Times New Roman"/>
                <a:ea typeface="Times New Roman"/>
                <a:cs typeface="Times New Roman"/>
              </a:rPr>
              <a:t>- подарки.</a:t>
            </a:r>
            <a:endParaRPr lang="ru-RU" sz="4400" b="1" dirty="0">
              <a:ea typeface="Times New Roman"/>
              <a:cs typeface="Times New Roman"/>
            </a:endParaRPr>
          </a:p>
          <a:p>
            <a:endParaRPr lang="ru-RU" sz="4400" b="1" dirty="0"/>
          </a:p>
        </p:txBody>
      </p:sp>
    </p:spTree>
    <p:extLst>
      <p:ext uri="{BB962C8B-B14F-4D97-AF65-F5344CB8AC3E}">
        <p14:creationId xmlns="" xmlns:p14="http://schemas.microsoft.com/office/powerpoint/2010/main" val="352636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Прикосновение</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519536"/>
          </a:xfrm>
        </p:spPr>
        <p:txBody>
          <a:bodyPr>
            <a:normAutofit lnSpcReduction="10000"/>
          </a:bodyPr>
          <a:lstStyle/>
          <a:p>
            <a:r>
              <a:rPr lang="ru-RU" b="1" dirty="0" err="1">
                <a:latin typeface="Times New Roman" pitchFamily="18" charset="0"/>
                <a:cs typeface="Times New Roman" pitchFamily="18" charset="0"/>
              </a:rPr>
              <a:t>т.е</a:t>
            </a:r>
            <a:r>
              <a:rPr lang="ru-RU" b="1" dirty="0">
                <a:latin typeface="Times New Roman" pitchFamily="18" charset="0"/>
                <a:cs typeface="Times New Roman" pitchFamily="18" charset="0"/>
              </a:rPr>
              <a:t> тактильные ощущения для ребенка очень </a:t>
            </a:r>
            <a:r>
              <a:rPr lang="ru-RU" b="1" dirty="0" smtClean="0">
                <a:latin typeface="Times New Roman" pitchFamily="18" charset="0"/>
                <a:cs typeface="Times New Roman" pitchFamily="18" charset="0"/>
              </a:rPr>
              <a:t>важны. </a:t>
            </a:r>
            <a:r>
              <a:rPr lang="ru-RU" b="1" dirty="0">
                <a:latin typeface="Times New Roman" pitchFamily="18" charset="0"/>
                <a:cs typeface="Times New Roman" pitchFamily="18" charset="0"/>
              </a:rPr>
              <a:t>Мы часто сейчас слышим, что ребенка надо погладить определенное количество раз. Некоторые добросовестные родители, четко ведут бухгалтерский учет поглаживаниям, полагая, что если норма выполнена, то совесть чиста. Но самое главное, не сколько раз, а как, с какими мыслями. Это прикосновение должно быть не механическим, а чувственным,  несущим любовь и заботу.</a:t>
            </a:r>
          </a:p>
        </p:txBody>
      </p:sp>
    </p:spTree>
    <p:extLst>
      <p:ext uri="{BB962C8B-B14F-4D97-AF65-F5344CB8AC3E}">
        <p14:creationId xmlns="" xmlns:p14="http://schemas.microsoft.com/office/powerpoint/2010/main" val="2983887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Время – важно  . . . </a:t>
            </a:r>
            <a:r>
              <a:rPr lang="ru-RU" dirty="0" smtClean="0"/>
              <a:t/>
            </a:r>
            <a:br>
              <a:rPr lang="ru-RU" dirty="0" smtClean="0"/>
            </a:br>
            <a:endParaRPr lang="ru-RU" dirty="0"/>
          </a:p>
        </p:txBody>
      </p:sp>
      <p:sp>
        <p:nvSpPr>
          <p:cNvPr id="3" name="Объект 2"/>
          <p:cNvSpPr>
            <a:spLocks noGrp="1"/>
          </p:cNvSpPr>
          <p:nvPr>
            <p:ph idx="1"/>
          </p:nvPr>
        </p:nvSpPr>
        <p:spPr>
          <a:xfrm>
            <a:off x="457200" y="1196752"/>
            <a:ext cx="8229600" cy="5256584"/>
          </a:xfrm>
        </p:spPr>
        <p:txBody>
          <a:bodyPr>
            <a:normAutofit/>
          </a:bodyPr>
          <a:lstStyle/>
          <a:p>
            <a:pPr marL="0" indent="0">
              <a:buNone/>
            </a:pPr>
            <a:r>
              <a:rPr lang="ru-RU" sz="4000" b="1" dirty="0">
                <a:latin typeface="Times New Roman" pitchFamily="18" charset="0"/>
                <a:cs typeface="Times New Roman" pitchFamily="18" charset="0"/>
              </a:rPr>
              <a:t>Для каждого, не только ребенка, но и взрослого. Очень важно, чтобы близкий человек, не только совмещал общение с ним с другими делами, но и уделял свое собственное, ничем не занятое время. Пусть его будет не много, но это время только для него. </a:t>
            </a:r>
          </a:p>
          <a:p>
            <a:pPr marL="0" indent="0">
              <a:buNone/>
            </a:pPr>
            <a:endParaRPr lang="ru-RU" dirty="0"/>
          </a:p>
        </p:txBody>
      </p:sp>
    </p:spTree>
    <p:extLst>
      <p:ext uri="{BB962C8B-B14F-4D97-AF65-F5344CB8AC3E}">
        <p14:creationId xmlns="" xmlns:p14="http://schemas.microsoft.com/office/powerpoint/2010/main" val="21591283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832</Words>
  <Application>Microsoft Office PowerPoint</Application>
  <PresentationFormat>Экран (4:3)</PresentationFormat>
  <Paragraphs>119</Paragraphs>
  <Slides>18</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   Мы рады встрече  с Вами!                                Ведущие встреч: Морозова Наталия Викторовна.  Педагог-психолог  структурного подразделения МДОУ д\с №16  г. Маркс Саратовская обл. Руководитель экспериментальной лаборатории  сказкотерапии, икогенолог, сказкотерапевт.  Кучба Наталья Владимировна. педагог первой категории структурного подразделения МДОУ д\с №16  г. Маркс Саратовская обл.     </vt:lpstr>
      <vt:lpstr>Правило «трех П»</vt:lpstr>
      <vt:lpstr>Слайд 3</vt:lpstr>
      <vt:lpstr>Слайд 4</vt:lpstr>
      <vt:lpstr>Слайд 5</vt:lpstr>
      <vt:lpstr>Слайд 6</vt:lpstr>
      <vt:lpstr>5 путей к сердцу ребенка.</vt:lpstr>
      <vt:lpstr>Прикосновение </vt:lpstr>
      <vt:lpstr>Время – важно  . . .  </vt:lpstr>
      <vt:lpstr>Слова </vt:lpstr>
      <vt:lpstr>Помощь </vt:lpstr>
      <vt:lpstr>Подарки </vt:lpstr>
      <vt:lpstr>Дополнение-сравнение </vt:lpstr>
      <vt:lpstr>Доброе точное слово  (ДТС) –  основной инструмент воспитания</vt:lpstr>
      <vt:lpstr>Суть ДТС –  воспитательного текста.</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2011</dc:creator>
  <cp:lastModifiedBy>пользователь</cp:lastModifiedBy>
  <cp:revision>26</cp:revision>
  <dcterms:created xsi:type="dcterms:W3CDTF">2013-10-17T05:33:13Z</dcterms:created>
  <dcterms:modified xsi:type="dcterms:W3CDTF">2016-06-21T04:53:01Z</dcterms:modified>
</cp:coreProperties>
</file>