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2" r:id="rId3"/>
    <p:sldId id="257" r:id="rId4"/>
    <p:sldId id="256" r:id="rId5"/>
    <p:sldId id="264" r:id="rId6"/>
    <p:sldId id="265" r:id="rId7"/>
    <p:sldId id="266" r:id="rId8"/>
    <p:sldId id="259" r:id="rId9"/>
    <p:sldId id="258" r:id="rId10"/>
    <p:sldId id="274" r:id="rId11"/>
    <p:sldId id="267" r:id="rId12"/>
    <p:sldId id="26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E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58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00AD7-307A-4070-ACF1-060F3C53336D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B75806-1BBF-4E41-8556-64595027E6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Функции в организации работы ДОУ по </a:t>
          </a:r>
          <a:r>
            <a:rPr lang="ru-RU" sz="2000" b="1" dirty="0" err="1" smtClean="0">
              <a:solidFill>
                <a:srgbClr val="7030A0"/>
              </a:solidFill>
            </a:rPr>
            <a:t>здоровьесбережению</a:t>
          </a:r>
          <a:r>
            <a:rPr lang="ru-RU" sz="2000" b="1" dirty="0" smtClean="0">
              <a:solidFill>
                <a:srgbClr val="7030A0"/>
              </a:solidFill>
            </a:rPr>
            <a:t>.</a:t>
          </a:r>
          <a:endParaRPr lang="ru-RU" sz="2000" b="1" dirty="0">
            <a:solidFill>
              <a:srgbClr val="7030A0"/>
            </a:solidFill>
          </a:endParaRPr>
        </a:p>
      </dgm:t>
    </dgm:pt>
    <dgm:pt modelId="{BFAB7F7A-57AC-4930-81F8-F4C1057B3A05}" type="parTrans" cxnId="{91AA04EA-C0D5-4EEC-9E20-66119E3B26C6}">
      <dgm:prSet/>
      <dgm:spPr/>
      <dgm:t>
        <a:bodyPr/>
        <a:lstStyle/>
        <a:p>
          <a:endParaRPr lang="ru-RU"/>
        </a:p>
      </dgm:t>
    </dgm:pt>
    <dgm:pt modelId="{5ACA140C-5CFA-4B16-8DF0-679EEE2FD893}" type="sibTrans" cxnId="{91AA04EA-C0D5-4EEC-9E20-66119E3B26C6}">
      <dgm:prSet/>
      <dgm:spPr/>
      <dgm:t>
        <a:bodyPr/>
        <a:lstStyle/>
        <a:p>
          <a:endParaRPr lang="ru-RU"/>
        </a:p>
      </dgm:t>
    </dgm:pt>
    <dgm:pt modelId="{463C9555-1CF4-4240-96D0-E07D770D52CF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0070C0"/>
              </a:solidFill>
            </a:rPr>
            <a:t>Координация взаимодействия детского сада и семьи для создания оптимальных условий сохранения и поддержания здоровья воспитанников</a:t>
          </a:r>
          <a:r>
            <a:rPr lang="ru-RU" sz="2400" b="1" i="0" dirty="0" smtClean="0">
              <a:solidFill>
                <a:srgbClr val="0070C0"/>
              </a:solidFill>
            </a:rPr>
            <a:t>.</a:t>
          </a:r>
          <a:endParaRPr lang="ru-RU" sz="2400" i="0" dirty="0">
            <a:solidFill>
              <a:srgbClr val="0070C0"/>
            </a:solidFill>
          </a:endParaRPr>
        </a:p>
      </dgm:t>
    </dgm:pt>
    <dgm:pt modelId="{26174B2F-2E5B-4ACD-B38C-BBC0AD60BDF2}" type="parTrans" cxnId="{E0F7186F-91A6-4298-8F9B-618463D8DD55}">
      <dgm:prSet/>
      <dgm:spPr/>
      <dgm:t>
        <a:bodyPr/>
        <a:lstStyle/>
        <a:p>
          <a:endParaRPr lang="ru-RU"/>
        </a:p>
      </dgm:t>
    </dgm:pt>
    <dgm:pt modelId="{DC568038-B012-4BCC-B64E-925ACAE61103}" type="sibTrans" cxnId="{E0F7186F-91A6-4298-8F9B-618463D8DD55}">
      <dgm:prSet/>
      <dgm:spPr/>
      <dgm:t>
        <a:bodyPr/>
        <a:lstStyle/>
        <a:p>
          <a:endParaRPr lang="ru-RU"/>
        </a:p>
      </dgm:t>
    </dgm:pt>
    <dgm:pt modelId="{F91EBC6F-94C7-424C-BC57-8EEA67D4E49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dirty="0" smtClean="0">
              <a:solidFill>
                <a:srgbClr val="FF0000"/>
              </a:solidFill>
            </a:rPr>
            <a:t>Создание развивающей среды ДОУ, для решения проблем в оздоровлении детей.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8ADAC07-8911-40C3-ADD1-6B121D20BBE2}" type="parTrans" cxnId="{97780C23-BF4C-4C10-9781-745A921FB287}">
      <dgm:prSet/>
      <dgm:spPr/>
      <dgm:t>
        <a:bodyPr/>
        <a:lstStyle/>
        <a:p>
          <a:endParaRPr lang="ru-RU"/>
        </a:p>
      </dgm:t>
    </dgm:pt>
    <dgm:pt modelId="{ADBB041C-58D4-4933-BBA8-3060B41AEC50}" type="sibTrans" cxnId="{97780C23-BF4C-4C10-9781-745A921FB287}">
      <dgm:prSet/>
      <dgm:spPr/>
      <dgm:t>
        <a:bodyPr/>
        <a:lstStyle/>
        <a:p>
          <a:endParaRPr lang="ru-RU"/>
        </a:p>
      </dgm:t>
    </dgm:pt>
    <dgm:pt modelId="{31A58C73-AFA4-4CB8-9DA7-EFA2772DA478}">
      <dgm:prSet phldrT="[Текст]" phldr="1"/>
      <dgm:spPr/>
      <dgm:t>
        <a:bodyPr/>
        <a:lstStyle/>
        <a:p>
          <a:endParaRPr lang="ru-RU"/>
        </a:p>
      </dgm:t>
    </dgm:pt>
    <dgm:pt modelId="{E0978E71-54C5-461B-A624-69186C0569BD}" type="parTrans" cxnId="{8D4596A5-9B20-4332-A709-0BB351D83705}">
      <dgm:prSet/>
      <dgm:spPr/>
      <dgm:t>
        <a:bodyPr/>
        <a:lstStyle/>
        <a:p>
          <a:endParaRPr lang="ru-RU"/>
        </a:p>
      </dgm:t>
    </dgm:pt>
    <dgm:pt modelId="{388F3E39-9562-4173-ADA7-6CF1B444BCA5}" type="sibTrans" cxnId="{8D4596A5-9B20-4332-A709-0BB351D83705}">
      <dgm:prSet/>
      <dgm:spPr/>
      <dgm:t>
        <a:bodyPr/>
        <a:lstStyle/>
        <a:p>
          <a:endParaRPr lang="ru-RU"/>
        </a:p>
      </dgm:t>
    </dgm:pt>
    <dgm:pt modelId="{61EEB065-ECA0-468E-8A67-2E904694DFE8}">
      <dgm:prSet phldrT="[Текст]" phldr="1"/>
      <dgm:spPr/>
      <dgm:t>
        <a:bodyPr/>
        <a:lstStyle/>
        <a:p>
          <a:endParaRPr lang="ru-RU"/>
        </a:p>
      </dgm:t>
    </dgm:pt>
    <dgm:pt modelId="{591DC9EA-15CB-4A8A-82D2-C7ED580C6DF7}" type="parTrans" cxnId="{89E8B3C3-09B8-49CC-99A0-55D43B0DD1DF}">
      <dgm:prSet/>
      <dgm:spPr/>
      <dgm:t>
        <a:bodyPr/>
        <a:lstStyle/>
        <a:p>
          <a:endParaRPr lang="ru-RU"/>
        </a:p>
      </dgm:t>
    </dgm:pt>
    <dgm:pt modelId="{AC24FD0A-E181-4770-8762-3B172839881E}" type="sibTrans" cxnId="{89E8B3C3-09B8-49CC-99A0-55D43B0DD1DF}">
      <dgm:prSet/>
      <dgm:spPr/>
      <dgm:t>
        <a:bodyPr/>
        <a:lstStyle/>
        <a:p>
          <a:endParaRPr lang="ru-RU"/>
        </a:p>
      </dgm:t>
    </dgm:pt>
    <dgm:pt modelId="{E19A7D66-797D-4D4C-83BC-BEC094E12DC9}">
      <dgm:prSet/>
      <dgm:spPr/>
      <dgm:t>
        <a:bodyPr/>
        <a:lstStyle/>
        <a:p>
          <a:endParaRPr lang="ru-RU"/>
        </a:p>
      </dgm:t>
    </dgm:pt>
    <dgm:pt modelId="{926C07B2-BA13-448C-A88D-1E13F24CC13A}" type="parTrans" cxnId="{C6B8CBDD-888B-49F3-B39A-C8FCC3EF7CD2}">
      <dgm:prSet/>
      <dgm:spPr/>
      <dgm:t>
        <a:bodyPr/>
        <a:lstStyle/>
        <a:p>
          <a:endParaRPr lang="ru-RU"/>
        </a:p>
      </dgm:t>
    </dgm:pt>
    <dgm:pt modelId="{39853775-FEFC-4E69-96C8-0E0B96372BA8}" type="sibTrans" cxnId="{C6B8CBDD-888B-49F3-B39A-C8FCC3EF7CD2}">
      <dgm:prSet/>
      <dgm:spPr/>
      <dgm:t>
        <a:bodyPr/>
        <a:lstStyle/>
        <a:p>
          <a:endParaRPr lang="ru-RU"/>
        </a:p>
      </dgm:t>
    </dgm:pt>
    <dgm:pt modelId="{A1BF84B9-1484-403A-907F-E94A6122272E}">
      <dgm:prSet/>
      <dgm:spPr/>
      <dgm:t>
        <a:bodyPr/>
        <a:lstStyle/>
        <a:p>
          <a:r>
            <a:rPr lang="ru-RU" b="1" i="0" dirty="0" smtClean="0">
              <a:solidFill>
                <a:srgbClr val="00B050"/>
              </a:solidFill>
            </a:rPr>
            <a:t>Повышение роста профессиональной компетентности педагогов учреждения, стимулирование педагогов к инновационной деятельности.</a:t>
          </a:r>
          <a:endParaRPr lang="ru-RU" i="0" dirty="0">
            <a:solidFill>
              <a:srgbClr val="00B050"/>
            </a:solidFill>
          </a:endParaRPr>
        </a:p>
      </dgm:t>
    </dgm:pt>
    <dgm:pt modelId="{D406CEC1-5F3D-4718-8F33-06A9663F7BF2}" type="parTrans" cxnId="{5B1C58A4-BCA7-4F10-A82D-F1D592CCCEBE}">
      <dgm:prSet/>
      <dgm:spPr/>
      <dgm:t>
        <a:bodyPr/>
        <a:lstStyle/>
        <a:p>
          <a:endParaRPr lang="ru-RU"/>
        </a:p>
      </dgm:t>
    </dgm:pt>
    <dgm:pt modelId="{82394208-CFC3-4500-830F-7F4CFEE33DD7}" type="sibTrans" cxnId="{5B1C58A4-BCA7-4F10-A82D-F1D592CCCEBE}">
      <dgm:prSet/>
      <dgm:spPr/>
      <dgm:t>
        <a:bodyPr/>
        <a:lstStyle/>
        <a:p>
          <a:endParaRPr lang="ru-RU"/>
        </a:p>
      </dgm:t>
    </dgm:pt>
    <dgm:pt modelId="{3AACFCD5-C5BC-42E5-B45A-58215D1EF951}">
      <dgm:prSet phldrT="[Текст]"/>
      <dgm:spPr/>
      <dgm:t>
        <a:bodyPr/>
        <a:lstStyle/>
        <a:p>
          <a:r>
            <a:rPr lang="ru-RU" b="1" i="0" dirty="0" smtClean="0">
              <a:solidFill>
                <a:srgbClr val="FFC000"/>
              </a:solidFill>
            </a:rPr>
            <a:t>Определение перспектив оптимизации системы </a:t>
          </a:r>
          <a:r>
            <a:rPr lang="ru-RU" b="1" i="0" dirty="0" err="1" smtClean="0">
              <a:solidFill>
                <a:srgbClr val="FFC000"/>
              </a:solidFill>
            </a:rPr>
            <a:t>здоровьесбережения</a:t>
          </a:r>
          <a:r>
            <a:rPr lang="ru-RU" b="1" i="0" dirty="0" smtClean="0">
              <a:solidFill>
                <a:srgbClr val="FFC000"/>
              </a:solidFill>
            </a:rPr>
            <a:t>  в  условиях детского сада</a:t>
          </a:r>
          <a:endParaRPr lang="ru-RU" i="0" dirty="0">
            <a:solidFill>
              <a:srgbClr val="FFC000"/>
            </a:solidFill>
          </a:endParaRPr>
        </a:p>
      </dgm:t>
    </dgm:pt>
    <dgm:pt modelId="{10E6FA04-5B68-4854-B105-7017537A7F3E}" type="parTrans" cxnId="{34561EC3-0E57-4851-AF96-84CDB6852638}">
      <dgm:prSet/>
      <dgm:spPr/>
      <dgm:t>
        <a:bodyPr/>
        <a:lstStyle/>
        <a:p>
          <a:endParaRPr lang="ru-RU"/>
        </a:p>
      </dgm:t>
    </dgm:pt>
    <dgm:pt modelId="{9FBB0364-81A1-4620-94CF-6370C6CA2A00}" type="sibTrans" cxnId="{34561EC3-0E57-4851-AF96-84CDB6852638}">
      <dgm:prSet/>
      <dgm:spPr/>
      <dgm:t>
        <a:bodyPr/>
        <a:lstStyle/>
        <a:p>
          <a:endParaRPr lang="ru-RU"/>
        </a:p>
      </dgm:t>
    </dgm:pt>
    <dgm:pt modelId="{FFE7DD16-0137-4893-874E-163B4C75B5EB}" type="pres">
      <dgm:prSet presAssocID="{69000AD7-307A-4070-ACF1-060F3C53336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E749DE-E598-48D2-963C-2CA535CEE7C7}" type="pres">
      <dgm:prSet presAssocID="{69000AD7-307A-4070-ACF1-060F3C53336D}" presName="matrix" presStyleCnt="0"/>
      <dgm:spPr/>
    </dgm:pt>
    <dgm:pt modelId="{B9F4E599-9E7C-41C4-820A-1E18ADDC904F}" type="pres">
      <dgm:prSet presAssocID="{69000AD7-307A-4070-ACF1-060F3C53336D}" presName="tile1" presStyleLbl="node1" presStyleIdx="0" presStyleCnt="4"/>
      <dgm:spPr/>
      <dgm:t>
        <a:bodyPr/>
        <a:lstStyle/>
        <a:p>
          <a:endParaRPr lang="ru-RU"/>
        </a:p>
      </dgm:t>
    </dgm:pt>
    <dgm:pt modelId="{10A32998-B5B4-4DF8-B630-66CF999FC3FA}" type="pres">
      <dgm:prSet presAssocID="{69000AD7-307A-4070-ACF1-060F3C53336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93041-C7F8-4BA4-8370-626B8F7C38B2}" type="pres">
      <dgm:prSet presAssocID="{69000AD7-307A-4070-ACF1-060F3C53336D}" presName="tile2" presStyleLbl="node1" presStyleIdx="1" presStyleCnt="4"/>
      <dgm:spPr/>
      <dgm:t>
        <a:bodyPr/>
        <a:lstStyle/>
        <a:p>
          <a:endParaRPr lang="ru-RU"/>
        </a:p>
      </dgm:t>
    </dgm:pt>
    <dgm:pt modelId="{81659F88-F6A1-406A-A59D-F12983C0B430}" type="pres">
      <dgm:prSet presAssocID="{69000AD7-307A-4070-ACF1-060F3C53336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0FCFA-5619-4380-9A2D-A491645F093A}" type="pres">
      <dgm:prSet presAssocID="{69000AD7-307A-4070-ACF1-060F3C53336D}" presName="tile3" presStyleLbl="node1" presStyleIdx="2" presStyleCnt="4"/>
      <dgm:spPr/>
      <dgm:t>
        <a:bodyPr/>
        <a:lstStyle/>
        <a:p>
          <a:endParaRPr lang="ru-RU"/>
        </a:p>
      </dgm:t>
    </dgm:pt>
    <dgm:pt modelId="{0F8D5CC4-2AA0-480F-B10C-EED9D895EE32}" type="pres">
      <dgm:prSet presAssocID="{69000AD7-307A-4070-ACF1-060F3C53336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784F8-67BC-4C66-9C7D-68F5ED6CC9F9}" type="pres">
      <dgm:prSet presAssocID="{69000AD7-307A-4070-ACF1-060F3C53336D}" presName="tile4" presStyleLbl="node1" presStyleIdx="3" presStyleCnt="4"/>
      <dgm:spPr/>
      <dgm:t>
        <a:bodyPr/>
        <a:lstStyle/>
        <a:p>
          <a:endParaRPr lang="ru-RU"/>
        </a:p>
      </dgm:t>
    </dgm:pt>
    <dgm:pt modelId="{D58AFD60-F46E-4F68-945D-1A691EFE71C6}" type="pres">
      <dgm:prSet presAssocID="{69000AD7-307A-4070-ACF1-060F3C53336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0316C-A17D-4BFB-B2F3-F674EE34F808}" type="pres">
      <dgm:prSet presAssocID="{69000AD7-307A-4070-ACF1-060F3C53336D}" presName="centerTile" presStyleLbl="fgShp" presStyleIdx="0" presStyleCnt="1" custScaleX="143678" custScaleY="1041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04B54-BBDA-426B-A73B-F3D9355CE3BE}" type="presOf" srcId="{4EB75806-1BBF-4E41-8556-64595027E642}" destId="{AB90316C-A17D-4BFB-B2F3-F674EE34F808}" srcOrd="0" destOrd="0" presId="urn:microsoft.com/office/officeart/2005/8/layout/matrix1"/>
    <dgm:cxn modelId="{34561EC3-0E57-4851-AF96-84CDB6852638}" srcId="{4EB75806-1BBF-4E41-8556-64595027E642}" destId="{3AACFCD5-C5BC-42E5-B45A-58215D1EF951}" srcOrd="2" destOrd="0" parTransId="{10E6FA04-5B68-4854-B105-7017537A7F3E}" sibTransId="{9FBB0364-81A1-4620-94CF-6370C6CA2A00}"/>
    <dgm:cxn modelId="{9C8C14A5-7313-45B5-89E2-7516EC8A5050}" type="presOf" srcId="{463C9555-1CF4-4240-96D0-E07D770D52CF}" destId="{B9F4E599-9E7C-41C4-820A-1E18ADDC904F}" srcOrd="0" destOrd="0" presId="urn:microsoft.com/office/officeart/2005/8/layout/matrix1"/>
    <dgm:cxn modelId="{5B1C58A4-BCA7-4F10-A82D-F1D592CCCEBE}" srcId="{4EB75806-1BBF-4E41-8556-64595027E642}" destId="{A1BF84B9-1484-403A-907F-E94A6122272E}" srcOrd="1" destOrd="0" parTransId="{D406CEC1-5F3D-4718-8F33-06A9663F7BF2}" sibTransId="{82394208-CFC3-4500-830F-7F4CFEE33DD7}"/>
    <dgm:cxn modelId="{97780C23-BF4C-4C10-9781-745A921FB287}" srcId="{4EB75806-1BBF-4E41-8556-64595027E642}" destId="{F91EBC6F-94C7-424C-BC57-8EEA67D4E49D}" srcOrd="3" destOrd="0" parTransId="{D8ADAC07-8911-40C3-ADD1-6B121D20BBE2}" sibTransId="{ADBB041C-58D4-4933-BBA8-3060B41AEC50}"/>
    <dgm:cxn modelId="{E0F7186F-91A6-4298-8F9B-618463D8DD55}" srcId="{4EB75806-1BBF-4E41-8556-64595027E642}" destId="{463C9555-1CF4-4240-96D0-E07D770D52CF}" srcOrd="0" destOrd="0" parTransId="{26174B2F-2E5B-4ACD-B38C-BBC0AD60BDF2}" sibTransId="{DC568038-B012-4BCC-B64E-925ACAE61103}"/>
    <dgm:cxn modelId="{E784D7F4-1C3B-474A-9DD9-3F794C0614FB}" type="presOf" srcId="{463C9555-1CF4-4240-96D0-E07D770D52CF}" destId="{10A32998-B5B4-4DF8-B630-66CF999FC3FA}" srcOrd="1" destOrd="0" presId="urn:microsoft.com/office/officeart/2005/8/layout/matrix1"/>
    <dgm:cxn modelId="{CD571627-F876-42D9-B0A0-1934EB647CAE}" type="presOf" srcId="{F91EBC6F-94C7-424C-BC57-8EEA67D4E49D}" destId="{D58AFD60-F46E-4F68-945D-1A691EFE71C6}" srcOrd="1" destOrd="0" presId="urn:microsoft.com/office/officeart/2005/8/layout/matrix1"/>
    <dgm:cxn modelId="{E8B43153-2651-48D0-A256-379991E15317}" type="presOf" srcId="{A1BF84B9-1484-403A-907F-E94A6122272E}" destId="{EE193041-C7F8-4BA4-8370-626B8F7C38B2}" srcOrd="0" destOrd="0" presId="urn:microsoft.com/office/officeart/2005/8/layout/matrix1"/>
    <dgm:cxn modelId="{5DB2B85C-DDEA-4876-ADA2-D55A7F97F99E}" type="presOf" srcId="{F91EBC6F-94C7-424C-BC57-8EEA67D4E49D}" destId="{DA1784F8-67BC-4C66-9C7D-68F5ED6CC9F9}" srcOrd="0" destOrd="0" presId="urn:microsoft.com/office/officeart/2005/8/layout/matrix1"/>
    <dgm:cxn modelId="{89E8B3C3-09B8-49CC-99A0-55D43B0DD1DF}" srcId="{4EB75806-1BBF-4E41-8556-64595027E642}" destId="{61EEB065-ECA0-468E-8A67-2E904694DFE8}" srcOrd="5" destOrd="0" parTransId="{591DC9EA-15CB-4A8A-82D2-C7ED580C6DF7}" sibTransId="{AC24FD0A-E181-4770-8762-3B172839881E}"/>
    <dgm:cxn modelId="{B961E1A7-1EA9-4E49-9852-FC1537B07E70}" type="presOf" srcId="{3AACFCD5-C5BC-42E5-B45A-58215D1EF951}" destId="{EF30FCFA-5619-4380-9A2D-A491645F093A}" srcOrd="0" destOrd="0" presId="urn:microsoft.com/office/officeart/2005/8/layout/matrix1"/>
    <dgm:cxn modelId="{F47E1181-F8D0-4A7A-BD21-3E0AEC0C269A}" type="presOf" srcId="{A1BF84B9-1484-403A-907F-E94A6122272E}" destId="{81659F88-F6A1-406A-A59D-F12983C0B430}" srcOrd="1" destOrd="0" presId="urn:microsoft.com/office/officeart/2005/8/layout/matrix1"/>
    <dgm:cxn modelId="{7A3845C6-6BCD-4286-8856-E691E5F88E42}" type="presOf" srcId="{69000AD7-307A-4070-ACF1-060F3C53336D}" destId="{FFE7DD16-0137-4893-874E-163B4C75B5EB}" srcOrd="0" destOrd="0" presId="urn:microsoft.com/office/officeart/2005/8/layout/matrix1"/>
    <dgm:cxn modelId="{91AA04EA-C0D5-4EEC-9E20-66119E3B26C6}" srcId="{69000AD7-307A-4070-ACF1-060F3C53336D}" destId="{4EB75806-1BBF-4E41-8556-64595027E642}" srcOrd="0" destOrd="0" parTransId="{BFAB7F7A-57AC-4930-81F8-F4C1057B3A05}" sibTransId="{5ACA140C-5CFA-4B16-8DF0-679EEE2FD893}"/>
    <dgm:cxn modelId="{606622DC-99DA-42AD-BEE5-09900A760AC5}" type="presOf" srcId="{3AACFCD5-C5BC-42E5-B45A-58215D1EF951}" destId="{0F8D5CC4-2AA0-480F-B10C-EED9D895EE32}" srcOrd="1" destOrd="0" presId="urn:microsoft.com/office/officeart/2005/8/layout/matrix1"/>
    <dgm:cxn modelId="{8D4596A5-9B20-4332-A709-0BB351D83705}" srcId="{4EB75806-1BBF-4E41-8556-64595027E642}" destId="{31A58C73-AFA4-4CB8-9DA7-EFA2772DA478}" srcOrd="4" destOrd="0" parTransId="{E0978E71-54C5-461B-A624-69186C0569BD}" sibTransId="{388F3E39-9562-4173-ADA7-6CF1B444BCA5}"/>
    <dgm:cxn modelId="{C6B8CBDD-888B-49F3-B39A-C8FCC3EF7CD2}" srcId="{69000AD7-307A-4070-ACF1-060F3C53336D}" destId="{E19A7D66-797D-4D4C-83BC-BEC094E12DC9}" srcOrd="1" destOrd="0" parTransId="{926C07B2-BA13-448C-A88D-1E13F24CC13A}" sibTransId="{39853775-FEFC-4E69-96C8-0E0B96372BA8}"/>
    <dgm:cxn modelId="{514A9D2F-3D36-42BF-92C7-F99471E73CB4}" type="presParOf" srcId="{FFE7DD16-0137-4893-874E-163B4C75B5EB}" destId="{B4E749DE-E598-48D2-963C-2CA535CEE7C7}" srcOrd="0" destOrd="0" presId="urn:microsoft.com/office/officeart/2005/8/layout/matrix1"/>
    <dgm:cxn modelId="{E83B5BDE-F676-41D1-A7B0-39E1FC75952D}" type="presParOf" srcId="{B4E749DE-E598-48D2-963C-2CA535CEE7C7}" destId="{B9F4E599-9E7C-41C4-820A-1E18ADDC904F}" srcOrd="0" destOrd="0" presId="urn:microsoft.com/office/officeart/2005/8/layout/matrix1"/>
    <dgm:cxn modelId="{C9960931-DAC9-4F71-86B2-E9710E8CB367}" type="presParOf" srcId="{B4E749DE-E598-48D2-963C-2CA535CEE7C7}" destId="{10A32998-B5B4-4DF8-B630-66CF999FC3FA}" srcOrd="1" destOrd="0" presId="urn:microsoft.com/office/officeart/2005/8/layout/matrix1"/>
    <dgm:cxn modelId="{21729AC6-481B-45E1-873A-28C757ACAC28}" type="presParOf" srcId="{B4E749DE-E598-48D2-963C-2CA535CEE7C7}" destId="{EE193041-C7F8-4BA4-8370-626B8F7C38B2}" srcOrd="2" destOrd="0" presId="urn:microsoft.com/office/officeart/2005/8/layout/matrix1"/>
    <dgm:cxn modelId="{4F21F55B-0976-44AB-BD79-42CFAFCCF043}" type="presParOf" srcId="{B4E749DE-E598-48D2-963C-2CA535CEE7C7}" destId="{81659F88-F6A1-406A-A59D-F12983C0B430}" srcOrd="3" destOrd="0" presId="urn:microsoft.com/office/officeart/2005/8/layout/matrix1"/>
    <dgm:cxn modelId="{0F701F7A-9130-4FC3-9E63-34BA94181B8D}" type="presParOf" srcId="{B4E749DE-E598-48D2-963C-2CA535CEE7C7}" destId="{EF30FCFA-5619-4380-9A2D-A491645F093A}" srcOrd="4" destOrd="0" presId="urn:microsoft.com/office/officeart/2005/8/layout/matrix1"/>
    <dgm:cxn modelId="{3F5437F0-4CA0-4513-837C-363479107AFD}" type="presParOf" srcId="{B4E749DE-E598-48D2-963C-2CA535CEE7C7}" destId="{0F8D5CC4-2AA0-480F-B10C-EED9D895EE32}" srcOrd="5" destOrd="0" presId="urn:microsoft.com/office/officeart/2005/8/layout/matrix1"/>
    <dgm:cxn modelId="{7B74E069-A394-450C-B3D1-FF3153E7EC6E}" type="presParOf" srcId="{B4E749DE-E598-48D2-963C-2CA535CEE7C7}" destId="{DA1784F8-67BC-4C66-9C7D-68F5ED6CC9F9}" srcOrd="6" destOrd="0" presId="urn:microsoft.com/office/officeart/2005/8/layout/matrix1"/>
    <dgm:cxn modelId="{FACB42F2-B7BC-416B-96E1-66E0C725993D}" type="presParOf" srcId="{B4E749DE-E598-48D2-963C-2CA535CEE7C7}" destId="{D58AFD60-F46E-4F68-945D-1A691EFE71C6}" srcOrd="7" destOrd="0" presId="urn:microsoft.com/office/officeart/2005/8/layout/matrix1"/>
    <dgm:cxn modelId="{4649139F-BE41-446A-B0EC-1B61AD4C5CB1}" type="presParOf" srcId="{FFE7DD16-0137-4893-874E-163B4C75B5EB}" destId="{AB90316C-A17D-4BFB-B2F3-F674EE34F80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F4E599-9E7C-41C4-820A-1E18ADDC904F}">
      <dsp:nvSpPr>
        <dsp:cNvPr id="0" name=""/>
        <dsp:cNvSpPr/>
      </dsp:nvSpPr>
      <dsp:spPr>
        <a:xfrm rot="16200000">
          <a:off x="774086" y="-774086"/>
          <a:ext cx="2628291" cy="417646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70C0"/>
              </a:solidFill>
            </a:rPr>
            <a:t>Координация взаимодействия детского сада и семьи для создания оптимальных условий сохранения и поддержания здоровья воспитанников</a:t>
          </a:r>
          <a:r>
            <a:rPr lang="ru-RU" sz="2400" b="1" i="0" kern="1200" dirty="0" smtClean="0">
              <a:solidFill>
                <a:srgbClr val="0070C0"/>
              </a:solidFill>
            </a:rPr>
            <a:t>.</a:t>
          </a:r>
          <a:endParaRPr lang="ru-RU" sz="2400" i="0" kern="1200" dirty="0">
            <a:solidFill>
              <a:srgbClr val="0070C0"/>
            </a:solidFill>
          </a:endParaRPr>
        </a:p>
      </dsp:txBody>
      <dsp:txXfrm rot="16200000">
        <a:off x="1102622" y="-1102622"/>
        <a:ext cx="1971219" cy="4176464"/>
      </dsp:txXfrm>
    </dsp:sp>
    <dsp:sp modelId="{EE193041-C7F8-4BA4-8370-626B8F7C38B2}">
      <dsp:nvSpPr>
        <dsp:cNvPr id="0" name=""/>
        <dsp:cNvSpPr/>
      </dsp:nvSpPr>
      <dsp:spPr>
        <a:xfrm>
          <a:off x="4176464" y="0"/>
          <a:ext cx="4176464" cy="2628291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00B050"/>
              </a:solidFill>
            </a:rPr>
            <a:t>Повышение роста профессиональной компетентности педагогов учреждения, стимулирование педагогов к инновационной деятельности.</a:t>
          </a:r>
          <a:endParaRPr lang="ru-RU" sz="2000" i="0" kern="1200" dirty="0">
            <a:solidFill>
              <a:srgbClr val="00B050"/>
            </a:solidFill>
          </a:endParaRPr>
        </a:p>
      </dsp:txBody>
      <dsp:txXfrm>
        <a:off x="4176464" y="0"/>
        <a:ext cx="4176464" cy="1971219"/>
      </dsp:txXfrm>
    </dsp:sp>
    <dsp:sp modelId="{EF30FCFA-5619-4380-9A2D-A491645F093A}">
      <dsp:nvSpPr>
        <dsp:cNvPr id="0" name=""/>
        <dsp:cNvSpPr/>
      </dsp:nvSpPr>
      <dsp:spPr>
        <a:xfrm rot="10800000">
          <a:off x="0" y="2628291"/>
          <a:ext cx="4176464" cy="2628291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C000"/>
              </a:solidFill>
            </a:rPr>
            <a:t>Определение перспектив оптимизации системы </a:t>
          </a:r>
          <a:r>
            <a:rPr lang="ru-RU" sz="2000" b="1" i="0" kern="1200" dirty="0" err="1" smtClean="0">
              <a:solidFill>
                <a:srgbClr val="FFC000"/>
              </a:solidFill>
            </a:rPr>
            <a:t>здоровьесбережения</a:t>
          </a:r>
          <a:r>
            <a:rPr lang="ru-RU" sz="2000" b="1" i="0" kern="1200" dirty="0" smtClean="0">
              <a:solidFill>
                <a:srgbClr val="FFC000"/>
              </a:solidFill>
            </a:rPr>
            <a:t>  в  условиях детского сада</a:t>
          </a:r>
          <a:endParaRPr lang="ru-RU" sz="2000" i="0" kern="1200" dirty="0">
            <a:solidFill>
              <a:srgbClr val="FFC000"/>
            </a:solidFill>
          </a:endParaRPr>
        </a:p>
      </dsp:txBody>
      <dsp:txXfrm rot="10800000">
        <a:off x="0" y="3285364"/>
        <a:ext cx="4176464" cy="1971219"/>
      </dsp:txXfrm>
    </dsp:sp>
    <dsp:sp modelId="{DA1784F8-67BC-4C66-9C7D-68F5ED6CC9F9}">
      <dsp:nvSpPr>
        <dsp:cNvPr id="0" name=""/>
        <dsp:cNvSpPr/>
      </dsp:nvSpPr>
      <dsp:spPr>
        <a:xfrm rot="5400000">
          <a:off x="4950550" y="1854205"/>
          <a:ext cx="2628291" cy="4176464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solidFill>
                <a:srgbClr val="FF0000"/>
              </a:solidFill>
            </a:rPr>
            <a:t>Создание развивающей среды ДОУ, для решения проблем в оздоровлении детей.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5279086" y="2182742"/>
        <a:ext cx="1971219" cy="4176464"/>
      </dsp:txXfrm>
    </dsp:sp>
    <dsp:sp modelId="{AB90316C-A17D-4BFB-B2F3-F674EE34F808}">
      <dsp:nvSpPr>
        <dsp:cNvPr id="0" name=""/>
        <dsp:cNvSpPr/>
      </dsp:nvSpPr>
      <dsp:spPr>
        <a:xfrm>
          <a:off x="2376266" y="1944219"/>
          <a:ext cx="3600395" cy="1368144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Функции в организации работы ДОУ по </a:t>
          </a:r>
          <a:r>
            <a:rPr lang="ru-RU" sz="2000" b="1" kern="1200" dirty="0" err="1" smtClean="0">
              <a:solidFill>
                <a:srgbClr val="7030A0"/>
              </a:solidFill>
            </a:rPr>
            <a:t>здоровьесбережению</a:t>
          </a:r>
          <a:r>
            <a:rPr lang="ru-RU" sz="2000" b="1" kern="1200" dirty="0" smtClean="0">
              <a:solidFill>
                <a:srgbClr val="7030A0"/>
              </a:solidFill>
            </a:rPr>
            <a:t>.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376266" y="1944219"/>
        <a:ext cx="3600395" cy="136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DAB5-9746-4F0A-8716-7EE58222F95C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35442-08A6-4B3C-8909-AE9749937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5442-08A6-4B3C-8909-AE97499375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.ytimg.com/vi/027zxrijjuM/hqdefault.jpg"/>
          <p:cNvPicPr>
            <a:picLocks noChangeAspect="1" noChangeArrowheads="1"/>
          </p:cNvPicPr>
          <p:nvPr/>
        </p:nvPicPr>
        <p:blipFill>
          <a:blip r:embed="rId2" cstate="print"/>
          <a:srcRect l="781" t="-1" b="-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i.ytimg.com/vi/027zxrijjuM/hqdefault.jpg"/>
          <p:cNvPicPr>
            <a:picLocks noChangeAspect="1" noChangeArrowheads="1"/>
          </p:cNvPicPr>
          <p:nvPr/>
        </p:nvPicPr>
        <p:blipFill>
          <a:blip r:embed="rId2" cstate="print"/>
          <a:srcRect l="27732" t="29000" r="32420" b="57350"/>
          <a:stretch>
            <a:fillRect/>
          </a:stretch>
        </p:blipFill>
        <p:spPr bwMode="auto">
          <a:xfrm>
            <a:off x="1331640" y="2564904"/>
            <a:ext cx="6408712" cy="151216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59632" y="2420888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Роль методического потенциала руководителя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ДОУ в организации работы</a:t>
            </a:r>
            <a:endParaRPr lang="ru-RU" sz="1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педагогического коллектива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детей</a:t>
            </a:r>
            <a:endParaRPr lang="ru-RU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4532927"/>
            <a:ext cx="4706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автор: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заведующий МДОУ –</a:t>
            </a:r>
            <a:r>
              <a:rPr lang="ru-RU" b="1" dirty="0" err="1" smtClean="0">
                <a:solidFill>
                  <a:srgbClr val="00B050"/>
                </a:solidFill>
              </a:rPr>
              <a:t>д</a:t>
            </a:r>
            <a:r>
              <a:rPr lang="ru-RU" b="1" dirty="0" smtClean="0">
                <a:solidFill>
                  <a:srgbClr val="00B050"/>
                </a:solidFill>
              </a:rPr>
              <a:t>/с с.Павловка г. Маркс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Анохина Е.А.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323528" y="692696"/>
            <a:ext cx="28163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0040" y="116632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Создание развивающей среды ДОУ, для решения проблем в оздоровлении детей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2088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интерьер холла  «Композиция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из штор «День – ночь»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6504" y="2708920"/>
            <a:ext cx="2843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информационные стенды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56992"/>
            <a:ext cx="2942971" cy="21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5805264"/>
            <a:ext cx="2790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физкультурное занятие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новом паласе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3140968"/>
            <a:ext cx="2880320" cy="166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620688"/>
            <a:ext cx="27867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72200" y="692696"/>
            <a:ext cx="25056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872" y="4869160"/>
            <a:ext cx="3008865" cy="17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1268760"/>
            <a:ext cx="310594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908720"/>
            <a:ext cx="3312368" cy="454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1520" y="20083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Определение перспектив оптимизации системы </a:t>
            </a:r>
            <a:r>
              <a:rPr lang="ru-RU" sz="2000" b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условиях детского сада.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09120"/>
            <a:ext cx="2013361" cy="19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nz613.edukit.kiev.ua/files2/images/foto/33_1.jpg?size=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1944216" cy="11252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8" name="Picture 6" descr="http://x-posters.ru/photos/image-1615-thumb-270-200-2/sport-4-1615?format=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941168"/>
            <a:ext cx="2101669" cy="15567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4" descr="http://cok.opredelim.com/tw_files2/urls_58/427/d-426929/426929_html_m7e745490.p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5808" y="1988840"/>
            <a:ext cx="1260648" cy="12606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16632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Показатели физической  подготовленности  воспитанников ДОУ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на Малых Олимпийских играх для дошколят среди дошкольных учреждений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lum contrast="10000"/>
          </a:blip>
          <a:srcRect/>
          <a:stretch>
            <a:fillRect/>
          </a:stretch>
        </p:blipFill>
        <p:spPr bwMode="auto">
          <a:xfrm>
            <a:off x="467544" y="2348880"/>
            <a:ext cx="2879994" cy="400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lum contrast="10000"/>
          </a:blip>
          <a:srcRect/>
          <a:stretch>
            <a:fillRect/>
          </a:stretch>
        </p:blipFill>
        <p:spPr bwMode="auto">
          <a:xfrm>
            <a:off x="3779912" y="1556792"/>
            <a:ext cx="2952328" cy="430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033" y="169814"/>
            <a:ext cx="8388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Координация взаимодействия детского сада и семьи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создания оптимальных условий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сохранения и поддержания здоровья воспитанников 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216" y="1268760"/>
            <a:ext cx="5698920" cy="33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89297" y="3068960"/>
            <a:ext cx="25491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4904000"/>
            <a:ext cx="3744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Распространение  опыта  работы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«Работа с родителями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по формированию  основ здоровья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и здорового образа жизни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Буклеты».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4273" y="1988840"/>
            <a:ext cx="244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Спортивный праздник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624719.vk.me/v624719629/29448/ZhMM3NO3e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40164"/>
            <a:ext cx="1944216" cy="1373212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539552" y="116632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589" y="1940684"/>
            <a:ext cx="3540315" cy="48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932040" y="1196752"/>
            <a:ext cx="3600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В помощь педагогам был  создан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методический кабинет ДОУ,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который начал свою работу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12 января 2016г. под руководством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старшего воспитателя </a:t>
            </a:r>
            <a:r>
              <a:rPr lang="ru-RU" sz="1600" b="1" dirty="0" err="1" smtClean="0">
                <a:solidFill>
                  <a:srgbClr val="002060"/>
                </a:solidFill>
              </a:rPr>
              <a:t>Ряскиной</a:t>
            </a:r>
            <a:r>
              <a:rPr lang="ru-RU" sz="1600" b="1" dirty="0" smtClean="0">
                <a:solidFill>
                  <a:srgbClr val="002060"/>
                </a:solidFill>
              </a:rPr>
              <a:t> Э.А.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Повышение роста профессиональной компетентности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педагогов учреждения, стимулирование педагогов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 инновационной деятельности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962" y="3068960"/>
            <a:ext cx="460851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2560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chemeClr val="accent5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</a:rPr>
              <a:t>Информационно-педагогический модуль: банк педагогических информаций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7667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Технология сохранения и стимулирования здоровья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«Гимнастика для глаз Зима».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://iyazyki.ru/wp-content/uploads/2012/09/%D1%80%D1%8F%D0%B1%D1%87%D0%B8%D0%BD%D1%81%D0%BA%D0%B0%D1%8F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1440160" cy="14401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1196752"/>
            <a:ext cx="7387808" cy="434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chemeClr val="accent5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Технология сохранения и стимулирования здоровья </a:t>
            </a:r>
          </a:p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«Гимнастика для глаз Весна».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Picture 2" descr="http://iyazyki.ru/wp-content/uploads/2012/09/%D1%80%D1%8F%D0%B1%D1%87%D0%B8%D0%BD%D1%81%D0%BA%D0%B0%D1%8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57192"/>
            <a:ext cx="1440160" cy="144016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6000" y="980728"/>
            <a:ext cx="7070456" cy="50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chemeClr val="accent5">
                <a:lumMod val="40000"/>
                <a:lumOff val="6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8864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Технология сохранения и стимулирования здоровья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«Гимнастика для глаз Лето».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iyazyki.ru/wp-content/uploads/2012/09/%D1%80%D1%8F%D0%B1%D1%87%D0%B8%D0%BD%D1%81%D0%BA%D0%B0%D1%8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157192"/>
            <a:ext cx="1440160" cy="144016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908720"/>
            <a:ext cx="7260792" cy="416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63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Технология сохранения и стимулирования здоровья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«Гимнастика для глаз Осень».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http://iyazyki.ru/wp-content/uploads/2012/09/%D1%80%D1%8F%D0%B1%D1%87%D0%B8%D0%BD%D1%81%D0%BA%D0%B0%D1%8F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229200"/>
            <a:ext cx="1440160" cy="144016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908720"/>
            <a:ext cx="6897719" cy="50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764704"/>
            <a:ext cx="3168352" cy="44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Технология обучения здоровому образу жизни: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692696"/>
            <a:ext cx="3528392" cy="50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buynaksk9.dagschool.com/_http_schools/1746/buynaksk9/admin/ckfinder/core/connector/php/connector.phpfck_user_files/images/logot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97050"/>
            <a:ext cx="1799894" cy="180244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1124744"/>
            <a:ext cx="362518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Технология пропаганды здорового образа жизни 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ya-uchitel.ru/_ld/141/67477610.jpg"/>
          <p:cNvPicPr>
            <a:picLocks noChangeAspect="1" noChangeArrowheads="1"/>
          </p:cNvPicPr>
          <p:nvPr/>
        </p:nvPicPr>
        <p:blipFill>
          <a:blip r:embed="rId3" cstate="print"/>
          <a:srcRect t="-1" r="-1249" b="51176"/>
          <a:stretch>
            <a:fillRect/>
          </a:stretch>
        </p:blipFill>
        <p:spPr bwMode="auto">
          <a:xfrm>
            <a:off x="395536" y="3933056"/>
            <a:ext cx="2304256" cy="1587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http://ya-uchitel.ru/_ld/141/67477610.jpg"/>
          <p:cNvPicPr>
            <a:picLocks noChangeAspect="1" noChangeArrowheads="1"/>
          </p:cNvPicPr>
          <p:nvPr/>
        </p:nvPicPr>
        <p:blipFill>
          <a:blip r:embed="rId3" cstate="print"/>
          <a:srcRect t="48824"/>
          <a:stretch>
            <a:fillRect/>
          </a:stretch>
        </p:blipFill>
        <p:spPr bwMode="auto">
          <a:xfrm>
            <a:off x="6588224" y="2420888"/>
            <a:ext cx="2339752" cy="171054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286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34</cp:revision>
  <dcterms:created xsi:type="dcterms:W3CDTF">2016-02-10T17:21:09Z</dcterms:created>
  <dcterms:modified xsi:type="dcterms:W3CDTF">2016-11-16T15:49:00Z</dcterms:modified>
</cp:coreProperties>
</file>