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0"/>
  </p:notesMasterIdLst>
  <p:sldIdLst>
    <p:sldId id="368" r:id="rId2"/>
    <p:sldId id="412" r:id="rId3"/>
    <p:sldId id="370" r:id="rId4"/>
    <p:sldId id="372" r:id="rId5"/>
    <p:sldId id="373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7" r:id="rId27"/>
    <p:sldId id="395" r:id="rId28"/>
    <p:sldId id="396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289" r:id="rId40"/>
    <p:sldId id="294" r:id="rId41"/>
    <p:sldId id="307" r:id="rId42"/>
    <p:sldId id="417" r:id="rId43"/>
    <p:sldId id="418" r:id="rId44"/>
    <p:sldId id="419" r:id="rId45"/>
    <p:sldId id="420" r:id="rId46"/>
    <p:sldId id="421" r:id="rId47"/>
    <p:sldId id="422" r:id="rId48"/>
    <p:sldId id="424" r:id="rId49"/>
    <p:sldId id="426" r:id="rId50"/>
    <p:sldId id="427" r:id="rId51"/>
    <p:sldId id="436" r:id="rId52"/>
    <p:sldId id="435" r:id="rId53"/>
    <p:sldId id="429" r:id="rId54"/>
    <p:sldId id="431" r:id="rId55"/>
    <p:sldId id="432" r:id="rId56"/>
    <p:sldId id="433" r:id="rId57"/>
    <p:sldId id="437" r:id="rId58"/>
    <p:sldId id="43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  <a:srgbClr val="800000"/>
    <a:srgbClr val="681400"/>
    <a:srgbClr val="8A0000"/>
    <a:srgbClr val="660033"/>
    <a:srgbClr val="AE7D7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811" autoAdjust="0"/>
  </p:normalViewPr>
  <p:slideViewPr>
    <p:cSldViewPr>
      <p:cViewPr>
        <p:scale>
          <a:sx n="60" d="100"/>
          <a:sy n="60" d="100"/>
        </p:scale>
        <p:origin x="-7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51D2F-61A6-402C-8F68-84DD7C9DFB8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1032D-2CAB-4542-87EE-A41341D5C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3DB68-A115-49CB-815E-91EC01EBD56F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87128-395C-46BF-9443-E062FA85FE6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3.webpark.ru/uploads54/100225/Hero_11.jp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desktopwallpapers.org.ua/pic/201107/1280x720/desktopwallpapers.org.ua-1772.jpg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Ирина\Рабочий стол\все по математике\математика все\математика и война\6596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-785850" y="714356"/>
            <a:ext cx="1093001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Устный журнал на тему: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«Это нужно не мертвым- это нужно живым»</a:t>
            </a:r>
            <a:endParaRPr lang="ru-RU" sz="4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Ирина\Рабочий стол\все по математике\математика все\математика и война\1247826131_podrobnosti-ob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8526"/>
            <a:ext cx="8064896" cy="527870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0" name="Picture 6" descr="C:\Documents and Settings\Ирина\Рабочий стол\все по математике\математика все\математика и война\48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052"/>
          <a:stretch>
            <a:fillRect/>
          </a:stretch>
        </p:blipFill>
        <p:spPr bwMode="auto">
          <a:xfrm>
            <a:off x="1691680" y="548680"/>
            <a:ext cx="6300768" cy="439248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5229200"/>
            <a:ext cx="86409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Уходят десятилетия, но память о героических страницах Великой Отечественной – о борьбе за свой дом, за свою семью, за малую и большую Родину по-прежнему свежа и трагична. С неизменной горечью вспоминаем мы сегодня не вернувшихся с полей сражений Великой Отечественной Войны, чтим героев – живых и мертвых…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35496"/>
            <a:ext cx="10188624" cy="764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Ирина\Рабочий стол\все по математике\математика все\математика и война\6596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324528" cy="233164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25000"/>
              </a:lnSpc>
              <a:defRPr/>
            </a:pPr>
            <a:r>
              <a:rPr lang="ru-RU" sz="5400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Страница №1</a:t>
            </a:r>
            <a:br>
              <a:rPr lang="ru-RU" sz="5400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</a:br>
            <a:r>
              <a:rPr lang="ru-RU" sz="5400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«Начало войны»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://za-urozai.ucoz.ru/17-2011/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5049386"/>
            <a:ext cx="2500330" cy="180861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spc="300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Ночные  ведьмы</a:t>
            </a:r>
            <a:endParaRPr lang="ru-RU" sz="4000" b="1" spc="300" dirty="0">
              <a:ln w="9000" cmpd="sng">
                <a:solidFill>
                  <a:srgbClr val="8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3286116" y="4357694"/>
            <a:ext cx="2643174" cy="51887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indent="177800" algn="ctr">
              <a:buClr>
                <a:schemeClr val="accent1"/>
              </a:buClr>
              <a:buSzPct val="70000"/>
            </a:pPr>
            <a:r>
              <a:rPr lang="ru-RU" sz="2400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Евгения Максимовна Руднева</a:t>
            </a:r>
            <a:endParaRPr lang="ru-RU" sz="2200" b="1" dirty="0" smtClean="0">
              <a:latin typeface="Calibri" pitchFamily="34" charset="0"/>
            </a:endParaRPr>
          </a:p>
        </p:txBody>
      </p:sp>
      <p:pic>
        <p:nvPicPr>
          <p:cNvPr id="8" name="Picture 2" descr="Картинка 7 из 333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13061"/>
          <a:stretch>
            <a:fillRect/>
          </a:stretch>
        </p:blipFill>
        <p:spPr bwMode="auto">
          <a:xfrm>
            <a:off x="3214678" y="928670"/>
            <a:ext cx="2705100" cy="3312368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://www.letunij.narod.ru/re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000240"/>
            <a:ext cx="2437373" cy="31157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5286388"/>
            <a:ext cx="2495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Екатерина Васильевна </a:t>
            </a:r>
          </a:p>
          <a:p>
            <a:pPr algn="ctr"/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Рябова </a:t>
            </a:r>
            <a:endParaRPr lang="ru-RU" dirty="0"/>
          </a:p>
        </p:txBody>
      </p:sp>
      <p:pic>
        <p:nvPicPr>
          <p:cNvPr id="10" name="Picture 6" descr="C:\Documents and Settings\Ирина\Рабочий стол\все по математике\математика все\математика и война\антонина зубкова штурман гв капита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000240"/>
            <a:ext cx="2304256" cy="328614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357950" y="5429264"/>
            <a:ext cx="2447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Антонина Леонтьевна </a:t>
            </a:r>
          </a:p>
          <a:p>
            <a:pPr algn="ctr"/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Зубкова 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0694" y="3071810"/>
            <a:ext cx="342902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3000372"/>
            <a:ext cx="2714644" cy="20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0" y="620713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dirty="0"/>
              <a:t>Красная Армия с тяжелыми боями отступала, потеряв только </a:t>
            </a:r>
            <a:r>
              <a:rPr lang="ru-RU" sz="2000" b="1" dirty="0" smtClean="0"/>
              <a:t>за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первые </a:t>
            </a:r>
            <a:r>
              <a:rPr lang="ru-RU" sz="2000" b="1" dirty="0"/>
              <a:t>три недели войны:</a:t>
            </a:r>
          </a:p>
          <a:p>
            <a:pPr marL="1257300" lvl="2" indent="-342900">
              <a:buFont typeface="Wingdings" pitchFamily="2" charset="2"/>
              <a:buChar char="q"/>
            </a:pPr>
            <a:r>
              <a:rPr lang="ru-RU" sz="2000" b="1" dirty="0"/>
              <a:t>около 850 тыс. человек, </a:t>
            </a:r>
          </a:p>
          <a:p>
            <a:pPr marL="1257300" lvl="2" indent="-342900">
              <a:buFont typeface="Wingdings" pitchFamily="2" charset="2"/>
              <a:buChar char="q"/>
            </a:pPr>
            <a:r>
              <a:rPr lang="ru-RU" sz="2000" b="1" dirty="0"/>
              <a:t>3,5 тыс. самолетов, </a:t>
            </a:r>
          </a:p>
          <a:p>
            <a:pPr marL="1257300" lvl="2" indent="-342900">
              <a:buFont typeface="Wingdings" pitchFamily="2" charset="2"/>
              <a:buChar char="q"/>
            </a:pPr>
            <a:r>
              <a:rPr lang="ru-RU" sz="2000" b="1" dirty="0"/>
              <a:t>до половины танков, имевшихся в пограничных округах. </a:t>
            </a:r>
          </a:p>
          <a:p>
            <a:pPr marL="342900" indent="-342900"/>
            <a:r>
              <a:rPr lang="ru-RU" sz="2000" b="1" dirty="0"/>
              <a:t>К середине июля противнику удалось продвинуться на </a:t>
            </a:r>
            <a:r>
              <a:rPr lang="ru-RU" sz="2000" b="1" dirty="0" smtClean="0"/>
              <a:t>300—600</a:t>
            </a:r>
            <a:r>
              <a:rPr lang="en-US" sz="2000" b="1" dirty="0" smtClean="0"/>
              <a:t>  </a:t>
            </a:r>
            <a:r>
              <a:rPr lang="ru-RU" sz="2000" b="1" dirty="0" smtClean="0"/>
              <a:t>км </a:t>
            </a:r>
            <a:r>
              <a:rPr lang="ru-RU" sz="2000" b="1" dirty="0"/>
              <a:t>вглубь </a:t>
            </a:r>
            <a:r>
              <a:rPr lang="ru-RU" sz="2000" b="1" dirty="0" smtClean="0"/>
              <a:t>страны, потеряв </a:t>
            </a:r>
            <a:r>
              <a:rPr lang="ru-RU" sz="2000" b="1" dirty="0"/>
              <a:t>при этом лишь 100 тыс. </a:t>
            </a:r>
            <a:r>
              <a:rPr lang="ru-RU" sz="2000" b="1" dirty="0" smtClean="0"/>
              <a:t>человек</a:t>
            </a:r>
            <a:r>
              <a:rPr lang="en-US" sz="2000" b="1" dirty="0" smtClean="0"/>
              <a:t>  </a:t>
            </a:r>
            <a:r>
              <a:rPr lang="ru-RU" sz="2000" b="1" dirty="0" smtClean="0"/>
              <a:t>убитыми</a:t>
            </a:r>
            <a:r>
              <a:rPr lang="ru-RU" sz="2000" b="1" dirty="0"/>
              <a:t>. </a:t>
            </a:r>
          </a:p>
        </p:txBody>
      </p:sp>
      <p:sp>
        <p:nvSpPr>
          <p:cNvPr id="8206" name="Text Box 6"/>
          <p:cNvSpPr txBox="1">
            <a:spLocks noChangeArrowheads="1"/>
          </p:cNvSpPr>
          <p:nvPr/>
        </p:nvSpPr>
        <p:spPr bwMode="auto">
          <a:xfrm>
            <a:off x="827088" y="0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Arial Black" pitchFamily="34" charset="0"/>
              </a:rPr>
              <a:t>Начало войны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42976" y="5143512"/>
            <a:ext cx="2714644" cy="203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57752" y="5214950"/>
            <a:ext cx="3429024" cy="185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e2"/>
          <p:cNvPicPr>
            <a:picLocks noChangeAspect="1" noChangeArrowheads="1"/>
          </p:cNvPicPr>
          <p:nvPr/>
        </p:nvPicPr>
        <p:blipFill>
          <a:blip r:embed="rId2" cstate="print">
            <a:lum bright="7000" contrast="-18000"/>
          </a:blip>
          <a:srcRect/>
          <a:stretch>
            <a:fillRect/>
          </a:stretch>
        </p:blipFill>
        <p:spPr bwMode="auto">
          <a:xfrm rot="21093258">
            <a:off x="2268740" y="1039976"/>
            <a:ext cx="4657612" cy="3027450"/>
          </a:xfrm>
          <a:prstGeom prst="cloud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spc="300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Ночные  ведьмы</a:t>
            </a:r>
            <a:endParaRPr lang="ru-RU" sz="4000" b="1" spc="300" dirty="0">
              <a:ln w="9000" cmpd="sng">
                <a:solidFill>
                  <a:srgbClr val="8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7" name="Picture 3" descr="C:\Documents and Settings\Ирина\Рабочий стол\все по математике\математика все\математика и война\евдокия пасько1.jpg"/>
          <p:cNvPicPr>
            <a:picLocks noChangeAspect="1" noChangeArrowheads="1"/>
          </p:cNvPicPr>
          <p:nvPr/>
        </p:nvPicPr>
        <p:blipFill>
          <a:blip r:embed="rId3" cstate="print"/>
          <a:srcRect l="4032" t="7188" r="3246" b="6226"/>
          <a:stretch>
            <a:fillRect/>
          </a:stretch>
        </p:blipFill>
        <p:spPr bwMode="auto">
          <a:xfrm>
            <a:off x="6500826" y="2285992"/>
            <a:ext cx="2365674" cy="314464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643702" y="5643578"/>
            <a:ext cx="2152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Евдокия Борисовна</a:t>
            </a:r>
          </a:p>
          <a:p>
            <a:pPr algn="ctr"/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Пасько </a:t>
            </a:r>
            <a:endParaRPr lang="ru-RU" dirty="0"/>
          </a:p>
        </p:txBody>
      </p:sp>
      <p:pic>
        <p:nvPicPr>
          <p:cNvPr id="59394" name="Picture 2" descr="https://im1-tub-ru.yandex.net/i?id=ec7ddf0798cc588f5bcfcdd47c13abc3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2500330" cy="307417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28596" y="5715016"/>
            <a:ext cx="2069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Руфина</a:t>
            </a:r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 Сергеевна</a:t>
            </a:r>
          </a:p>
          <a:p>
            <a:pPr algn="ctr"/>
            <a:r>
              <a:rPr lang="ru-RU" b="1" dirty="0" err="1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Гашева</a:t>
            </a:r>
            <a:r>
              <a:rPr lang="ru-RU" b="1" dirty="0" smtClean="0">
                <a:ln w="1905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Содержимое 2"/>
          <p:cNvSpPr txBox="1">
            <a:spLocks/>
          </p:cNvSpPr>
          <p:nvPr/>
        </p:nvSpPr>
        <p:spPr>
          <a:xfrm>
            <a:off x="611560" y="4869160"/>
            <a:ext cx="7920880" cy="1800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indent="177800" algn="ctr">
              <a:buClr>
                <a:schemeClr val="accent1"/>
              </a:buClr>
              <a:buSzPct val="70000"/>
            </a:pPr>
            <a:r>
              <a:rPr lang="ru-RU" sz="24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Мы преклоняемся перед выдержкой, самоотверженностью и верностью Отчизне, которую проявляли математики-воины. Однако нельзя забывать и о другом вкладе математиков в победу советского народа над сильным и коварным врагом. Этот вклад состоит в использовании тех специфических знаний и умений, которыми обладают математики. </a:t>
            </a:r>
          </a:p>
        </p:txBody>
      </p:sp>
      <p:pic>
        <p:nvPicPr>
          <p:cNvPr id="15366" name="Picture 6" descr="Картинка 304 из 3261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518321" cy="482453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F:\Картинки\PUB60COR\PH01265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4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785813"/>
            <a:ext cx="5286381" cy="45005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 smtClean="0">
                <a:solidFill>
                  <a:srgbClr val="FFFF00"/>
                </a:solidFill>
                <a:uFill>
                  <a:solidFill>
                    <a:schemeClr val="accent4">
                      <a:lumMod val="10000"/>
                    </a:schemeClr>
                  </a:solidFill>
                </a:uFill>
                <a:latin typeface="Arial Black" pitchFamily="34" charset="0"/>
                <a:cs typeface="Times New Roman" pitchFamily="18" charset="0"/>
              </a:rPr>
              <a:t>Ядерное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FF00"/>
                </a:solidFill>
                <a:uFill>
                  <a:solidFill>
                    <a:schemeClr val="accent4">
                      <a:lumMod val="10000"/>
                    </a:schemeClr>
                  </a:solidFill>
                </a:u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4000" b="1" u="sng" dirty="0" smtClean="0">
                <a:solidFill>
                  <a:srgbClr val="FFFF00"/>
                </a:solidFill>
                <a:uFill>
                  <a:solidFill>
                    <a:schemeClr val="accent4">
                      <a:lumMod val="10000"/>
                    </a:schemeClr>
                  </a:solidFill>
                </a:uFill>
                <a:latin typeface="Arial Black" pitchFamily="34" charset="0"/>
                <a:cs typeface="Times New Roman" pitchFamily="18" charset="0"/>
              </a:rPr>
              <a:t>оружие – угроза жизни</a:t>
            </a:r>
            <a:r>
              <a:rPr lang="ru-RU" sz="4000" b="1" dirty="0" smtClean="0">
                <a:solidFill>
                  <a:srgbClr val="FFFF00"/>
                </a:solidFill>
                <a:uFill>
                  <a:solidFill>
                    <a:schemeClr val="accent4">
                      <a:lumMod val="10000"/>
                    </a:schemeClr>
                  </a:solidFill>
                </a:u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4000" b="1" u="sng" dirty="0" smtClean="0">
                <a:solidFill>
                  <a:srgbClr val="FFFF00"/>
                </a:solidFill>
                <a:uFill>
                  <a:solidFill>
                    <a:schemeClr val="accent4">
                      <a:lumMod val="10000"/>
                    </a:schemeClr>
                  </a:solidFill>
                </a:uFill>
                <a:latin typeface="Arial Black" pitchFamily="34" charset="0"/>
                <a:cs typeface="Times New Roman" pitchFamily="18" charset="0"/>
              </a:rPr>
              <a:t>на Земле</a:t>
            </a:r>
            <a:r>
              <a:rPr lang="ru-RU" sz="4000" b="1" u="sng" dirty="0" smtClean="0">
                <a:solidFill>
                  <a:srgbClr val="FFFF00"/>
                </a:solidFill>
                <a:uFill>
                  <a:solidFill>
                    <a:schemeClr val="accent4">
                      <a:lumMod val="10000"/>
                    </a:schemeClr>
                  </a:solidFill>
                </a:uFill>
                <a:latin typeface="+mj-lt"/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100" name="Рисунок 3" descr="692_s__jadernye_vzryvy_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500063"/>
            <a:ext cx="3044825" cy="242887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101" name="Picture 5" descr="C:\Documents and Settings\Миша\Мои документы\Мои рисунки\692_s__jadernye_vzryv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357694"/>
            <a:ext cx="2684463" cy="214312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Миша\Мои документы\Мои рисунки\Использованные\Первое испытание ядерного оружия во Франции\deb8c6ab7c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" name="Содержимое 2"/>
          <p:cNvSpPr>
            <a:spLocks noGrp="1"/>
          </p:cNvSpPr>
          <p:nvPr>
            <p:ph idx="1"/>
          </p:nvPr>
        </p:nvSpPr>
        <p:spPr>
          <a:xfrm>
            <a:off x="1071538" y="1071546"/>
            <a:ext cx="7215238" cy="292895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   </a:t>
            </a:r>
            <a:r>
              <a:rPr lang="ru-RU" b="1" dirty="0" smtClean="0">
                <a:solidFill>
                  <a:srgbClr val="FFFF00"/>
                </a:solidFill>
                <a:latin typeface="Arial Black" pitchFamily="34" charset="0"/>
              </a:rPr>
              <a:t>Суммарная мощность уже накопленного в мире ядерного оружия более чем достаточна, чтобы не раз уничтожить всё живое на Земле</a:t>
            </a:r>
            <a:r>
              <a:rPr lang="ru-RU" b="1" dirty="0" smtClean="0">
                <a:solidFill>
                  <a:srgbClr val="FFFF00"/>
                </a:solidFill>
              </a:rPr>
              <a:t>… </a:t>
            </a:r>
            <a:endParaRPr lang="ru-RU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19458" name="AutoShape 2" descr="Ударная волна ядерного взрыв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Ударная волна ядерного взры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:\Documents and Settings\Миша\Мои документы\Мои рисунки\Ядерное оружие\e718642e6e04c97b4306179c0e41fa2b_full.jpg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D:\Documents and Settings\Миша\Мои документы\Мои рисунки\Ядерное оружие\e718642e6e04c97b4306179c0e41fa2b_full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457200" y="1214421"/>
            <a:ext cx="8229600" cy="4000529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 </a:t>
            </a:r>
            <a:r>
              <a:rPr lang="ru-RU" sz="3500" b="1" dirty="0" smtClean="0">
                <a:solidFill>
                  <a:srgbClr val="92D050"/>
                </a:solidFill>
                <a:latin typeface="Arial Black" pitchFamily="34" charset="0"/>
              </a:rPr>
              <a:t>Раскалёнными продуктами ядерного взрыва и раскалённым воздухом образуется световое излучение, которое распространяется практически мгновенно и способно вызывать ожоги кожи, поражение глаз, возгорание горючих материалов и объектов. При воздушном взрыве светящаяся область представляет собой шар, при наземном – полусферу. Максимальная температура поверхности светящейся области составляет обычно 5700-7700 °С. </a:t>
            </a:r>
            <a:endParaRPr lang="ru-RU" sz="3500" dirty="0" smtClean="0">
              <a:solidFill>
                <a:srgbClr val="92D050"/>
              </a:solidFill>
              <a:latin typeface="Arial Black" pitchFamily="34" charset="0"/>
            </a:endParaRPr>
          </a:p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Содержимое 3" descr="Эффект ядерной зимы.jpg"/>
          <p:cNvPicPr>
            <a:picLocks noChangeAspect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-142875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857224" y="1357299"/>
            <a:ext cx="7429552" cy="435771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   </a:t>
            </a:r>
            <a:r>
              <a:rPr lang="ru-RU" b="1" dirty="0" smtClean="0">
                <a:solidFill>
                  <a:srgbClr val="FFFF00"/>
                </a:solidFill>
                <a:latin typeface="Arial Black" pitchFamily="34" charset="0"/>
              </a:rPr>
              <a:t>При наступлении «ядерной зимы» будет наблюдаться резкое, сильное (от 15º до 40º С в разных регионах)  длительное охлаждение воздуха над всеми континентами. Особенно тяжёлыми последствия окажутся летом, когда над сушей в Северном полушарии температура упадёт ниже точки замерзания воды. Иными словами, всё живое, что не сгорит в пожарах, вымерзнет.</a:t>
            </a:r>
            <a:endParaRPr lang="ru-RU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:\Documents and Settings\Миша\Мои документы\Мои рисунки\Катаклизмы\3460.jpg"/>
          <p:cNvPicPr>
            <a:picLocks noChangeAspect="1" noChangeArrowheads="1"/>
          </p:cNvPicPr>
          <p:nvPr/>
        </p:nvPicPr>
        <p:blipFill>
          <a:blip r:embed="rId2" cstate="print"/>
          <a:srcRect r="10629"/>
          <a:stretch>
            <a:fillRect/>
          </a:stretch>
        </p:blipFill>
        <p:spPr bwMode="auto">
          <a:xfrm>
            <a:off x="0" y="-20638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Documents and Settings\Миша\Мои документы\Мои рисунки\ExteZi_31337 Collection - 31.jpg"/>
          <p:cNvPicPr>
            <a:picLocks noChangeAspect="1" noChangeArrowheads="1"/>
          </p:cNvPicPr>
          <p:nvPr/>
        </p:nvPicPr>
        <p:blipFill>
          <a:blip r:embed="rId3" cstate="print"/>
          <a:srcRect b="1845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285750"/>
            <a:ext cx="8858250" cy="581025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dirty="0" smtClean="0"/>
              <a:t>  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FFC000"/>
                </a:solidFill>
              </a:rPr>
              <a:t>   </a:t>
            </a:r>
            <a:r>
              <a:rPr lang="ru-RU" sz="3600" b="1" dirty="0" smtClean="0">
                <a:solidFill>
                  <a:srgbClr val="FFC000"/>
                </a:solidFill>
                <a:latin typeface="Arial Black" pitchFamily="34" charset="0"/>
              </a:rPr>
              <a:t>В центральных районах континентов Северного полушария температура снизится до – 31° С. Температура вод мирового океана останется выше 0°С. Из-за большой разности температур будут возникать жестокие штормы, образовываться цунами.</a:t>
            </a:r>
            <a:endParaRPr lang="ru-RU" sz="36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Химическое оруж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История применения ХО Химическое оружие применялось: Первая мировая война (1914—1918) Рифская война (1920—1926) Вторая итало-эфиопская война (1935—1941) Вторая японо-китайская война (1937—1945) Война во Вьетнаме (1955-1975) Гражданская война в Севе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38" y="4500563"/>
            <a:ext cx="39290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5186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5906" b="7874"/>
          <a:stretch>
            <a:fillRect/>
          </a:stretch>
        </p:blipFill>
        <p:spPr bwMode="auto">
          <a:xfrm>
            <a:off x="5143504" y="0"/>
            <a:ext cx="4000496" cy="2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257174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859" y="2571744"/>
            <a:ext cx="1427141" cy="201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04800" y="1295400"/>
            <a:ext cx="8686800" cy="276212"/>
          </a:xfrm>
        </p:spPr>
        <p:txBody>
          <a:bodyPr>
            <a:normAutofit fontScale="90000"/>
          </a:bodyPr>
          <a:lstStyle/>
          <a:p>
            <a:pPr algn="ctr"/>
            <a:endParaRPr lang="ru-RU" b="1" dirty="0"/>
          </a:p>
        </p:txBody>
      </p:sp>
      <p:pic>
        <p:nvPicPr>
          <p:cNvPr id="1026" name="Picture 2" descr="C:\Users\Светлана\Desktop\Сертификаты новые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6"/>
            <a:ext cx="4500562" cy="2571744"/>
          </a:xfrm>
          <a:prstGeom prst="rect">
            <a:avLst/>
          </a:prstGeom>
          <a:noFill/>
        </p:spPr>
      </p:pic>
      <p:pic>
        <p:nvPicPr>
          <p:cNvPr id="1028" name="Picture 4" descr="C:\Users\Светлана\Desktop\Сертификаты новые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9144001" cy="1785950"/>
          </a:xfrm>
          <a:prstGeom prst="rect">
            <a:avLst/>
          </a:prstGeom>
          <a:noFill/>
        </p:spPr>
      </p:pic>
      <p:pic>
        <p:nvPicPr>
          <p:cNvPr id="1029" name="Picture 5" descr="C:\Users\Светлана\Desktop\Сертификаты новые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57694"/>
            <a:ext cx="4572000" cy="2500306"/>
          </a:xfrm>
          <a:prstGeom prst="rect">
            <a:avLst/>
          </a:prstGeom>
          <a:noFill/>
        </p:spPr>
      </p:pic>
      <p:pic>
        <p:nvPicPr>
          <p:cNvPr id="1030" name="Picture 6" descr="C:\Users\Светлана\Desktop\Сертификаты новые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0"/>
            <a:ext cx="7143800" cy="24288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29684" cy="1714512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В настоящее время в России существуют семь объектов хранения химического оружия, каждому из которых соответствует предприятие по его уничтожению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000240"/>
            <a:ext cx="8686800" cy="457203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Пос. Горный (Саратовская область) – введен в действие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 Камбарка (Удмуртия) – введена первая очередь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Кизнер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(Удмуртия) – строится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 Щучье (Курганская область) – строится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Пос.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Марадыково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(Кировская область) – введена первая очередь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Пос.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Леонидовка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(Пензенская область) – строится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Г.Почеп (Брянская область) - строится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642918"/>
            <a:ext cx="4000528" cy="564360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Arial Black" pitchFamily="34" charset="0"/>
                <a:cs typeface="Aharoni" pitchFamily="2" charset="-79"/>
              </a:rPr>
              <a:t>19 декабря 2002 года началось уничтожение. Этапы работы объекта по уничтожению химического оружия сформулированы в отчетах по-военному лаконично: "29 апреля 2003 года на объекте уничтожено 402 тонн иприта</a:t>
            </a:r>
            <a:r>
              <a:rPr lang="ru-RU" sz="2400" b="1" dirty="0" smtClean="0">
                <a:latin typeface="Arial Black" pitchFamily="34" charset="0"/>
                <a:cs typeface="Aharoni" pitchFamily="2" charset="-79"/>
              </a:rPr>
              <a:t>.</a:t>
            </a:r>
          </a:p>
        </p:txBody>
      </p:sp>
      <p:pic>
        <p:nvPicPr>
          <p:cNvPr id="1026" name="Picture 2" descr="C:\Users\Светлана\Desktop\Сертификаты новые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429156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лана\Desktop\Сертификаты новые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515320" cy="1643074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Сибирская язва</a:t>
            </a:r>
            <a:endParaRPr lang="ru-RU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Светлана\Desktop\Сертификаты новые\ри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4572000" cy="2143140"/>
          </a:xfrm>
          <a:prstGeom prst="rect">
            <a:avLst/>
          </a:prstGeom>
          <a:noFill/>
        </p:spPr>
      </p:pic>
      <p:pic>
        <p:nvPicPr>
          <p:cNvPr id="1026" name="Picture 2" descr="Сибирская язва: симптомы и профилактика. . Сибирская язва как биологическое оружие :: SYL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8"/>
            <a:ext cx="4572000" cy="2643182"/>
          </a:xfrm>
          <a:prstGeom prst="rect">
            <a:avLst/>
          </a:prstGeom>
          <a:noFill/>
        </p:spPr>
      </p:pic>
      <p:pic>
        <p:nvPicPr>
          <p:cNvPr id="1028" name="Picture 4" descr="C:\Users\Светлана\Desktop\Сертификаты новые\р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071966" cy="6643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457200"/>
            <a:ext cx="2786082" cy="838200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solidFill>
                  <a:srgbClr val="681400"/>
                </a:solidFill>
                <a:latin typeface="Arial" pitchFamily="34" charset="0"/>
                <a:cs typeface="Arial" pitchFamily="34" charset="0"/>
              </a:rPr>
              <a:t>Оспа</a:t>
            </a:r>
            <a:endParaRPr lang="ru-RU" sz="6000" b="1" i="1" dirty="0">
              <a:solidFill>
                <a:srgbClr val="6814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Светлана\Desktop\Сертификаты новые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945" y="1554163"/>
            <a:ext cx="6618509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F:\My Pictures\Природа\Охрана природы\Evseeva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4" name="Picture 6" descr="F:\My Pictures\Оформление\Анимации\Земля. Солнце\Earth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857760"/>
            <a:ext cx="1619250" cy="1600200"/>
          </a:xfrm>
          <a:prstGeom prst="ellipse">
            <a:avLst/>
          </a:prstGeom>
          <a:noFill/>
        </p:spPr>
      </p:pic>
      <p:pic>
        <p:nvPicPr>
          <p:cNvPr id="6" name="Picture 2" descr="F:\My Pictures\Ядерное оружие\468x60_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7808913" cy="100012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2467" name="Picture 3" descr="F:\My Pictures\Природа\Охрана природы\Evsee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7072362" cy="421484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Современный мир стоит на грани выбора, на черте, перешагнув за которую, и приняв неправильное решение, человечество может исчезнуть... или выжить – если будет разумным! </a:t>
            </a:r>
          </a:p>
          <a:p>
            <a:pPr marL="1152000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</a:p>
          <a:p>
            <a:pPr marL="1152000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  И твердит Природы голос: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 вашей власти, в вашей власти.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Чтобы всё не раскололось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На бессмысленные части.</a:t>
            </a:r>
          </a:p>
          <a:p>
            <a:pPr marL="1152000" algn="ctr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Л. Мартынов</a:t>
            </a:r>
          </a:p>
          <a:p>
            <a:pPr>
              <a:buFont typeface="Wingdings" pitchFamily="2" charset="2"/>
              <a:buNone/>
              <a:defRPr/>
            </a:pPr>
            <a:r>
              <a:rPr lang="ru-RU" b="1" dirty="0" smtClean="0"/>
              <a:t>                                                    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b="1" dirty="0" smtClean="0"/>
              <a:t>   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Сертификаты новые\img0.jpg"/>
          <p:cNvPicPr>
            <a:picLocks noChangeAspect="1" noChangeArrowheads="1"/>
          </p:cNvPicPr>
          <p:nvPr/>
        </p:nvPicPr>
        <p:blipFill>
          <a:blip r:embed="rId2" cstate="print"/>
          <a:srcRect b="114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Содержимое 9"/>
          <p:cNvSpPr txBox="1">
            <a:spLocks/>
          </p:cNvSpPr>
          <p:nvPr/>
        </p:nvSpPr>
        <p:spPr>
          <a:xfrm>
            <a:off x="571472" y="3286124"/>
            <a:ext cx="8001056" cy="250033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1882775" algn="just">
              <a:buClr>
                <a:schemeClr val="accent1"/>
              </a:buClr>
              <a:buSzPct val="70000"/>
            </a:pPr>
            <a:r>
              <a:rPr lang="ru-RU" sz="2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«Никто не забыт и ничто не забыто» -</a:t>
            </a:r>
          </a:p>
          <a:p>
            <a:pPr lvl="0" indent="1882775" algn="just">
              <a:buClr>
                <a:schemeClr val="accent1"/>
              </a:buClr>
              <a:buSzPct val="70000"/>
            </a:pPr>
            <a:r>
              <a:rPr lang="ru-RU" sz="2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Горячая надпись на глыбе гранита.</a:t>
            </a:r>
          </a:p>
          <a:p>
            <a:pPr lvl="0" indent="1882775" algn="just">
              <a:buClr>
                <a:schemeClr val="accent1"/>
              </a:buClr>
              <a:buSzPct val="70000"/>
            </a:pPr>
            <a:r>
              <a:rPr lang="ru-RU" sz="2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Потухшими листьями ветер играет,</a:t>
            </a:r>
          </a:p>
          <a:p>
            <a:pPr lvl="0" indent="1882775" algn="just">
              <a:buClr>
                <a:schemeClr val="accent1"/>
              </a:buClr>
              <a:buSzPct val="70000"/>
            </a:pPr>
            <a:r>
              <a:rPr lang="ru-RU" sz="2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Дождём проливным венки замывает.</a:t>
            </a:r>
          </a:p>
          <a:p>
            <a:pPr lvl="0" indent="1882775" algn="just">
              <a:buClr>
                <a:schemeClr val="accent1"/>
              </a:buClr>
              <a:buSzPct val="70000"/>
            </a:pPr>
            <a:r>
              <a:rPr lang="ru-RU" sz="2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Но словно огонь у подножья – гвоздика!</a:t>
            </a:r>
          </a:p>
          <a:p>
            <a:pPr lvl="0" indent="1882775" algn="just">
              <a:buClr>
                <a:schemeClr val="accent1"/>
              </a:buClr>
              <a:buSzPct val="70000"/>
            </a:pPr>
            <a:r>
              <a:rPr lang="ru-RU" sz="2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Никто не забыт и ничто не забыто...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</a:endParaRPr>
          </a:p>
        </p:txBody>
      </p:sp>
      <p:pic>
        <p:nvPicPr>
          <p:cNvPr id="7" name="Picture 2" descr="C:\Documents and Settings\Ирина\Рабочий стол\брест\1224686014_157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0648"/>
            <a:ext cx="8643998" cy="295403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4412</TotalTime>
  <Words>555</Words>
  <Application>Microsoft Office PowerPoint</Application>
  <PresentationFormat>Экран (4:3)</PresentationFormat>
  <Paragraphs>55</Paragraphs>
  <Slides>58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Трек</vt:lpstr>
      <vt:lpstr>Слайд 1</vt:lpstr>
      <vt:lpstr>Слайд 2</vt:lpstr>
      <vt:lpstr> Страница №1 «Начало войны»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Ночные  ведьмы</vt:lpstr>
      <vt:lpstr>Ночные  ведьмы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В настоящее время в России существуют семь объектов хранения химического оружия, каждому из которых соответствует предприятие по его уничтожению</vt:lpstr>
      <vt:lpstr>Слайд 52</vt:lpstr>
      <vt:lpstr>Слайд 53</vt:lpstr>
      <vt:lpstr>Сибирская язва</vt:lpstr>
      <vt:lpstr>Оспа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Математики и математика в годы  Великой Отечественной войны.</dc:title>
  <cp:lastModifiedBy>Светлана</cp:lastModifiedBy>
  <cp:revision>186</cp:revision>
  <dcterms:modified xsi:type="dcterms:W3CDTF">2015-04-15T14:45:38Z</dcterms:modified>
</cp:coreProperties>
</file>